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5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6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7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8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1.xml" ContentType="application/vnd.openxmlformats-officedocument.drawingml.chartshapes+xml"/>
  <Override PartName="/ppt/charts/chart29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302" r:id="rId2"/>
    <p:sldId id="304" r:id="rId3"/>
    <p:sldId id="305" r:id="rId4"/>
    <p:sldId id="306" r:id="rId5"/>
    <p:sldId id="307" r:id="rId6"/>
    <p:sldId id="308" r:id="rId7"/>
    <p:sldId id="295" r:id="rId8"/>
    <p:sldId id="292" r:id="rId9"/>
    <p:sldId id="293" r:id="rId10"/>
    <p:sldId id="294" r:id="rId11"/>
    <p:sldId id="265" r:id="rId12"/>
    <p:sldId id="266" r:id="rId13"/>
    <p:sldId id="268" r:id="rId14"/>
    <p:sldId id="270" r:id="rId15"/>
    <p:sldId id="285" r:id="rId16"/>
    <p:sldId id="273" r:id="rId17"/>
    <p:sldId id="271" r:id="rId18"/>
    <p:sldId id="286" r:id="rId19"/>
    <p:sldId id="287" r:id="rId20"/>
    <p:sldId id="288" r:id="rId21"/>
    <p:sldId id="289" r:id="rId22"/>
    <p:sldId id="290" r:id="rId23"/>
    <p:sldId id="291" r:id="rId24"/>
    <p:sldId id="269" r:id="rId25"/>
    <p:sldId id="279" r:id="rId26"/>
    <p:sldId id="276" r:id="rId27"/>
    <p:sldId id="277" r:id="rId28"/>
    <p:sldId id="278" r:id="rId29"/>
    <p:sldId id="296" r:id="rId30"/>
    <p:sldId id="298" r:id="rId31"/>
    <p:sldId id="300" r:id="rId32"/>
    <p:sldId id="297" r:id="rId33"/>
    <p:sldId id="299" r:id="rId34"/>
    <p:sldId id="257" r:id="rId35"/>
    <p:sldId id="258" r:id="rId36"/>
    <p:sldId id="262" r:id="rId37"/>
    <p:sldId id="259" r:id="rId38"/>
    <p:sldId id="263" r:id="rId39"/>
    <p:sldId id="260" r:id="rId40"/>
    <p:sldId id="261" r:id="rId41"/>
    <p:sldId id="264" r:id="rId42"/>
    <p:sldId id="275" r:id="rId43"/>
    <p:sldId id="303" r:id="rId44"/>
    <p:sldId id="30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6" autoAdjust="0"/>
    <p:restoredTop sz="94660"/>
  </p:normalViewPr>
  <p:slideViewPr>
    <p:cSldViewPr snapToGrid="0">
      <p:cViewPr>
        <p:scale>
          <a:sx n="92" d="100"/>
          <a:sy n="92" d="100"/>
        </p:scale>
        <p:origin x="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1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Trasgender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70.8</c:v>
                </c:pt>
                <c:pt idx="1">
                  <c:v>28.7</c:v>
                </c:pt>
                <c:pt idx="2">
                  <c:v>0.5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365326570915092"/>
          <c:y val="0"/>
          <c:w val="0.69269320102452991"/>
          <c:h val="8.75533809307529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Having CBD available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Epil/Neurol</c:v>
                </c:pt>
                <c:pt idx="1">
                  <c:v>GP/Res/Allied</c:v>
                </c:pt>
                <c:pt idx="2">
                  <c:v>Patients/public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83</c:v>
                </c:pt>
                <c:pt idx="1">
                  <c:v>78</c:v>
                </c:pt>
                <c:pt idx="2">
                  <c:v>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9465224"/>
        <c:axId val="199465616"/>
      </c:barChart>
      <c:catAx>
        <c:axId val="199465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465616"/>
        <c:crosses val="autoZero"/>
        <c:auto val="1"/>
        <c:lblAlgn val="ctr"/>
        <c:lblOffset val="100"/>
        <c:noMultiLvlLbl val="0"/>
      </c:catAx>
      <c:valAx>
        <c:axId val="199465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9465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Cannabis use in 310 patients in Germany</a:t>
            </a:r>
            <a:endParaRPr lang="en-US" dirty="0"/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Canbish use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Users</c:v>
                </c:pt>
                <c:pt idx="1">
                  <c:v>Not users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63</c:v>
                </c:pt>
                <c:pt idx="1">
                  <c:v>247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Cannabis use in an epilepsy center in Canada</a:t>
            </a:r>
            <a:endParaRPr lang="en-US" dirty="0"/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Canbish use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Users</c:v>
                </c:pt>
                <c:pt idx="1">
                  <c:v>Not users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21</c:v>
                </c:pt>
                <c:pt idx="1">
                  <c:v>79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Cannabis use in 292 patients-London Ontario</a:t>
            </a:r>
            <a:endParaRPr lang="en-US" dirty="0"/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Canbish use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Had tried</c:v>
                </c:pt>
                <c:pt idx="1">
                  <c:v>Never used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</c:v>
                </c:pt>
                <c:pt idx="1">
                  <c:v>43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Cannabis use in 292</a:t>
            </a:r>
            <a:r>
              <a:rPr lang="en-US" baseline="0" dirty="0" smtClean="0"/>
              <a:t> patients-London Ontario</a:t>
            </a:r>
            <a:endParaRPr lang="en-US" dirty="0"/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Canbish use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Currently using</c:v>
                </c:pt>
                <c:pt idx="1">
                  <c:v>Not using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36</c:v>
                </c:pt>
                <c:pt idx="1">
                  <c:v>64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Epilepsy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None (1)</c:v>
                </c:pt>
                <c:pt idx="1">
                  <c:v>2</c:v>
                </c:pt>
                <c:pt idx="2">
                  <c:v>3</c:v>
                </c:pt>
                <c:pt idx="3">
                  <c:v>4 (somewhat)</c:v>
                </c:pt>
                <c:pt idx="4">
                  <c:v>5</c:v>
                </c:pt>
                <c:pt idx="5">
                  <c:v>6</c:v>
                </c:pt>
                <c:pt idx="6">
                  <c:v>7 (very)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2</c:v>
                </c:pt>
                <c:pt idx="2">
                  <c:v>7</c:v>
                </c:pt>
                <c:pt idx="3">
                  <c:v>12</c:v>
                </c:pt>
                <c:pt idx="4">
                  <c:v>22</c:v>
                </c:pt>
                <c:pt idx="5">
                  <c:v>26</c:v>
                </c:pt>
                <c:pt idx="6">
                  <c:v>22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Nonepileptic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None (1)</c:v>
                </c:pt>
                <c:pt idx="1">
                  <c:v>2</c:v>
                </c:pt>
                <c:pt idx="2">
                  <c:v>3</c:v>
                </c:pt>
                <c:pt idx="3">
                  <c:v>4 (somewhat)</c:v>
                </c:pt>
                <c:pt idx="4">
                  <c:v>5</c:v>
                </c:pt>
                <c:pt idx="5">
                  <c:v>6</c:v>
                </c:pt>
                <c:pt idx="6">
                  <c:v>7 (very)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13</c:v>
                </c:pt>
                <c:pt idx="1">
                  <c:v>8</c:v>
                </c:pt>
                <c:pt idx="2">
                  <c:v>13</c:v>
                </c:pt>
                <c:pt idx="3">
                  <c:v>23</c:v>
                </c:pt>
                <c:pt idx="4">
                  <c:v>23</c:v>
                </c:pt>
                <c:pt idx="5">
                  <c:v>18</c:v>
                </c:pt>
                <c:pt idx="6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467968"/>
        <c:axId val="199579704"/>
      </c:barChart>
      <c:catAx>
        <c:axId val="19946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579704"/>
        <c:crosses val="autoZero"/>
        <c:auto val="1"/>
        <c:lblAlgn val="ctr"/>
        <c:lblOffset val="100"/>
        <c:noMultiLvlLbl val="0"/>
      </c:catAx>
      <c:valAx>
        <c:axId val="199579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467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Epilepsy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Worse (1)</c:v>
                </c:pt>
                <c:pt idx="1">
                  <c:v>2</c:v>
                </c:pt>
                <c:pt idx="2">
                  <c:v>3</c:v>
                </c:pt>
                <c:pt idx="3">
                  <c:v>4 (no effect)</c:v>
                </c:pt>
                <c:pt idx="4">
                  <c:v>5</c:v>
                </c:pt>
                <c:pt idx="5">
                  <c:v>6</c:v>
                </c:pt>
                <c:pt idx="6">
                  <c:v>7 (improved)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3</c:v>
                </c:pt>
                <c:pt idx="3">
                  <c:v>11</c:v>
                </c:pt>
                <c:pt idx="4">
                  <c:v>12</c:v>
                </c:pt>
                <c:pt idx="5">
                  <c:v>23</c:v>
                </c:pt>
                <c:pt idx="6">
                  <c:v>49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Nonepileptic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Worse (1)</c:v>
                </c:pt>
                <c:pt idx="1">
                  <c:v>2</c:v>
                </c:pt>
                <c:pt idx="2">
                  <c:v>3</c:v>
                </c:pt>
                <c:pt idx="3">
                  <c:v>4 (no effect)</c:v>
                </c:pt>
                <c:pt idx="4">
                  <c:v>5</c:v>
                </c:pt>
                <c:pt idx="5">
                  <c:v>6</c:v>
                </c:pt>
                <c:pt idx="6">
                  <c:v>7 (improved)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12</c:v>
                </c:pt>
                <c:pt idx="4">
                  <c:v>4</c:v>
                </c:pt>
                <c:pt idx="5">
                  <c:v>36</c:v>
                </c:pt>
                <c:pt idx="6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580488"/>
        <c:axId val="199580880"/>
      </c:barChart>
      <c:catAx>
        <c:axId val="199580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580880"/>
        <c:crosses val="autoZero"/>
        <c:auto val="1"/>
        <c:lblAlgn val="ctr"/>
        <c:lblOffset val="100"/>
        <c:noMultiLvlLbl val="0"/>
      </c:catAx>
      <c:valAx>
        <c:axId val="199580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580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Improved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Seizure severity</c:v>
                </c:pt>
                <c:pt idx="1">
                  <c:v>Seizure frequency</c:v>
                </c:pt>
                <c:pt idx="2">
                  <c:v>AEDs side effect</c:v>
                </c:pt>
                <c:pt idx="3">
                  <c:v>Mood disorder</c:v>
                </c:pt>
                <c:pt idx="4">
                  <c:v>Sleep quality</c:v>
                </c:pt>
                <c:pt idx="5">
                  <c:v>Appetite</c:v>
                </c:pt>
                <c:pt idx="6">
                  <c:v>General well being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100</c:v>
                </c:pt>
                <c:pt idx="1">
                  <c:v>100</c:v>
                </c:pt>
                <c:pt idx="2">
                  <c:v>11</c:v>
                </c:pt>
                <c:pt idx="3">
                  <c:v>100</c:v>
                </c:pt>
                <c:pt idx="4">
                  <c:v>89</c:v>
                </c:pt>
                <c:pt idx="5">
                  <c:v>89</c:v>
                </c:pt>
                <c:pt idx="6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Worsened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Seizure severity</c:v>
                </c:pt>
                <c:pt idx="1">
                  <c:v>Seizure frequency</c:v>
                </c:pt>
                <c:pt idx="2">
                  <c:v>AEDs side effect</c:v>
                </c:pt>
                <c:pt idx="3">
                  <c:v>Mood disorder</c:v>
                </c:pt>
                <c:pt idx="4">
                  <c:v>Sleep quality</c:v>
                </c:pt>
                <c:pt idx="5">
                  <c:v>Appetite</c:v>
                </c:pt>
                <c:pt idx="6">
                  <c:v>General well being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effect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Seizure severity</c:v>
                </c:pt>
                <c:pt idx="1">
                  <c:v>Seizure frequency</c:v>
                </c:pt>
                <c:pt idx="2">
                  <c:v>AEDs side effect</c:v>
                </c:pt>
                <c:pt idx="3">
                  <c:v>Mood disorder</c:v>
                </c:pt>
                <c:pt idx="4">
                  <c:v>Sleep quality</c:v>
                </c:pt>
                <c:pt idx="5">
                  <c:v>Appetite</c:v>
                </c:pt>
                <c:pt idx="6">
                  <c:v>General well being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89</c:v>
                </c:pt>
                <c:pt idx="3">
                  <c:v>0</c:v>
                </c:pt>
                <c:pt idx="4">
                  <c:v>11</c:v>
                </c:pt>
                <c:pt idx="5">
                  <c:v>11</c:v>
                </c:pt>
                <c:pt idx="6">
                  <c:v>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9581664"/>
        <c:axId val="199582056"/>
      </c:barChart>
      <c:catAx>
        <c:axId val="199581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582056"/>
        <c:crosses val="autoZero"/>
        <c:auto val="1"/>
        <c:lblAlgn val="ctr"/>
        <c:lblOffset val="100"/>
        <c:noMultiLvlLbl val="0"/>
      </c:catAx>
      <c:valAx>
        <c:axId val="1995820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9581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4.902853702645063E-2"/>
                  <c:y val="-1.23247962284182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353369878862128E-2"/>
                  <c:y val="7.14838181248258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5740740834807865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0962356222494472E-2"/>
                  <c:y val="1.72547147197855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0643594537452938E-2"/>
                  <c:y val="-2.71145517025202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1284153491220965E-2"/>
                  <c:y val="-1.72547147197855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Infantile spasm</c:v>
                </c:pt>
                <c:pt idx="1">
                  <c:v>Lennox–Gastaut syndrome,</c:v>
                </c:pt>
                <c:pt idx="2">
                  <c:v>Infantile spasms and/or Lennox–Gastaut syndrome</c:v>
                </c:pt>
                <c:pt idx="3">
                  <c:v>Severe myoclonic epilepsy of infancy (SMEI, Dravet syndrome)</c:v>
                </c:pt>
                <c:pt idx="4">
                  <c:v>Myoclonic–astatic epilepsy (MAE, Doose syndrome)</c:v>
                </c:pt>
                <c:pt idx="5">
                  <c:v>Other/unknown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38.5</c:v>
                </c:pt>
                <c:pt idx="1">
                  <c:v>20.5</c:v>
                </c:pt>
                <c:pt idx="2">
                  <c:v>45.2</c:v>
                </c:pt>
                <c:pt idx="3">
                  <c:v>12.8</c:v>
                </c:pt>
                <c:pt idx="4">
                  <c:v>4.3</c:v>
                </c:pt>
                <c:pt idx="5">
                  <c:v>37.5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Infantile spasms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More seizures</c:v>
                </c:pt>
                <c:pt idx="1">
                  <c:v>No change</c:v>
                </c:pt>
                <c:pt idx="2">
                  <c:v>Fewer seizures</c:v>
                </c:pt>
                <c:pt idx="3">
                  <c:v>Seizure free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8</c:v>
                </c:pt>
                <c:pt idx="2">
                  <c:v>79</c:v>
                </c:pt>
                <c:pt idx="3">
                  <c:v>13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Lennox–Gastaut syndrome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More seizures</c:v>
                </c:pt>
                <c:pt idx="1">
                  <c:v>No change</c:v>
                </c:pt>
                <c:pt idx="2">
                  <c:v>Fewer seizures</c:v>
                </c:pt>
                <c:pt idx="3">
                  <c:v>Seizure free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13</c:v>
                </c:pt>
                <c:pt idx="1">
                  <c:v>13</c:v>
                </c:pt>
                <c:pt idx="2">
                  <c:v>60</c:v>
                </c:pt>
                <c:pt idx="3">
                  <c:v>13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Dravet syndrome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More seizures</c:v>
                </c:pt>
                <c:pt idx="1">
                  <c:v>No change</c:v>
                </c:pt>
                <c:pt idx="2">
                  <c:v>Fewer seizures</c:v>
                </c:pt>
                <c:pt idx="3">
                  <c:v>Seizure free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</c:v>
                </c:pt>
                <c:pt idx="1">
                  <c:v>10</c:v>
                </c:pt>
                <c:pt idx="2">
                  <c:v>69</c:v>
                </c:pt>
                <c:pt idx="3">
                  <c:v>15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9583232"/>
        <c:axId val="199047584"/>
      </c:barChart>
      <c:catAx>
        <c:axId val="199583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047584"/>
        <c:crosses val="autoZero"/>
        <c:auto val="1"/>
        <c:lblAlgn val="ctr"/>
        <c:lblOffset val="100"/>
        <c:noMultiLvlLbl val="0"/>
      </c:catAx>
      <c:valAx>
        <c:axId val="199047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9583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Caucasian</c:v>
                </c:pt>
                <c:pt idx="1">
                  <c:v>First Nation</c:v>
                </c:pt>
                <c:pt idx="2">
                  <c:v>Metis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92.5</c:v>
                </c:pt>
                <c:pt idx="1">
                  <c:v>4.9000000000000004</c:v>
                </c:pt>
                <c:pt idx="2">
                  <c:v>2.5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CBD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Fatigue</c:v>
                </c:pt>
                <c:pt idx="1">
                  <c:v>Drowsiness</c:v>
                </c:pt>
                <c:pt idx="2">
                  <c:v>Nausea</c:v>
                </c:pt>
                <c:pt idx="3">
                  <c:v>Vomiting</c:v>
                </c:pt>
                <c:pt idx="4">
                  <c:v>Rash</c:v>
                </c:pt>
                <c:pt idx="5">
                  <c:v>Increased apetite</c:v>
                </c:pt>
                <c:pt idx="6">
                  <c:v>Decreased apetite</c:v>
                </c:pt>
                <c:pt idx="7">
                  <c:v>Weight loss</c:v>
                </c:pt>
                <c:pt idx="8">
                  <c:v>Weight gain</c:v>
                </c:pt>
                <c:pt idx="9">
                  <c:v>Irritability</c:v>
                </c:pt>
                <c:pt idx="10">
                  <c:v>Dizzines</c:v>
                </c:pt>
                <c:pt idx="11">
                  <c:v>Anxiety</c:v>
                </c:pt>
                <c:pt idx="12">
                  <c:v>insomnia</c:v>
                </c:pt>
                <c:pt idx="13">
                  <c:v>Confusion</c:v>
                </c:pt>
                <c:pt idx="14">
                  <c:v>Obsesive behavior</c:v>
                </c:pt>
                <c:pt idx="15">
                  <c:v>Aggressive behaviour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70.099999999999994</c:v>
                </c:pt>
                <c:pt idx="1">
                  <c:v>70.900000000000006</c:v>
                </c:pt>
                <c:pt idx="2">
                  <c:v>35.9</c:v>
                </c:pt>
                <c:pt idx="3">
                  <c:v>23.9</c:v>
                </c:pt>
                <c:pt idx="4">
                  <c:v>10.3</c:v>
                </c:pt>
                <c:pt idx="5">
                  <c:v>12.8</c:v>
                </c:pt>
                <c:pt idx="6">
                  <c:v>40.200000000000003</c:v>
                </c:pt>
                <c:pt idx="7">
                  <c:v>35</c:v>
                </c:pt>
                <c:pt idx="8">
                  <c:v>17.899999999999999</c:v>
                </c:pt>
                <c:pt idx="9">
                  <c:v>59</c:v>
                </c:pt>
                <c:pt idx="10">
                  <c:v>35.9</c:v>
                </c:pt>
                <c:pt idx="11">
                  <c:v>35.9</c:v>
                </c:pt>
                <c:pt idx="12">
                  <c:v>43.6</c:v>
                </c:pt>
                <c:pt idx="13">
                  <c:v>35</c:v>
                </c:pt>
                <c:pt idx="14">
                  <c:v>23.9</c:v>
                </c:pt>
                <c:pt idx="15">
                  <c:v>40.200000000000003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During CBD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Fatigue</c:v>
                </c:pt>
                <c:pt idx="1">
                  <c:v>Drowsiness</c:v>
                </c:pt>
                <c:pt idx="2">
                  <c:v>Nausea</c:v>
                </c:pt>
                <c:pt idx="3">
                  <c:v>Vomiting</c:v>
                </c:pt>
                <c:pt idx="4">
                  <c:v>Rash</c:v>
                </c:pt>
                <c:pt idx="5">
                  <c:v>Increased apetite</c:v>
                </c:pt>
                <c:pt idx="6">
                  <c:v>Decreased apetite</c:v>
                </c:pt>
                <c:pt idx="7">
                  <c:v>Weight loss</c:v>
                </c:pt>
                <c:pt idx="8">
                  <c:v>Weight gain</c:v>
                </c:pt>
                <c:pt idx="9">
                  <c:v>Irritability</c:v>
                </c:pt>
                <c:pt idx="10">
                  <c:v>Dizzines</c:v>
                </c:pt>
                <c:pt idx="11">
                  <c:v>Anxiety</c:v>
                </c:pt>
                <c:pt idx="12">
                  <c:v>insomnia</c:v>
                </c:pt>
                <c:pt idx="13">
                  <c:v>Confusion</c:v>
                </c:pt>
                <c:pt idx="14">
                  <c:v>Obsesive behavior</c:v>
                </c:pt>
                <c:pt idx="15">
                  <c:v>Aggressive behaviour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9.4</c:v>
                </c:pt>
                <c:pt idx="1">
                  <c:v>12.8</c:v>
                </c:pt>
                <c:pt idx="2">
                  <c:v>6.8</c:v>
                </c:pt>
                <c:pt idx="3">
                  <c:v>2.6</c:v>
                </c:pt>
                <c:pt idx="4">
                  <c:v>0</c:v>
                </c:pt>
                <c:pt idx="5">
                  <c:v>29.9</c:v>
                </c:pt>
                <c:pt idx="6">
                  <c:v>6</c:v>
                </c:pt>
                <c:pt idx="7">
                  <c:v>4.3</c:v>
                </c:pt>
                <c:pt idx="8">
                  <c:v>29.1</c:v>
                </c:pt>
                <c:pt idx="9">
                  <c:v>9.4</c:v>
                </c:pt>
                <c:pt idx="10">
                  <c:v>0</c:v>
                </c:pt>
                <c:pt idx="11">
                  <c:v>3.4</c:v>
                </c:pt>
                <c:pt idx="12">
                  <c:v>5.0999999999999996</c:v>
                </c:pt>
                <c:pt idx="13">
                  <c:v>0.9</c:v>
                </c:pt>
                <c:pt idx="14">
                  <c:v>2.6</c:v>
                </c:pt>
                <c:pt idx="15">
                  <c:v>4.3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9048368"/>
        <c:axId val="199048760"/>
      </c:barChart>
      <c:catAx>
        <c:axId val="199048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048760"/>
        <c:crosses val="autoZero"/>
        <c:auto val="1"/>
        <c:lblAlgn val="ctr"/>
        <c:lblOffset val="100"/>
        <c:noMultiLvlLbl val="0"/>
      </c:catAx>
      <c:valAx>
        <c:axId val="199048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904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Any improvement</c:v>
                </c:pt>
                <c:pt idx="1">
                  <c:v>No improvement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</c:v>
                </c:pt>
                <c:pt idx="1">
                  <c:v>43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&gt;50% reduction</c:v>
                </c:pt>
                <c:pt idx="1">
                  <c:v>&lt;50 reduction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33</c:v>
                </c:pt>
                <c:pt idx="1">
                  <c:v>67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Improved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GTC</c:v>
                </c:pt>
                <c:pt idx="1">
                  <c:v>Focal</c:v>
                </c:pt>
                <c:pt idx="2">
                  <c:v>Absence</c:v>
                </c:pt>
                <c:pt idx="3">
                  <c:v>Myoclonic</c:v>
                </c:pt>
                <c:pt idx="4">
                  <c:v>Epileptic spams</c:v>
                </c:pt>
                <c:pt idx="5">
                  <c:v>Tonic </c:v>
                </c:pt>
                <c:pt idx="6">
                  <c:v>Atonic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30</c:v>
                </c:pt>
                <c:pt idx="1">
                  <c:v>38</c:v>
                </c:pt>
                <c:pt idx="2">
                  <c:v>28</c:v>
                </c:pt>
                <c:pt idx="3">
                  <c:v>20</c:v>
                </c:pt>
                <c:pt idx="4">
                  <c:v>35</c:v>
                </c:pt>
                <c:pt idx="5">
                  <c:v>17</c:v>
                </c:pt>
                <c:pt idx="6">
                  <c:v>44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9050720"/>
        <c:axId val="199051112"/>
      </c:barChart>
      <c:catAx>
        <c:axId val="19905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051112"/>
        <c:crosses val="autoZero"/>
        <c:auto val="1"/>
        <c:lblAlgn val="ctr"/>
        <c:lblOffset val="100"/>
        <c:noMultiLvlLbl val="0"/>
      </c:catAx>
      <c:valAx>
        <c:axId val="199051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05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Improved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Doose syndrome n=3</c:v>
                </c:pt>
                <c:pt idx="1">
                  <c:v>Dravet syndrome n=13</c:v>
                </c:pt>
                <c:pt idx="2">
                  <c:v>Lenox-Gastaut syndrome n=9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23</c:v>
                </c:pt>
                <c:pt idx="2">
                  <c:v>89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7271560"/>
        <c:axId val="217271952"/>
      </c:barChart>
      <c:catAx>
        <c:axId val="217271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271952"/>
        <c:crosses val="autoZero"/>
        <c:auto val="1"/>
        <c:lblAlgn val="ctr"/>
        <c:lblOffset val="100"/>
        <c:noMultiLvlLbl val="0"/>
      </c:catAx>
      <c:valAx>
        <c:axId val="217271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271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Improved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Alertness/behaviour</c:v>
                </c:pt>
                <c:pt idx="1">
                  <c:v>Lenguage</c:v>
                </c:pt>
                <c:pt idx="2">
                  <c:v>Motor skills</c:v>
                </c:pt>
                <c:pt idx="3">
                  <c:v>Sleep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</c:v>
                </c:pt>
                <c:pt idx="1">
                  <c:v>11</c:v>
                </c:pt>
                <c:pt idx="2">
                  <c:v>11</c:v>
                </c:pt>
                <c:pt idx="3">
                  <c:v>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7272736"/>
        <c:axId val="217273128"/>
      </c:barChart>
      <c:catAx>
        <c:axId val="21727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273128"/>
        <c:crosses val="autoZero"/>
        <c:auto val="1"/>
        <c:lblAlgn val="ctr"/>
        <c:lblOffset val="100"/>
        <c:noMultiLvlLbl val="0"/>
      </c:catAx>
      <c:valAx>
        <c:axId val="217273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272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Responder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</c:v>
                </c:pt>
                <c:pt idx="1">
                  <c:v>50</c:v>
                </c:pt>
                <c:pt idx="2">
                  <c:v>38.9</c:v>
                </c:pt>
                <c:pt idx="3">
                  <c:v>50</c:v>
                </c:pt>
                <c:pt idx="4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7273520"/>
        <c:axId val="217273912"/>
      </c:barChart>
      <c:catAx>
        <c:axId val="21727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273912"/>
        <c:crosses val="autoZero"/>
        <c:auto val="1"/>
        <c:lblAlgn val="ctr"/>
        <c:lblOffset val="100"/>
        <c:noMultiLvlLbl val="0"/>
      </c:catAx>
      <c:valAx>
        <c:axId val="217273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2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Drowsiness</c:v>
                </c:pt>
                <c:pt idx="1">
                  <c:v>Ataxia</c:v>
                </c:pt>
                <c:pt idx="2">
                  <c:v>Diarrhea</c:v>
                </c:pt>
                <c:pt idx="3">
                  <c:v>Agitation</c:v>
                </c:pt>
                <c:pt idx="4">
                  <c:v>Poor sleep</c:v>
                </c:pt>
                <c:pt idx="5">
                  <c:v>Irritability</c:v>
                </c:pt>
                <c:pt idx="6">
                  <c:v>Appetite supression</c:v>
                </c:pt>
                <c:pt idx="7">
                  <c:v>Confusion</c:v>
                </c:pt>
                <c:pt idx="8">
                  <c:v>Vomiting</c:v>
                </c:pt>
                <c:pt idx="9">
                  <c:v>Increased self-estimulation</c:v>
                </c:pt>
                <c:pt idx="10">
                  <c:v>Behavioral difficulties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44</c:v>
                </c:pt>
                <c:pt idx="1">
                  <c:v>27.8</c:v>
                </c:pt>
                <c:pt idx="2">
                  <c:v>22.2</c:v>
                </c:pt>
                <c:pt idx="3">
                  <c:v>16.7</c:v>
                </c:pt>
                <c:pt idx="4">
                  <c:v>11.1</c:v>
                </c:pt>
                <c:pt idx="5">
                  <c:v>11.1</c:v>
                </c:pt>
                <c:pt idx="6">
                  <c:v>5.6</c:v>
                </c:pt>
                <c:pt idx="7">
                  <c:v>5.6</c:v>
                </c:pt>
                <c:pt idx="8">
                  <c:v>5.6</c:v>
                </c:pt>
                <c:pt idx="9">
                  <c:v>5.6</c:v>
                </c:pt>
                <c:pt idx="10">
                  <c:v>5.6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17274696"/>
        <c:axId val="200094816"/>
      </c:barChart>
      <c:catAx>
        <c:axId val="217274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94816"/>
        <c:crosses val="autoZero"/>
        <c:auto val="1"/>
        <c:lblAlgn val="ctr"/>
        <c:lblOffset val="100"/>
        <c:noMultiLvlLbl val="0"/>
      </c:catAx>
      <c:valAx>
        <c:axId val="2000948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7274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320689986215491"/>
          <c:y val="6.020603890517448E-2"/>
          <c:w val="0.53710595958113927"/>
          <c:h val="0.904448081316264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8.9717046238785458E-2"/>
                  <c:y val="0.1530139850786581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3E774A6-557A-48C3-8798-EF36326209BA}" type="CATEGORYNAME">
                      <a:rPr lang="en-US" sz="1600"/>
                      <a:pPr>
                        <a:defRPr sz="900"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r>
                      <a:rPr lang="en-US" sz="1600" baseline="0" dirty="0"/>
                      <a:t>
</a:t>
                    </a:r>
                    <a:fld id="{EDC08C0E-2203-427A-B699-39418F1F5322}" type="PERCENTAGE">
                      <a:rPr lang="en-US" sz="1600" baseline="0"/>
                      <a:pPr>
                        <a:defRPr sz="900">
                          <a:solidFill>
                            <a:schemeClr val="tx1"/>
                          </a:solidFill>
                        </a:defRPr>
                      </a:pPr>
                      <a:t>[POURCENTAGE]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7368299976995638"/>
                  <c:y val="-6.97278919345784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1F127B3-87CA-4D3E-BC0B-DBF3B799FF71}" type="CATEGORYNAME">
                      <a:rPr lang="en-US" sz="1600"/>
                      <a:pPr>
                        <a:defRPr sz="900"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r>
                      <a:rPr lang="en-US" sz="1600" baseline="0" dirty="0"/>
                      <a:t>
</a:t>
                    </a:r>
                    <a:fld id="{BA0932EA-3531-4E86-B8AF-A961409C3420}" type="PERCENTAGE">
                      <a:rPr lang="en-US" sz="1600" baseline="0"/>
                      <a:pPr>
                        <a:defRPr sz="900">
                          <a:solidFill>
                            <a:schemeClr val="tx1"/>
                          </a:solidFill>
                        </a:defRPr>
                      </a:pPr>
                      <a:t>[POURCENTAGE]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1.207729468599034E-2"/>
                  <c:y val="-0.108465609676010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91D3D7C-705E-4C51-9E0B-7840016024F2}" type="CATEGORYNAME">
                      <a:rPr lang="en-US" sz="1600" dirty="0"/>
                      <a:pPr>
                        <a:defRPr sz="900"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r>
                      <a:rPr lang="en-US" sz="1600" baseline="0" dirty="0"/>
                      <a:t>
</a:t>
                    </a:r>
                    <a:fld id="{72408CF2-DA1F-42A3-9D50-517B336E603C}" type="PERCENTAGE">
                      <a:rPr lang="en-US" sz="1600" baseline="0" dirty="0"/>
                      <a:pPr>
                        <a:defRPr sz="900">
                          <a:solidFill>
                            <a:schemeClr val="tx1"/>
                          </a:solidFill>
                        </a:defRPr>
                      </a:pPr>
                      <a:t>[POURCENTAGE]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408512341754379E-2"/>
                      <c:h val="0.1009698612930436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0121923165401427"/>
                  <c:y val="-0.1549508709657297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9CB186F-7C81-49A5-9272-A39BBCE0B8A4}" type="CATEGORYNAME">
                      <a:rPr lang="en-US" sz="1600"/>
                      <a:pPr>
                        <a:defRPr sz="900"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r>
                      <a:rPr lang="en-US" sz="1600" baseline="0" dirty="0"/>
                      <a:t>
</a:t>
                    </a:r>
                    <a:fld id="{AECA1CE5-09FB-4AA7-9665-6FACE6E865CE}" type="PERCENTAGE">
                      <a:rPr lang="en-US" sz="1600" baseline="0"/>
                      <a:pPr>
                        <a:defRPr sz="900">
                          <a:solidFill>
                            <a:schemeClr val="tx1"/>
                          </a:solidFill>
                        </a:defRPr>
                      </a:pPr>
                      <a:t>[POURCENTAGE]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0.14722797331492987"/>
                  <c:y val="-7.55385495957932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0C216C-ADD0-4C40-93D4-401E88F201F9}" type="CATEGORYNAME">
                      <a:rPr lang="en-US" sz="1600"/>
                      <a:pPr>
                        <a:defRPr sz="900"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r>
                      <a:rPr lang="en-US" sz="1600" baseline="0" dirty="0"/>
                      <a:t>
</a:t>
                    </a:r>
                    <a:fld id="{B6330E1E-4C1A-4392-A908-A0A2C3723EED}" type="PERCENTAGE">
                      <a:rPr lang="en-US" sz="1600" baseline="0"/>
                      <a:pPr>
                        <a:defRPr sz="900">
                          <a:solidFill>
                            <a:schemeClr val="tx1"/>
                          </a:solidFill>
                        </a:defRPr>
                      </a:pPr>
                      <a:t>[POURCENTAGE]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2.6455026455026499E-2"/>
                  <c:y val="5.81065766121486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9905682079595122E-2"/>
                  <c:y val="2.90532883060743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7605244996549365E-2"/>
                  <c:y val="1.74319729836445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6.3262019783758908E-2"/>
                  <c:y val="1.93688588707161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1665516448125142E-2"/>
                  <c:y val="3.09901741931459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9.3742811134115492E-2"/>
                  <c:y val="2.22741877013236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E13B577-0764-4C7A-9A91-FBFAE7289AAE}" type="CATEGORYNAME">
                      <a:rPr lang="en-US" smtClean="0"/>
                      <a:pPr>
                        <a:defRPr sz="900"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r>
                      <a:rPr lang="en-US" dirty="0" smtClean="0"/>
                      <a:t> </a:t>
                    </a:r>
                    <a:fld id="{66F2FB15-8203-4DEB-8E55-4943B1BD3A7B}" type="PERCENTAGE">
                      <a:rPr lang="en-US" baseline="0" smtClean="0"/>
                      <a:pPr>
                        <a:defRPr sz="900">
                          <a:solidFill>
                            <a:schemeClr val="tx1"/>
                          </a:solidFill>
                        </a:defRPr>
                      </a:pPr>
                      <a:t>[POURCENTAGE]</a:t>
                    </a:fld>
                    <a:endParaRPr lang="en-US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38486312399355"/>
                      <c:h val="5.2547714116253114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1"/>
              <c:layout>
                <c:manualLayout>
                  <c:x val="-7.2463768115942032E-2"/>
                  <c:y val="1.35582012095013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1854152288934899E-2"/>
                  <c:y val="-1.35582012095013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0.14952841039797563"/>
                  <c:y val="-3.87377177414324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08511617207269"/>
                      <c:h val="4.6737056455038242E-2"/>
                    </c:manualLayout>
                  </c15:layout>
                </c:ext>
              </c:extLst>
            </c:dLbl>
            <c:dLbl>
              <c:idx val="14"/>
              <c:layout>
                <c:manualLayout>
                  <c:x val="3.795721187025535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9.8918794570968485E-2"/>
                  <c:y val="5.81065766121486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0.15642972164711302"/>
                  <c:y val="1.35582012095013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Sheet1!$A$2:$A$18</c:f>
              <c:strCache>
                <c:ptCount val="17"/>
                <c:pt idx="0">
                  <c:v>Dravet sx</c:v>
                </c:pt>
                <c:pt idx="1">
                  <c:v>Lenox-Gastaut sx</c:v>
                </c:pt>
                <c:pt idx="2">
                  <c:v>Other</c:v>
                </c:pt>
                <c:pt idx="3">
                  <c:v>Unknown</c:v>
                </c:pt>
                <c:pt idx="4">
                  <c:v>Minimal brain dysfunction</c:v>
                </c:pt>
                <c:pt idx="5">
                  <c:v>CDKL5 mutation</c:v>
                </c:pt>
                <c:pt idx="6">
                  <c:v>Tuberous sclerosis</c:v>
                </c:pt>
                <c:pt idx="7">
                  <c:v>Aicardi syndrome</c:v>
                </c:pt>
                <c:pt idx="8">
                  <c:v>Epilepy with MA</c:v>
                </c:pt>
                <c:pt idx="9">
                  <c:v>Doose syndrome</c:v>
                </c:pt>
                <c:pt idx="10">
                  <c:v>Febrile infection-epilepsy syndrome</c:v>
                </c:pt>
                <c:pt idx="11">
                  <c:v>dup15disorders</c:v>
                </c:pt>
                <c:pt idx="12">
                  <c:v>Otahara sx</c:v>
                </c:pt>
                <c:pt idx="13">
                  <c:v>Neuronal ceroid lipofucinosis</c:v>
                </c:pt>
                <c:pt idx="14">
                  <c:v>Jeavons syndrome</c:v>
                </c:pt>
                <c:pt idx="15">
                  <c:v>Down syndrome</c:v>
                </c:pt>
                <c:pt idx="16">
                  <c:v>Autoimmune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20</c:v>
                </c:pt>
                <c:pt idx="1">
                  <c:v>19</c:v>
                </c:pt>
                <c:pt idx="2">
                  <c:v>19</c:v>
                </c:pt>
                <c:pt idx="3">
                  <c:v>9</c:v>
                </c:pt>
                <c:pt idx="4">
                  <c:v>8</c:v>
                </c:pt>
                <c:pt idx="5">
                  <c:v>5</c:v>
                </c:pt>
                <c:pt idx="6">
                  <c:v>4</c:v>
                </c:pt>
                <c:pt idx="7">
                  <c:v>4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Somnolence</c:v>
                </c:pt>
                <c:pt idx="1">
                  <c:v>Decreased appetite</c:v>
                </c:pt>
                <c:pt idx="2">
                  <c:v>Diarrhoea</c:v>
                </c:pt>
                <c:pt idx="3">
                  <c:v>Fatigue</c:v>
                </c:pt>
                <c:pt idx="4">
                  <c:v>Convulsion</c:v>
                </c:pt>
                <c:pt idx="5">
                  <c:v>Increased apetite</c:v>
                </c:pt>
                <c:pt idx="6">
                  <c:v>Status epilepticus</c:v>
                </c:pt>
                <c:pt idx="7">
                  <c:v>Lethargy</c:v>
                </c:pt>
                <c:pt idx="8">
                  <c:v>Weight increased</c:v>
                </c:pt>
                <c:pt idx="9">
                  <c:v>Weight drcreased</c:v>
                </c:pt>
                <c:pt idx="10">
                  <c:v>Drug concentration increased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25</c:v>
                </c:pt>
                <c:pt idx="1">
                  <c:v>19</c:v>
                </c:pt>
                <c:pt idx="2">
                  <c:v>19</c:v>
                </c:pt>
                <c:pt idx="3">
                  <c:v>13</c:v>
                </c:pt>
                <c:pt idx="4">
                  <c:v>11</c:v>
                </c:pt>
                <c:pt idx="5">
                  <c:v>9</c:v>
                </c:pt>
                <c:pt idx="6">
                  <c:v>8</c:v>
                </c:pt>
                <c:pt idx="7">
                  <c:v>7</c:v>
                </c:pt>
                <c:pt idx="8">
                  <c:v>7</c:v>
                </c:pt>
                <c:pt idx="9">
                  <c:v>6</c:v>
                </c:pt>
                <c:pt idx="10">
                  <c:v>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200096384"/>
        <c:axId val="200096776"/>
        <c:axId val="0"/>
      </c:bar3DChart>
      <c:catAx>
        <c:axId val="200096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96776"/>
        <c:crosses val="autoZero"/>
        <c:auto val="1"/>
        <c:lblAlgn val="ctr"/>
        <c:lblOffset val="100"/>
        <c:noMultiLvlLbl val="0"/>
      </c:catAx>
      <c:valAx>
        <c:axId val="200096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009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Urban</c:v>
                </c:pt>
                <c:pt idx="1">
                  <c:v>Suburban</c:v>
                </c:pt>
                <c:pt idx="2">
                  <c:v>Rural or remote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46.5</c:v>
                </c:pt>
                <c:pt idx="1">
                  <c:v>31.5</c:v>
                </c:pt>
                <c:pt idx="2">
                  <c:v>22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 and over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16.399999999999999</c:v>
                </c:pt>
                <c:pt idx="1">
                  <c:v>26.5</c:v>
                </c:pt>
                <c:pt idx="2">
                  <c:v>19.3</c:v>
                </c:pt>
                <c:pt idx="3">
                  <c:v>23.6</c:v>
                </c:pt>
                <c:pt idx="4">
                  <c:v>14.2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1929904"/>
        <c:axId val="197873400"/>
      </c:barChart>
      <c:catAx>
        <c:axId val="16192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873400"/>
        <c:crosses val="autoZero"/>
        <c:auto val="1"/>
        <c:lblAlgn val="ctr"/>
        <c:lblOffset val="100"/>
        <c:noMultiLvlLbl val="0"/>
      </c:catAx>
      <c:valAx>
        <c:axId val="197873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192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Under 20,000</c:v>
                </c:pt>
                <c:pt idx="1">
                  <c:v>20 to 39,000</c:v>
                </c:pt>
                <c:pt idx="2">
                  <c:v>40 to 59,000</c:v>
                </c:pt>
                <c:pt idx="3">
                  <c:v>60,000 and more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33.200000000000003</c:v>
                </c:pt>
                <c:pt idx="1">
                  <c:v>26.6</c:v>
                </c:pt>
                <c:pt idx="2">
                  <c:v>16.600000000000001</c:v>
                </c:pt>
                <c:pt idx="3">
                  <c:v>23.6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7874184"/>
        <c:axId val="197874576"/>
      </c:barChart>
      <c:catAx>
        <c:axId val="197874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874576"/>
        <c:crosses val="autoZero"/>
        <c:auto val="1"/>
        <c:lblAlgn val="ctr"/>
        <c:lblOffset val="100"/>
        <c:noMultiLvlLbl val="0"/>
      </c:catAx>
      <c:valAx>
        <c:axId val="1978745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7874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0000"/>
                    <a:lumMod val="104000"/>
                  </a:schemeClr>
                </a:gs>
                <a:gs pos="69000">
                  <a:schemeClr val="accent1">
                    <a:shade val="86000"/>
                    <a:satMod val="130000"/>
                    <a:lumMod val="102000"/>
                  </a:schemeClr>
                </a:gs>
                <a:gs pos="100000">
                  <a:schemeClr val="accent1">
                    <a:shade val="72000"/>
                    <a:satMod val="13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76200" dist="38100" dir="5400000" algn="ctr" rotWithShape="0">
                <a:srgbClr val="000000">
                  <a:alpha val="76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prstMaterial="matte">
              <a:bevelT w="25400" h="254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Friend/Someone They Know</c:v>
                </c:pt>
                <c:pt idx="1">
                  <c:v>Cannabis Dispensary</c:v>
                </c:pt>
                <c:pt idx="2">
                  <c:v>Dealer/On the Street</c:v>
                </c:pt>
                <c:pt idx="3">
                  <c:v>Unauthorized Self-ProductionDealer</c:v>
                </c:pt>
                <c:pt idx="4">
                  <c:v>Licensed Self-Production</c:v>
                </c:pt>
                <c:pt idx="5">
                  <c:v>Licensed Designated Producer</c:v>
                </c:pt>
                <c:pt idx="6">
                  <c:v>Unauthorized Designated Producer</c:v>
                </c:pt>
                <c:pt idx="7">
                  <c:v>Health Canada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67</c:v>
                </c:pt>
                <c:pt idx="1">
                  <c:v>48</c:v>
                </c:pt>
                <c:pt idx="2">
                  <c:v>28</c:v>
                </c:pt>
                <c:pt idx="3">
                  <c:v>16</c:v>
                </c:pt>
                <c:pt idx="4">
                  <c:v>16</c:v>
                </c:pt>
                <c:pt idx="5">
                  <c:v>12</c:v>
                </c:pt>
                <c:pt idx="6">
                  <c:v>6</c:v>
                </c:pt>
                <c:pt idx="7">
                  <c:v>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97875360"/>
        <c:axId val="198842104"/>
      </c:barChart>
      <c:catAx>
        <c:axId val="197875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842104"/>
        <c:crosses val="autoZero"/>
        <c:auto val="1"/>
        <c:lblAlgn val="ctr"/>
        <c:lblOffset val="100"/>
        <c:noMultiLvlLbl val="0"/>
      </c:catAx>
      <c:valAx>
        <c:axId val="198842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875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Medical dispensary</c:v>
                </c:pt>
                <c:pt idx="1">
                  <c:v>Friends</c:v>
                </c:pt>
                <c:pt idx="2">
                  <c:v>Dealer</c:v>
                </c:pt>
                <c:pt idx="3">
                  <c:v>Health Canada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</c:v>
                </c:pt>
                <c:pt idx="1">
                  <c:v>58</c:v>
                </c:pt>
                <c:pt idx="2">
                  <c:v>21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Prairies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Medical dispensary</c:v>
                </c:pt>
                <c:pt idx="1">
                  <c:v>Friends</c:v>
                </c:pt>
                <c:pt idx="2">
                  <c:v>Dealer</c:v>
                </c:pt>
                <c:pt idx="3">
                  <c:v>Health Canada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18</c:v>
                </c:pt>
                <c:pt idx="1">
                  <c:v>80</c:v>
                </c:pt>
                <c:pt idx="2">
                  <c:v>31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Ontario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Medical dispensary</c:v>
                </c:pt>
                <c:pt idx="1">
                  <c:v>Friends</c:v>
                </c:pt>
                <c:pt idx="2">
                  <c:v>Dealer</c:v>
                </c:pt>
                <c:pt idx="3">
                  <c:v>Health Canada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41</c:v>
                </c:pt>
                <c:pt idx="1">
                  <c:v>68</c:v>
                </c:pt>
                <c:pt idx="2">
                  <c:v>29</c:v>
                </c:pt>
                <c:pt idx="3">
                  <c:v>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Quebec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Medical dispensary</c:v>
                </c:pt>
                <c:pt idx="1">
                  <c:v>Friends</c:v>
                </c:pt>
                <c:pt idx="2">
                  <c:v>Dealer</c:v>
                </c:pt>
                <c:pt idx="3">
                  <c:v>Health Canada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47</c:v>
                </c:pt>
                <c:pt idx="1">
                  <c:v>71</c:v>
                </c:pt>
                <c:pt idx="2">
                  <c:v>39</c:v>
                </c:pt>
                <c:pt idx="3">
                  <c:v>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Maritimes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Medical dispensary</c:v>
                </c:pt>
                <c:pt idx="1">
                  <c:v>Friends</c:v>
                </c:pt>
                <c:pt idx="2">
                  <c:v>Dealer</c:v>
                </c:pt>
                <c:pt idx="3">
                  <c:v>Health Canada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25</c:v>
                </c:pt>
                <c:pt idx="1">
                  <c:v>88</c:v>
                </c:pt>
                <c:pt idx="2">
                  <c:v>38</c:v>
                </c:pt>
                <c:pt idx="3">
                  <c:v>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8842888"/>
        <c:axId val="198843280"/>
      </c:barChart>
      <c:catAx>
        <c:axId val="198842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843280"/>
        <c:crosses val="autoZero"/>
        <c:auto val="1"/>
        <c:lblAlgn val="ctr"/>
        <c:lblOffset val="100"/>
        <c:noMultiLvlLbl val="0"/>
      </c:catAx>
      <c:valAx>
        <c:axId val="1988432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8842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Open use (no supervision)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Epil/Neurol</c:v>
                </c:pt>
                <c:pt idx="1">
                  <c:v>GP/Res/Allied</c:v>
                </c:pt>
                <c:pt idx="2">
                  <c:v>Patients/public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</c:v>
                </c:pt>
                <c:pt idx="1">
                  <c:v>25</c:v>
                </c:pt>
                <c:pt idx="2">
                  <c:v>36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Only with supervision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Epil/Neurol</c:v>
                </c:pt>
                <c:pt idx="1">
                  <c:v>GP/Res/Allied</c:v>
                </c:pt>
                <c:pt idx="2">
                  <c:v>Patients/public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32</c:v>
                </c:pt>
                <c:pt idx="1">
                  <c:v>45</c:v>
                </c:pt>
                <c:pt idx="2">
                  <c:v>60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Insuff Data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Epil/Neurol</c:v>
                </c:pt>
                <c:pt idx="1">
                  <c:v>GP/Res/Allied</c:v>
                </c:pt>
                <c:pt idx="2">
                  <c:v>Patients/public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66</c:v>
                </c:pt>
                <c:pt idx="1">
                  <c:v>30</c:v>
                </c:pt>
                <c:pt idx="2">
                  <c:v>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8844456"/>
        <c:axId val="198844848"/>
      </c:barChart>
      <c:catAx>
        <c:axId val="198844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844848"/>
        <c:crosses val="autoZero"/>
        <c:auto val="1"/>
        <c:lblAlgn val="ctr"/>
        <c:lblOffset val="100"/>
        <c:noMultiLvlLbl val="0"/>
      </c:catAx>
      <c:valAx>
        <c:axId val="198844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8844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Yes-Advise Using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Epil/Neurol</c:v>
                </c:pt>
                <c:pt idx="1">
                  <c:v>GP/Res/Allied</c:v>
                </c:pt>
                <c:pt idx="2">
                  <c:v>Patients/public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48</c:v>
                </c:pt>
                <c:pt idx="1">
                  <c:v>83</c:v>
                </c:pt>
                <c:pt idx="2">
                  <c:v>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8845632"/>
        <c:axId val="199464440"/>
      </c:barChart>
      <c:catAx>
        <c:axId val="198845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464440"/>
        <c:crosses val="autoZero"/>
        <c:auto val="1"/>
        <c:lblAlgn val="ctr"/>
        <c:lblOffset val="100"/>
        <c:noMultiLvlLbl val="0"/>
      </c:catAx>
      <c:valAx>
        <c:axId val="199464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8845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0.80006</cdr:x>
      <cdr:y>0.86054</cdr:y>
    </cdr:from>
    <cdr:to>
      <cdr:x>0.88288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833782" y="629666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CA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66471-59E9-4156-B64E-02C7DC45AE6F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D52EB-CBA9-4042-8FBA-D596DD68B31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552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2189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577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609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6960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5096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1428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7075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829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5366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FD42D8C-1F72-46BC-B478-1FD09806B8BB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22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2069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7711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494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613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3462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2639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2420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0882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81274-30AB-48D9-8A79-85A979D4A78E}" type="datetimeFigureOut">
              <a:rPr lang="en-CA" smtClean="0"/>
              <a:t>15/10/2016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27C23-7B91-4769-97D0-CE861E071FB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882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gsfoundation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4968" y="3768074"/>
            <a:ext cx="6108101" cy="59185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sz="3600" dirty="0" smtClean="0"/>
              <a:t>Case </a:t>
            </a:r>
            <a:r>
              <a:rPr lang="en-CA" sz="3600" dirty="0"/>
              <a:t>for Medical Marijuana in Epilepsy</a:t>
            </a:r>
            <a:r>
              <a:rPr lang="es-MX" sz="3600" dirty="0"/>
              <a:t/>
            </a:r>
            <a:br>
              <a:rPr lang="es-MX" sz="3600" dirty="0"/>
            </a:br>
            <a:endParaRPr lang="es-MX" sz="2250" dirty="0"/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2635250" y="5156200"/>
            <a:ext cx="7050088" cy="1608138"/>
          </a:xfrm>
        </p:spPr>
        <p:txBody>
          <a:bodyPr/>
          <a:lstStyle/>
          <a:p>
            <a:r>
              <a:rPr lang="en-CA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 F. Tellez-Zenteno MD PhD, FRCP, Professor</a:t>
            </a:r>
            <a:br>
              <a:rPr lang="en-CA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Division of Neurology, University of Saskatchewan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8" descr="round_Uof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8" y="1031876"/>
            <a:ext cx="1808162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1" y="960438"/>
            <a:ext cx="235267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bridge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373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70762" y="4491950"/>
            <a:ext cx="458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CANADIAN LEAGUE AGAINST EPILEPSY</a:t>
            </a:r>
          </a:p>
        </p:txBody>
      </p:sp>
    </p:spTree>
    <p:extLst>
      <p:ext uri="{BB962C8B-B14F-4D97-AF65-F5344CB8AC3E}">
        <p14:creationId xmlns:p14="http://schemas.microsoft.com/office/powerpoint/2010/main" val="220878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714" y="1"/>
            <a:ext cx="11191464" cy="1073426"/>
          </a:xfrm>
        </p:spPr>
        <p:txBody>
          <a:bodyPr/>
          <a:lstStyle/>
          <a:p>
            <a:r>
              <a:rPr lang="en-CA" dirty="0" smtClean="0"/>
              <a:t>Medical Marijuana/having </a:t>
            </a:r>
            <a:r>
              <a:rPr lang="en-CA" dirty="0" err="1" smtClean="0"/>
              <a:t>cbd</a:t>
            </a:r>
            <a:r>
              <a:rPr lang="en-CA" dirty="0" smtClean="0"/>
              <a:t> available</a:t>
            </a:r>
            <a:endParaRPr lang="en-CA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672002"/>
              </p:ext>
            </p:extLst>
          </p:nvPr>
        </p:nvGraphicFramePr>
        <p:xfrm>
          <a:off x="914487" y="1073426"/>
          <a:ext cx="9899288" cy="490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914400" y="6177119"/>
            <a:ext cx="10813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Fewer specialists support using medical marijuana </a:t>
            </a:r>
            <a:r>
              <a:rPr lang="en-CA" sz="1400" dirty="0" smtClean="0"/>
              <a:t>and CBD </a:t>
            </a:r>
            <a:r>
              <a:rPr lang="en-CA" sz="1400" dirty="0"/>
              <a:t>in treating epilepsy patients compared with </a:t>
            </a:r>
            <a:r>
              <a:rPr lang="en-CA" sz="1400" dirty="0" smtClean="0"/>
              <a:t>other medical  professionals </a:t>
            </a:r>
            <a:r>
              <a:rPr lang="en-CA" sz="1400" dirty="0"/>
              <a:t>and patients: Result of </a:t>
            </a:r>
            <a:r>
              <a:rPr lang="en-CA" sz="1400" dirty="0" err="1" smtClean="0"/>
              <a:t>Epilepsia’s</a:t>
            </a:r>
            <a:r>
              <a:rPr lang="en-CA" sz="1400" dirty="0"/>
              <a:t> survey. Epilepsia, 56(1):1–6, 2015</a:t>
            </a:r>
          </a:p>
        </p:txBody>
      </p:sp>
    </p:spTree>
    <p:extLst>
      <p:ext uri="{BB962C8B-B14F-4D97-AF65-F5344CB8AC3E}">
        <p14:creationId xmlns:p14="http://schemas.microsoft.com/office/powerpoint/2010/main" val="222450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Use of Cannabis in patients with epilepsy</a:t>
            </a:r>
            <a:endParaRPr lang="en-CA" dirty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1313936" y="1890584"/>
          <a:ext cx="4296032" cy="3637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Placeholder 3"/>
          <p:cNvGraphicFramePr>
            <a:graphicFrameLocks/>
          </p:cNvGraphicFramePr>
          <p:nvPr>
            <p:extLst/>
          </p:nvPr>
        </p:nvGraphicFramePr>
        <p:xfrm>
          <a:off x="6705601" y="1857632"/>
          <a:ext cx="4296032" cy="3637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53416" y="5906530"/>
            <a:ext cx="3976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Neurology. 2004 Jun 8;62(11):</a:t>
            </a:r>
            <a:r>
              <a:rPr lang="en-CA" dirty="0" smtClean="0"/>
              <a:t>2095-7</a:t>
            </a:r>
          </a:p>
          <a:p>
            <a:r>
              <a:rPr lang="fr-FR" dirty="0" err="1"/>
              <a:t>Eur</a:t>
            </a:r>
            <a:r>
              <a:rPr lang="fr-FR" dirty="0"/>
              <a:t> J Neurol. 2014;21(1):167-70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605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Use of Cannabis in patients with epilepsy</a:t>
            </a:r>
            <a:endParaRPr lang="en-CA" dirty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85606083"/>
              </p:ext>
            </p:extLst>
          </p:nvPr>
        </p:nvGraphicFramePr>
        <p:xfrm>
          <a:off x="1313936" y="1890584"/>
          <a:ext cx="4700784" cy="3819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472594"/>
              </p:ext>
            </p:extLst>
          </p:nvPr>
        </p:nvGraphicFramePr>
        <p:xfrm>
          <a:off x="6238240" y="1857632"/>
          <a:ext cx="4763393" cy="3669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14376" y="5951562"/>
            <a:ext cx="424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Epilepsy and behaviour 2015:53:73-78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79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996004475"/>
              </p:ext>
            </p:extLst>
          </p:nvPr>
        </p:nvGraphicFramePr>
        <p:xfrm>
          <a:off x="1137920" y="609600"/>
          <a:ext cx="9753600" cy="5608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19595" y="6217920"/>
            <a:ext cx="9371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Marijuana use in adults admitted to a Canadian epilepsy monitoring unit. Epilepsy and behaviour 2015:53:73-78</a:t>
            </a:r>
            <a:endParaRPr lang="en-CA" sz="1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78303"/>
            <a:ext cx="10972800" cy="706120"/>
          </a:xfrm>
        </p:spPr>
        <p:txBody>
          <a:bodyPr>
            <a:normAutofit/>
          </a:bodyPr>
          <a:lstStyle/>
          <a:p>
            <a:r>
              <a:rPr lang="en-CA" sz="2000" dirty="0" smtClean="0"/>
              <a:t>How effective is marijuana </a:t>
            </a:r>
            <a:r>
              <a:rPr lang="en-CA" sz="2000" dirty="0"/>
              <a:t>in helping your seizures?</a:t>
            </a:r>
          </a:p>
        </p:txBody>
      </p:sp>
    </p:spTree>
    <p:extLst>
      <p:ext uri="{BB962C8B-B14F-4D97-AF65-F5344CB8AC3E}">
        <p14:creationId xmlns:p14="http://schemas.microsoft.com/office/powerpoint/2010/main" val="722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05557898"/>
              </p:ext>
            </p:extLst>
          </p:nvPr>
        </p:nvGraphicFramePr>
        <p:xfrm>
          <a:off x="1137920" y="609600"/>
          <a:ext cx="9753600" cy="5608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19595" y="6217920"/>
            <a:ext cx="9371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Marijuana use in adults admitted to a Canadian epilepsy monitoring unit. Epilepsy and behaviour 2015:53:73-78</a:t>
            </a:r>
            <a:endParaRPr lang="en-CA" sz="1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78303"/>
            <a:ext cx="10972800" cy="706120"/>
          </a:xfrm>
        </p:spPr>
        <p:txBody>
          <a:bodyPr>
            <a:normAutofit/>
          </a:bodyPr>
          <a:lstStyle/>
          <a:p>
            <a:r>
              <a:rPr lang="en-CA" sz="2000" dirty="0"/>
              <a:t>What effect does marijuana have on your stress level</a:t>
            </a:r>
            <a:r>
              <a:rPr lang="en-CA" sz="2000" dirty="0" smtClean="0"/>
              <a:t>?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469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 Placeholder 3"/>
          <p:cNvPicPr>
            <a:picLocks noGrp="1" noChangeAspect="1"/>
          </p:cNvPicPr>
          <p:nvPr>
            <p:ph type="tbl" idx="1"/>
          </p:nvPr>
        </p:nvPicPr>
        <p:blipFill rotWithShape="1">
          <a:blip r:embed="rId2"/>
          <a:srcRect l="3420" t="24213" r="65424" b="5812"/>
          <a:stretch/>
        </p:blipFill>
        <p:spPr>
          <a:xfrm>
            <a:off x="2755900" y="281606"/>
            <a:ext cx="6598557" cy="625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174" y="0"/>
            <a:ext cx="10353761" cy="1326321"/>
          </a:xfrm>
        </p:spPr>
        <p:txBody>
          <a:bodyPr/>
          <a:lstStyle/>
          <a:p>
            <a:r>
              <a:rPr lang="en-CA" dirty="0"/>
              <a:t>Medicinal Marijuana for Epilepsy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326321"/>
            <a:ext cx="10353762" cy="467546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CA" sz="2900" dirty="0"/>
              <a:t>Mean age of patients was </a:t>
            </a:r>
            <a:r>
              <a:rPr lang="en-CA" sz="2900" dirty="0">
                <a:solidFill>
                  <a:srgbClr val="FFFF00"/>
                </a:solidFill>
              </a:rPr>
              <a:t>30±7 (19-50) </a:t>
            </a:r>
            <a:r>
              <a:rPr lang="en-CA" sz="2900" dirty="0" smtClean="0"/>
              <a:t>years</a:t>
            </a:r>
          </a:p>
          <a:p>
            <a:pPr algn="just"/>
            <a:r>
              <a:rPr lang="en-CA" sz="2900" dirty="0"/>
              <a:t>The mean </a:t>
            </a:r>
            <a:r>
              <a:rPr lang="en-CA" sz="2900" dirty="0" smtClean="0"/>
              <a:t>age at </a:t>
            </a:r>
            <a:r>
              <a:rPr lang="en-CA" sz="2900" dirty="0"/>
              <a:t>epilepsy diagnosis was </a:t>
            </a:r>
            <a:r>
              <a:rPr lang="en-CA" sz="2900" dirty="0">
                <a:solidFill>
                  <a:srgbClr val="FFFF00"/>
                </a:solidFill>
              </a:rPr>
              <a:t>16±11 (1-43) </a:t>
            </a:r>
            <a:r>
              <a:rPr lang="en-CA" sz="2900" dirty="0" smtClean="0"/>
              <a:t>years</a:t>
            </a:r>
          </a:p>
          <a:p>
            <a:pPr algn="just"/>
            <a:r>
              <a:rPr lang="en-CA" sz="2900" dirty="0">
                <a:solidFill>
                  <a:srgbClr val="FFFF00"/>
                </a:solidFill>
              </a:rPr>
              <a:t>44%</a:t>
            </a:r>
            <a:r>
              <a:rPr lang="en-CA" sz="2900" dirty="0"/>
              <a:t> </a:t>
            </a:r>
            <a:r>
              <a:rPr lang="en-CA" sz="2900" dirty="0" smtClean="0"/>
              <a:t>had suffered </a:t>
            </a:r>
            <a:r>
              <a:rPr lang="en-CA" sz="2900" dirty="0"/>
              <a:t>at least one episode of status </a:t>
            </a:r>
            <a:r>
              <a:rPr lang="en-CA" sz="2900" dirty="0" smtClean="0"/>
              <a:t>epilepticus</a:t>
            </a:r>
          </a:p>
          <a:p>
            <a:pPr algn="just"/>
            <a:r>
              <a:rPr lang="en-CA" sz="2900" dirty="0"/>
              <a:t>The </a:t>
            </a:r>
            <a:r>
              <a:rPr lang="en-CA" sz="2900" dirty="0" smtClean="0"/>
              <a:t>mean number </a:t>
            </a:r>
            <a:r>
              <a:rPr lang="en-CA" sz="2900" dirty="0"/>
              <a:t>of seizures per month </a:t>
            </a:r>
            <a:r>
              <a:rPr lang="en-CA" sz="2900" dirty="0" smtClean="0"/>
              <a:t>was </a:t>
            </a:r>
            <a:r>
              <a:rPr lang="en-CA" sz="2900" dirty="0">
                <a:solidFill>
                  <a:srgbClr val="FFFF00"/>
                </a:solidFill>
              </a:rPr>
              <a:t>3.5±7.4 (0-30</a:t>
            </a:r>
            <a:r>
              <a:rPr lang="en-CA" sz="2900" dirty="0" smtClean="0">
                <a:solidFill>
                  <a:srgbClr val="FFFF00"/>
                </a:solidFill>
              </a:rPr>
              <a:t>)</a:t>
            </a:r>
          </a:p>
          <a:p>
            <a:pPr algn="just"/>
            <a:r>
              <a:rPr lang="en-CA" sz="2900" dirty="0"/>
              <a:t>Developmental delay was present in </a:t>
            </a:r>
            <a:r>
              <a:rPr lang="en-CA" sz="2900" dirty="0" smtClean="0"/>
              <a:t>five </a:t>
            </a:r>
            <a:r>
              <a:rPr lang="en-CA" sz="2900" dirty="0" smtClean="0">
                <a:solidFill>
                  <a:srgbClr val="FFFF00"/>
                </a:solidFill>
              </a:rPr>
              <a:t>(</a:t>
            </a:r>
            <a:r>
              <a:rPr lang="en-CA" sz="2900" dirty="0">
                <a:solidFill>
                  <a:srgbClr val="FFFF00"/>
                </a:solidFill>
              </a:rPr>
              <a:t>28%) </a:t>
            </a:r>
            <a:r>
              <a:rPr lang="en-CA" sz="2900" dirty="0" smtClean="0"/>
              <a:t>patients</a:t>
            </a:r>
          </a:p>
          <a:p>
            <a:pPr algn="just"/>
            <a:r>
              <a:rPr lang="en-CA" sz="2900" dirty="0"/>
              <a:t>Psychiatric comorbidity was common </a:t>
            </a:r>
            <a:r>
              <a:rPr lang="en-CA" sz="2900" dirty="0">
                <a:solidFill>
                  <a:srgbClr val="FFFF00"/>
                </a:solidFill>
              </a:rPr>
              <a:t>(61</a:t>
            </a:r>
            <a:r>
              <a:rPr lang="en-CA" sz="2900" dirty="0" smtClean="0">
                <a:solidFill>
                  <a:srgbClr val="FFFF00"/>
                </a:solidFill>
              </a:rPr>
              <a:t>%)</a:t>
            </a:r>
          </a:p>
          <a:p>
            <a:pPr algn="just"/>
            <a:r>
              <a:rPr lang="en-CA" sz="2900" dirty="0"/>
              <a:t>The use of other illicit </a:t>
            </a:r>
            <a:r>
              <a:rPr lang="en-CA" sz="2900" dirty="0" smtClean="0"/>
              <a:t>substances such </a:t>
            </a:r>
            <a:r>
              <a:rPr lang="en-CA" sz="2900" dirty="0"/>
              <a:t>as stimulants (cocaine or amphetamines), </a:t>
            </a:r>
            <a:r>
              <a:rPr lang="en-CA" sz="2900" dirty="0" smtClean="0"/>
              <a:t>moderate to </a:t>
            </a:r>
            <a:r>
              <a:rPr lang="en-CA" sz="2900" dirty="0"/>
              <a:t>heavy smoking, or heavy alcohol drinking was also </a:t>
            </a:r>
            <a:r>
              <a:rPr lang="en-CA" sz="2900" dirty="0" smtClean="0"/>
              <a:t>common </a:t>
            </a:r>
            <a:r>
              <a:rPr lang="en-CA" sz="2900" dirty="0" smtClean="0">
                <a:solidFill>
                  <a:srgbClr val="FFFF00"/>
                </a:solidFill>
              </a:rPr>
              <a:t>(</a:t>
            </a:r>
            <a:r>
              <a:rPr lang="en-CA" sz="2900" dirty="0">
                <a:solidFill>
                  <a:srgbClr val="FFFF00"/>
                </a:solidFill>
              </a:rPr>
              <a:t>61%)</a:t>
            </a:r>
          </a:p>
          <a:p>
            <a:pPr algn="just"/>
            <a:endParaRPr lang="en-CA" sz="2900" dirty="0" smtClean="0"/>
          </a:p>
          <a:p>
            <a:pPr algn="just"/>
            <a:endParaRPr lang="en-CA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633500" y="6245546"/>
            <a:ext cx="7391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Medicinal Marijuana for Epilepsy: A Case Series Study. Can J Neurol Sci. 2014; 41: 1-6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406047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159810313"/>
              </p:ext>
            </p:extLst>
          </p:nvPr>
        </p:nvGraphicFramePr>
        <p:xfrm>
          <a:off x="1137920" y="784422"/>
          <a:ext cx="9753600" cy="5433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33253" y="6217920"/>
            <a:ext cx="7391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Medicinal Marijuana for Epilepsy: A Case Series Study. Can J Neurol Sci. 2014; 41: 1-6 </a:t>
            </a:r>
            <a:endParaRPr lang="en-CA" sz="1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78303"/>
            <a:ext cx="10972800" cy="706120"/>
          </a:xfrm>
        </p:spPr>
        <p:txBody>
          <a:bodyPr>
            <a:normAutofit/>
          </a:bodyPr>
          <a:lstStyle/>
          <a:p>
            <a:r>
              <a:rPr lang="en-CA" sz="2000" dirty="0" smtClean="0"/>
              <a:t>Survey of benefits of using marijuana in patients with epilepsy. N= 18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28312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 Placeholder 3"/>
          <p:cNvPicPr>
            <a:picLocks noGrp="1" noChangeAspect="1"/>
          </p:cNvPicPr>
          <p:nvPr>
            <p:ph type="tbl" idx="1"/>
          </p:nvPr>
        </p:nvPicPr>
        <p:blipFill rotWithShape="1">
          <a:blip r:embed="rId2"/>
          <a:srcRect l="11365" t="21424" r="54735" b="9225"/>
          <a:stretch/>
        </p:blipFill>
        <p:spPr>
          <a:xfrm>
            <a:off x="887653" y="599603"/>
            <a:ext cx="6547892" cy="5651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3436" y="1757082"/>
            <a:ext cx="40129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The study was advertised in</a:t>
            </a:r>
          </a:p>
          <a:p>
            <a:pPr algn="ctr"/>
            <a:r>
              <a:rPr lang="en-CA" sz="2000" dirty="0"/>
              <a:t>multiple online forums including </a:t>
            </a:r>
            <a:endParaRPr lang="en-CA" sz="2000" dirty="0" smtClean="0"/>
          </a:p>
          <a:p>
            <a:pPr algn="ctr"/>
            <a:r>
              <a:rPr lang="en-CA" sz="2000" dirty="0" smtClean="0"/>
              <a:t>the </a:t>
            </a:r>
            <a:r>
              <a:rPr lang="en-CA" sz="2000" dirty="0"/>
              <a:t>Infantile Spasms Community</a:t>
            </a:r>
          </a:p>
          <a:p>
            <a:pPr algn="ctr"/>
            <a:r>
              <a:rPr lang="en-CA" sz="2000" dirty="0"/>
              <a:t>(www.IScommunity.org) and the </a:t>
            </a:r>
            <a:endParaRPr lang="en-CA" sz="2000" dirty="0" smtClean="0"/>
          </a:p>
          <a:p>
            <a:pPr algn="ctr"/>
            <a:r>
              <a:rPr lang="en-CA" sz="2000" dirty="0" smtClean="0"/>
              <a:t>Lennox–Gastaut </a:t>
            </a:r>
            <a:r>
              <a:rPr lang="en-CA" sz="2000" dirty="0"/>
              <a:t>Foundation</a:t>
            </a:r>
          </a:p>
          <a:p>
            <a:pPr algn="ctr"/>
            <a:r>
              <a:rPr lang="en-CA" sz="2000" dirty="0"/>
              <a:t>(</a:t>
            </a:r>
            <a:r>
              <a:rPr lang="en-CA" sz="2000" dirty="0">
                <a:hlinkClick r:id="rId3"/>
              </a:rPr>
              <a:t>www.LGSfoundation.org</a:t>
            </a:r>
            <a:r>
              <a:rPr lang="en-CA" sz="2000" dirty="0" smtClean="0"/>
              <a:t>).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 smtClean="0"/>
              <a:t>Survey monkey</a:t>
            </a:r>
          </a:p>
          <a:p>
            <a:pPr algn="ctr"/>
            <a:endParaRPr lang="en-CA" sz="2000" dirty="0"/>
          </a:p>
          <a:p>
            <a:pPr algn="ctr"/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76665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Patient demographics n=117</a:t>
            </a:r>
            <a:endParaRPr lang="en-CA" dirty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139591872"/>
              </p:ext>
            </p:extLst>
          </p:nvPr>
        </p:nvGraphicFramePr>
        <p:xfrm>
          <a:off x="609600" y="1486648"/>
          <a:ext cx="10739718" cy="4483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9241"/>
                <a:gridCol w="3330477"/>
              </a:tblGrid>
              <a:tr h="556563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Variable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Measure</a:t>
                      </a:r>
                      <a:endParaRPr lang="en-CA" dirty="0"/>
                    </a:p>
                  </a:txBody>
                  <a:tcPr/>
                </a:tc>
              </a:tr>
              <a:tr h="556563">
                <a:tc>
                  <a:txBody>
                    <a:bodyPr/>
                    <a:lstStyle/>
                    <a:p>
                      <a:r>
                        <a:rPr lang="en-CA" dirty="0" smtClean="0"/>
                        <a:t>Age at epilepsy onset, months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5.5 (3.0–24.0)</a:t>
                      </a:r>
                      <a:endParaRPr lang="en-CA" dirty="0"/>
                    </a:p>
                  </a:txBody>
                  <a:tcPr/>
                </a:tc>
              </a:tr>
              <a:tr h="556563">
                <a:tc>
                  <a:txBody>
                    <a:bodyPr/>
                    <a:lstStyle/>
                    <a:p>
                      <a:r>
                        <a:rPr lang="en-CA" dirty="0" smtClean="0"/>
                        <a:t>Age at CBD treatment, years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6.0 (3.0–10.0)</a:t>
                      </a:r>
                      <a:endParaRPr lang="en-CA" dirty="0"/>
                    </a:p>
                  </a:txBody>
                  <a:tcPr/>
                </a:tc>
              </a:tr>
              <a:tr h="595530">
                <a:tc>
                  <a:txBody>
                    <a:bodyPr/>
                    <a:lstStyle/>
                    <a:p>
                      <a:r>
                        <a:rPr lang="en-CA" dirty="0" smtClean="0"/>
                        <a:t>Latency from epilepsy onset to CBD initiation, years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5.0 (2.3–9.0)</a:t>
                      </a:r>
                      <a:endParaRPr lang="en-CA" dirty="0"/>
                    </a:p>
                  </a:txBody>
                  <a:tcPr/>
                </a:tc>
              </a:tr>
              <a:tr h="556563">
                <a:tc>
                  <a:txBody>
                    <a:bodyPr/>
                    <a:lstStyle/>
                    <a:p>
                      <a:r>
                        <a:rPr lang="en-CA" dirty="0" smtClean="0"/>
                        <a:t>Number of failed medications prior to CBD exposure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8.0 (4.0–12.0)</a:t>
                      </a:r>
                      <a:endParaRPr lang="en-CA" dirty="0"/>
                    </a:p>
                  </a:txBody>
                  <a:tcPr/>
                </a:tc>
              </a:tr>
              <a:tr h="556563">
                <a:tc>
                  <a:txBody>
                    <a:bodyPr/>
                    <a:lstStyle/>
                    <a:p>
                      <a:r>
                        <a:rPr lang="en-CA" dirty="0" smtClean="0"/>
                        <a:t>Failed ketogenic diet therapy before CBD exposure, n (%)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53 (45.3)</a:t>
                      </a:r>
                      <a:endParaRPr lang="en-CA" dirty="0"/>
                    </a:p>
                  </a:txBody>
                  <a:tcPr/>
                </a:tc>
              </a:tr>
              <a:tr h="556563">
                <a:tc>
                  <a:txBody>
                    <a:bodyPr/>
                    <a:lstStyle/>
                    <a:p>
                      <a:r>
                        <a:rPr lang="en-CA" dirty="0" smtClean="0"/>
                        <a:t>Failed resective surgery before CBD initiation, n (%)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13 (11.1)</a:t>
                      </a:r>
                      <a:endParaRPr lang="en-CA" dirty="0"/>
                    </a:p>
                  </a:txBody>
                  <a:tcPr/>
                </a:tc>
              </a:tr>
              <a:tr h="548939">
                <a:tc>
                  <a:txBody>
                    <a:bodyPr/>
                    <a:lstStyle/>
                    <a:p>
                      <a:r>
                        <a:rPr lang="en-CA" dirty="0" smtClean="0"/>
                        <a:t>Failed vagal nerve stimulation before CBD exposure, n (%)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21 (17.9)</a:t>
                      </a:r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3340" y="6217920"/>
            <a:ext cx="9556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Perceived efficacy of </a:t>
            </a:r>
            <a:r>
              <a:rPr lang="en-CA" sz="1400" dirty="0" err="1"/>
              <a:t>cannabidiol</a:t>
            </a:r>
            <a:r>
              <a:rPr lang="en-CA" sz="1400" dirty="0"/>
              <a:t>-enriched cannabis extracts </a:t>
            </a:r>
            <a:r>
              <a:rPr lang="en-CA" sz="1400" dirty="0" smtClean="0"/>
              <a:t>for treatment </a:t>
            </a:r>
            <a:r>
              <a:rPr lang="en-CA" sz="1400" dirty="0"/>
              <a:t>of pediatric epilepsy: A potential role for </a:t>
            </a:r>
            <a:r>
              <a:rPr lang="en-CA" sz="1400" dirty="0" smtClean="0"/>
              <a:t>infantile spasms </a:t>
            </a:r>
            <a:r>
              <a:rPr lang="en-CA" sz="1400" dirty="0"/>
              <a:t>and Lennox–Gastaut syndrome. Epilepsy &amp; Behavior 47 (2015) 138–141</a:t>
            </a:r>
          </a:p>
        </p:txBody>
      </p:sp>
    </p:spTree>
    <p:extLst>
      <p:ext uri="{BB962C8B-B14F-4D97-AF65-F5344CB8AC3E}">
        <p14:creationId xmlns:p14="http://schemas.microsoft.com/office/powerpoint/2010/main" val="273053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9" t="22586" r="64733" b="12746"/>
          <a:stretch/>
        </p:blipFill>
        <p:spPr>
          <a:xfrm>
            <a:off x="2505186" y="385482"/>
            <a:ext cx="7368988" cy="614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529" y="22412"/>
            <a:ext cx="10972800" cy="1143000"/>
          </a:xfrm>
        </p:spPr>
        <p:txBody>
          <a:bodyPr/>
          <a:lstStyle/>
          <a:p>
            <a:r>
              <a:rPr lang="en-CA" dirty="0" smtClean="0"/>
              <a:t>Epilepsy syndrome n=117</a:t>
            </a:r>
            <a:endParaRPr lang="en-CA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812974435"/>
              </p:ext>
            </p:extLst>
          </p:nvPr>
        </p:nvGraphicFramePr>
        <p:xfrm>
          <a:off x="1057835" y="986118"/>
          <a:ext cx="9843247" cy="5152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274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Patient demographics n=117</a:t>
            </a:r>
            <a:endParaRPr lang="en-CA" dirty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523451243"/>
              </p:ext>
            </p:extLst>
          </p:nvPr>
        </p:nvGraphicFramePr>
        <p:xfrm>
          <a:off x="609600" y="1486648"/>
          <a:ext cx="10739718" cy="4279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9241"/>
                <a:gridCol w="3330477"/>
              </a:tblGrid>
              <a:tr h="703572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Variable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Measure</a:t>
                      </a:r>
                      <a:endParaRPr lang="en-CA" dirty="0"/>
                    </a:p>
                  </a:txBody>
                  <a:tcPr/>
                </a:tc>
              </a:tr>
              <a:tr h="606768">
                <a:tc>
                  <a:txBody>
                    <a:bodyPr/>
                    <a:lstStyle/>
                    <a:p>
                      <a:r>
                        <a:rPr lang="en-CA" dirty="0" smtClean="0"/>
                        <a:t>Duration of CBD treatment, months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6.8 (3.8–9.8)</a:t>
                      </a:r>
                      <a:endParaRPr lang="en-CA" dirty="0"/>
                    </a:p>
                  </a:txBody>
                  <a:tcPr/>
                </a:tc>
              </a:tr>
              <a:tr h="809149">
                <a:tc>
                  <a:txBody>
                    <a:bodyPr/>
                    <a:lstStyle/>
                    <a:p>
                      <a:r>
                        <a:rPr lang="en-CA" dirty="0" smtClean="0"/>
                        <a:t>Continued CBD treatment at the time of survey completion,</a:t>
                      </a:r>
                    </a:p>
                    <a:p>
                      <a:r>
                        <a:rPr lang="en-CA" dirty="0" smtClean="0"/>
                        <a:t>% (n = 101)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93.1</a:t>
                      </a:r>
                      <a:endParaRPr lang="en-CA" dirty="0"/>
                    </a:p>
                  </a:txBody>
                  <a:tcPr/>
                </a:tc>
              </a:tr>
              <a:tr h="752832">
                <a:tc>
                  <a:txBody>
                    <a:bodyPr/>
                    <a:lstStyle/>
                    <a:p>
                      <a:r>
                        <a:rPr lang="en-CA" dirty="0" smtClean="0"/>
                        <a:t>CBD product with at least 15:1 ratio of CBD to THC, % (n = 91)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83.5</a:t>
                      </a:r>
                      <a:endParaRPr lang="en-CA" dirty="0"/>
                    </a:p>
                  </a:txBody>
                  <a:tcPr/>
                </a:tc>
              </a:tr>
              <a:tr h="703572">
                <a:tc>
                  <a:txBody>
                    <a:bodyPr/>
                    <a:lstStyle/>
                    <a:p>
                      <a:r>
                        <a:rPr lang="pt-BR" dirty="0" smtClean="0"/>
                        <a:t>CBD dosage, mg/kg/daya (n = 46)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4.3 (2.9–7.5)</a:t>
                      </a:r>
                      <a:endParaRPr lang="en-CA" dirty="0"/>
                    </a:p>
                  </a:txBody>
                  <a:tcPr/>
                </a:tc>
              </a:tr>
              <a:tr h="703572">
                <a:tc>
                  <a:txBody>
                    <a:bodyPr/>
                    <a:lstStyle/>
                    <a:p>
                      <a:r>
                        <a:rPr lang="en-CA" dirty="0" smtClean="0"/>
                        <a:t>Number of medications continued during CBD </a:t>
                      </a:r>
                      <a:r>
                        <a:rPr lang="en-CA" dirty="0" err="1" smtClean="0"/>
                        <a:t>exposurea</a:t>
                      </a:r>
                      <a:r>
                        <a:rPr lang="en-CA" dirty="0" smtClean="0"/>
                        <a:t> (n= 117)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2.0 (0.0–3.0)</a:t>
                      </a:r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3340" y="6217920"/>
            <a:ext cx="9556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Perceived efficacy of </a:t>
            </a:r>
            <a:r>
              <a:rPr lang="en-CA" sz="1400" dirty="0" err="1"/>
              <a:t>cannabidiol</a:t>
            </a:r>
            <a:r>
              <a:rPr lang="en-CA" sz="1400" dirty="0"/>
              <a:t>-enriched cannabis extracts </a:t>
            </a:r>
            <a:r>
              <a:rPr lang="en-CA" sz="1400" dirty="0" smtClean="0"/>
              <a:t>for treatment </a:t>
            </a:r>
            <a:r>
              <a:rPr lang="en-CA" sz="1400" dirty="0"/>
              <a:t>of pediatric epilepsy: A potential role for </a:t>
            </a:r>
            <a:r>
              <a:rPr lang="en-CA" sz="1400" dirty="0" smtClean="0"/>
              <a:t>infantile spasms </a:t>
            </a:r>
            <a:r>
              <a:rPr lang="en-CA" sz="1400" dirty="0"/>
              <a:t>and Lennox–Gastaut syndrome. Epilepsy &amp; Behavior 47 (2015) 138–141</a:t>
            </a:r>
          </a:p>
        </p:txBody>
      </p:sp>
    </p:spTree>
    <p:extLst>
      <p:ext uri="{BB962C8B-B14F-4D97-AF65-F5344CB8AC3E}">
        <p14:creationId xmlns:p14="http://schemas.microsoft.com/office/powerpoint/2010/main" val="306708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0" y="0"/>
            <a:ext cx="10972800" cy="1143000"/>
          </a:xfrm>
        </p:spPr>
        <p:txBody>
          <a:bodyPr/>
          <a:lstStyle/>
          <a:p>
            <a:r>
              <a:rPr lang="en-CA" dirty="0"/>
              <a:t>Perceived response to CBD </a:t>
            </a:r>
            <a:r>
              <a:rPr lang="en-CA" dirty="0" smtClean="0"/>
              <a:t>exposure n=117</a:t>
            </a:r>
            <a:endParaRPr lang="en-CA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010437763"/>
              </p:ext>
            </p:extLst>
          </p:nvPr>
        </p:nvGraphicFramePr>
        <p:xfrm>
          <a:off x="726140" y="1359049"/>
          <a:ext cx="10470776" cy="4849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83340" y="6217920"/>
            <a:ext cx="9556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Perceived efficacy of </a:t>
            </a:r>
            <a:r>
              <a:rPr lang="en-CA" sz="1400" dirty="0" err="1"/>
              <a:t>cannabidiol</a:t>
            </a:r>
            <a:r>
              <a:rPr lang="en-CA" sz="1400" dirty="0"/>
              <a:t>-enriched cannabis extracts </a:t>
            </a:r>
            <a:r>
              <a:rPr lang="en-CA" sz="1400" dirty="0" smtClean="0"/>
              <a:t>for treatment </a:t>
            </a:r>
            <a:r>
              <a:rPr lang="en-CA" sz="1400" dirty="0"/>
              <a:t>of pediatric epilepsy: A potential role for </a:t>
            </a:r>
            <a:r>
              <a:rPr lang="en-CA" sz="1400" dirty="0" smtClean="0"/>
              <a:t>infantile spasms </a:t>
            </a:r>
            <a:r>
              <a:rPr lang="en-CA" sz="1400" dirty="0"/>
              <a:t>and Lennox–Gastaut syndrome. Epilepsy &amp; Behavior 47 (2015) 138–141</a:t>
            </a:r>
          </a:p>
        </p:txBody>
      </p:sp>
    </p:spTree>
    <p:extLst>
      <p:ext uri="{BB962C8B-B14F-4D97-AF65-F5344CB8AC3E}">
        <p14:creationId xmlns:p14="http://schemas.microsoft.com/office/powerpoint/2010/main" val="289223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Perceived side effects before CBD exposure and during CBD </a:t>
            </a:r>
            <a:r>
              <a:rPr lang="en-CA" sz="2400" dirty="0" smtClean="0"/>
              <a:t>exposure n=117</a:t>
            </a:r>
            <a:endParaRPr lang="en-CA" sz="24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13801888"/>
              </p:ext>
            </p:extLst>
          </p:nvPr>
        </p:nvGraphicFramePr>
        <p:xfrm>
          <a:off x="923365" y="1165413"/>
          <a:ext cx="10345269" cy="5056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83340" y="6217920"/>
            <a:ext cx="9556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Perceived efficacy of </a:t>
            </a:r>
            <a:r>
              <a:rPr lang="en-CA" sz="1400" dirty="0" err="1"/>
              <a:t>cannabidiol</a:t>
            </a:r>
            <a:r>
              <a:rPr lang="en-CA" sz="1400" dirty="0"/>
              <a:t>-enriched cannabis extracts </a:t>
            </a:r>
            <a:r>
              <a:rPr lang="en-CA" sz="1400" dirty="0" smtClean="0"/>
              <a:t>for treatment </a:t>
            </a:r>
            <a:r>
              <a:rPr lang="en-CA" sz="1400" dirty="0"/>
              <a:t>of pediatric epilepsy: A potential role for </a:t>
            </a:r>
            <a:r>
              <a:rPr lang="en-CA" sz="1400" dirty="0" smtClean="0"/>
              <a:t>infantile spasms </a:t>
            </a:r>
            <a:r>
              <a:rPr lang="en-CA" sz="1400" dirty="0"/>
              <a:t>and Lennox–Gastaut syndrome. Epilepsy &amp; Behavior 47 (2015) 138–141</a:t>
            </a:r>
          </a:p>
        </p:txBody>
      </p:sp>
    </p:spTree>
    <p:extLst>
      <p:ext uri="{BB962C8B-B14F-4D97-AF65-F5344CB8AC3E}">
        <p14:creationId xmlns:p14="http://schemas.microsoft.com/office/powerpoint/2010/main" val="374747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 Placeholder 3"/>
          <p:cNvPicPr>
            <a:picLocks noGrp="1" noChangeAspect="1"/>
          </p:cNvPicPr>
          <p:nvPr>
            <p:ph type="tbl" idx="1"/>
          </p:nvPr>
        </p:nvPicPr>
        <p:blipFill rotWithShape="1">
          <a:blip r:embed="rId2"/>
          <a:srcRect l="13996" t="24227" r="51851" b="15553"/>
          <a:stretch/>
        </p:blipFill>
        <p:spPr>
          <a:xfrm>
            <a:off x="1846729" y="466165"/>
            <a:ext cx="8606118" cy="58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9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829659530"/>
              </p:ext>
            </p:extLst>
          </p:nvPr>
        </p:nvGraphicFramePr>
        <p:xfrm>
          <a:off x="609600" y="1580478"/>
          <a:ext cx="5181601" cy="446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415827493"/>
              </p:ext>
            </p:extLst>
          </p:nvPr>
        </p:nvGraphicFramePr>
        <p:xfrm>
          <a:off x="6400799" y="1580478"/>
          <a:ext cx="5181601" cy="446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733253" y="6217920"/>
            <a:ext cx="739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Parental reporting of response to oral cannabis extracts for treatment of refractory epilepsy.  Epilepsy &amp; Behaviour 2015:45;49-52</a:t>
            </a:r>
            <a:endParaRPr lang="en-CA" sz="1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CA" sz="2000" dirty="0" smtClean="0"/>
              <a:t>Retrospective study of 75 patients (parent response)</a:t>
            </a:r>
            <a:br>
              <a:rPr lang="en-CA" sz="2000" dirty="0" smtClean="0"/>
            </a:br>
            <a:r>
              <a:rPr lang="en-CA" sz="2000" dirty="0" smtClean="0"/>
              <a:t>seizure response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51236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30445969"/>
              </p:ext>
            </p:extLst>
          </p:nvPr>
        </p:nvGraphicFramePr>
        <p:xfrm>
          <a:off x="1339969" y="794254"/>
          <a:ext cx="9753600" cy="5337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33253" y="6217920"/>
            <a:ext cx="739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Parental reporting of response to oral cannabis extracts for treatment of refractory epilepsy.  Epilepsy &amp; Behaviour 2015:45;49-52</a:t>
            </a:r>
            <a:endParaRPr lang="en-CA" sz="1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0369" y="88133"/>
            <a:ext cx="10972800" cy="706120"/>
          </a:xfrm>
        </p:spPr>
        <p:txBody>
          <a:bodyPr>
            <a:normAutofit/>
          </a:bodyPr>
          <a:lstStyle/>
          <a:p>
            <a:r>
              <a:rPr lang="en-CA" sz="2000" dirty="0" smtClean="0"/>
              <a:t>Retrospective study of 75 patients (parental response)</a:t>
            </a:r>
            <a:br>
              <a:rPr lang="en-CA" sz="2000" dirty="0" smtClean="0"/>
            </a:br>
            <a:r>
              <a:rPr lang="en-CA" sz="2000" dirty="0" smtClean="0"/>
              <a:t>% of response rate in different type of seizures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424100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400090765"/>
              </p:ext>
            </p:extLst>
          </p:nvPr>
        </p:nvGraphicFramePr>
        <p:xfrm>
          <a:off x="1069675" y="794254"/>
          <a:ext cx="10023894" cy="5337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33253" y="6217920"/>
            <a:ext cx="739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Parental reporting of response to oral cannabis extracts for treatment of refractory epilepsy.  Epilepsy &amp; Behaviour 2015:45;49-52</a:t>
            </a:r>
            <a:endParaRPr lang="en-CA" sz="1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0369" y="88133"/>
            <a:ext cx="10972800" cy="706120"/>
          </a:xfrm>
        </p:spPr>
        <p:txBody>
          <a:bodyPr>
            <a:normAutofit/>
          </a:bodyPr>
          <a:lstStyle/>
          <a:p>
            <a:r>
              <a:rPr lang="en-CA" sz="2000" dirty="0" smtClean="0"/>
              <a:t>Retrospective study of 75 patients (parental response)</a:t>
            </a:r>
            <a:br>
              <a:rPr lang="en-CA" sz="2000" dirty="0" smtClean="0"/>
            </a:br>
            <a:r>
              <a:rPr lang="en-CA" sz="2000" dirty="0" smtClean="0"/>
              <a:t>% response by syndrome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56714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732120813"/>
              </p:ext>
            </p:extLst>
          </p:nvPr>
        </p:nvGraphicFramePr>
        <p:xfrm>
          <a:off x="1069675" y="794254"/>
          <a:ext cx="10023894" cy="5337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33253" y="6217920"/>
            <a:ext cx="739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Parental reporting of response to oral cannabis extracts for treatment of refractory epilepsy.  Epilepsy &amp; Behaviour 2015:45;49-52</a:t>
            </a:r>
            <a:endParaRPr lang="en-CA" sz="1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0368" y="88133"/>
            <a:ext cx="11126851" cy="706122"/>
          </a:xfrm>
        </p:spPr>
        <p:txBody>
          <a:bodyPr>
            <a:normAutofit fontScale="90000"/>
          </a:bodyPr>
          <a:lstStyle/>
          <a:p>
            <a:r>
              <a:rPr lang="en-CA" sz="2400" dirty="0" smtClean="0"/>
              <a:t>Retrospective study of 75 </a:t>
            </a:r>
            <a:r>
              <a:rPr lang="en-CA" sz="2400" dirty="0"/>
              <a:t>patients (</a:t>
            </a:r>
            <a:r>
              <a:rPr lang="en-CA" sz="2400" dirty="0" smtClean="0"/>
              <a:t>parental </a:t>
            </a:r>
            <a:r>
              <a:rPr lang="en-CA" sz="2400" dirty="0"/>
              <a:t>response</a:t>
            </a:r>
            <a:r>
              <a:rPr lang="en-CA" sz="2400" dirty="0" smtClean="0"/>
              <a:t>)</a:t>
            </a:r>
            <a:br>
              <a:rPr lang="en-CA" sz="2400" dirty="0" smtClean="0"/>
            </a:br>
            <a:r>
              <a:rPr lang="en-CA" sz="2400" dirty="0" smtClean="0"/>
              <a:t>% of reported improvement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5846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49" t="11219" r="62226" b="23287"/>
          <a:stretch/>
        </p:blipFill>
        <p:spPr>
          <a:xfrm>
            <a:off x="3119718" y="446855"/>
            <a:ext cx="5755342" cy="618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3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5" y="294157"/>
            <a:ext cx="10353761" cy="1326321"/>
          </a:xfrm>
        </p:spPr>
        <p:txBody>
          <a:bodyPr/>
          <a:lstStyle/>
          <a:p>
            <a:r>
              <a:rPr lang="en-CA" dirty="0"/>
              <a:t>Demographic information about study </a:t>
            </a:r>
            <a:r>
              <a:rPr lang="en-CA" dirty="0" smtClean="0"/>
              <a:t>participants n=628</a:t>
            </a:r>
            <a:endParaRPr lang="en-CA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593584" y="3214002"/>
          <a:ext cx="3737519" cy="288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6"/>
          <p:cNvGraphicFramePr>
            <a:graphicFrameLocks/>
          </p:cNvGraphicFramePr>
          <p:nvPr>
            <p:extLst/>
          </p:nvPr>
        </p:nvGraphicFramePr>
        <p:xfrm>
          <a:off x="4052455" y="1935921"/>
          <a:ext cx="3927763" cy="2947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6"/>
          <p:cNvGraphicFramePr>
            <a:graphicFrameLocks/>
          </p:cNvGraphicFramePr>
          <p:nvPr>
            <p:extLst/>
          </p:nvPr>
        </p:nvGraphicFramePr>
        <p:xfrm>
          <a:off x="7980218" y="3129909"/>
          <a:ext cx="3906984" cy="288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/>
          <p:cNvSpPr/>
          <p:nvPr/>
        </p:nvSpPr>
        <p:spPr>
          <a:xfrm>
            <a:off x="1073425" y="6421120"/>
            <a:ext cx="108137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Barriers </a:t>
            </a:r>
            <a:r>
              <a:rPr lang="en-CA" sz="1400" dirty="0"/>
              <a:t>to access for Canadians who use cannabis for </a:t>
            </a:r>
            <a:r>
              <a:rPr lang="en-CA" sz="1400" dirty="0" smtClean="0"/>
              <a:t>therapeutic purposes  International journal of Drug Policy 2014;25:691-99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82153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31" t="18725" r="55784" b="26074"/>
          <a:stretch/>
        </p:blipFill>
        <p:spPr>
          <a:xfrm>
            <a:off x="1183340" y="483638"/>
            <a:ext cx="9769611" cy="55585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94003" y="6364940"/>
            <a:ext cx="75482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err="1" smtClean="0"/>
              <a:t>Cannabidiol</a:t>
            </a:r>
            <a:r>
              <a:rPr lang="en-CA" sz="1100" dirty="0" smtClean="0"/>
              <a:t> </a:t>
            </a:r>
            <a:r>
              <a:rPr lang="en-CA" sz="1100" dirty="0"/>
              <a:t>as a new treatment for drug-resistant </a:t>
            </a:r>
            <a:r>
              <a:rPr lang="en-CA" sz="1100" dirty="0" smtClean="0"/>
              <a:t>epilepsy in </a:t>
            </a:r>
            <a:r>
              <a:rPr lang="en-CA" sz="1100" dirty="0"/>
              <a:t>tuberous sclerosis complex. Epilepsia, </a:t>
            </a:r>
            <a:r>
              <a:rPr lang="en-CA" sz="1100" dirty="0" smtClean="0"/>
              <a:t> </a:t>
            </a:r>
            <a:r>
              <a:rPr lang="en-CA" sz="11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4836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1365"/>
            <a:ext cx="10353761" cy="986118"/>
          </a:xfrm>
        </p:spPr>
        <p:txBody>
          <a:bodyPr/>
          <a:lstStyle/>
          <a:p>
            <a:r>
              <a:rPr lang="en-CA" dirty="0" smtClean="0"/>
              <a:t>50% responder rate n=18</a:t>
            </a:r>
            <a:endParaRPr lang="en-CA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543418"/>
              </p:ext>
            </p:extLst>
          </p:nvPr>
        </p:nvGraphicFramePr>
        <p:xfrm>
          <a:off x="914400" y="1147483"/>
          <a:ext cx="10353675" cy="5181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2274664" y="6454589"/>
            <a:ext cx="75482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err="1" smtClean="0"/>
              <a:t>Cannabidiol</a:t>
            </a:r>
            <a:r>
              <a:rPr lang="en-CA" sz="1100" dirty="0" smtClean="0"/>
              <a:t> </a:t>
            </a:r>
            <a:r>
              <a:rPr lang="en-CA" sz="1100" dirty="0"/>
              <a:t>as a new treatment for drug-resistant </a:t>
            </a:r>
            <a:r>
              <a:rPr lang="en-CA" sz="1100" dirty="0" smtClean="0"/>
              <a:t>epilepsy in </a:t>
            </a:r>
            <a:r>
              <a:rPr lang="en-CA" sz="1100" dirty="0"/>
              <a:t>tuberous sclerosis complex. Epilepsia, </a:t>
            </a:r>
            <a:r>
              <a:rPr lang="en-CA" sz="1100" dirty="0" smtClean="0"/>
              <a:t> </a:t>
            </a:r>
            <a:r>
              <a:rPr lang="en-CA" sz="11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47520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665" y="233083"/>
            <a:ext cx="10353761" cy="1004047"/>
          </a:xfrm>
        </p:spPr>
        <p:txBody>
          <a:bodyPr>
            <a:noAutofit/>
          </a:bodyPr>
          <a:lstStyle/>
          <a:p>
            <a:r>
              <a:rPr lang="en-CA" sz="2400" dirty="0"/>
              <a:t>Weekly total seizure frequency at</a:t>
            </a:r>
            <a:br>
              <a:rPr lang="en-CA" sz="2400" dirty="0"/>
            </a:br>
            <a:r>
              <a:rPr lang="en-CA" sz="2400" dirty="0"/>
              <a:t>baseline and after 2, 3, 6, 9, and</a:t>
            </a:r>
            <a:br>
              <a:rPr lang="en-CA" sz="2400" dirty="0"/>
            </a:br>
            <a:r>
              <a:rPr lang="en-CA" sz="2400" dirty="0"/>
              <a:t>12 months of treatment with CBD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55" t="31594" r="61816" b="13584"/>
          <a:stretch/>
        </p:blipFill>
        <p:spPr>
          <a:xfrm>
            <a:off x="2374142" y="1380566"/>
            <a:ext cx="7448806" cy="4930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4664" y="6454589"/>
            <a:ext cx="75482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err="1" smtClean="0"/>
              <a:t>Cannabidiol</a:t>
            </a:r>
            <a:r>
              <a:rPr lang="en-CA" sz="1100" dirty="0" smtClean="0"/>
              <a:t> </a:t>
            </a:r>
            <a:r>
              <a:rPr lang="en-CA" sz="1100" dirty="0"/>
              <a:t>as a new treatment for drug-resistant </a:t>
            </a:r>
            <a:r>
              <a:rPr lang="en-CA" sz="1100" dirty="0" smtClean="0"/>
              <a:t>epilepsy in </a:t>
            </a:r>
            <a:r>
              <a:rPr lang="en-CA" sz="1100" dirty="0"/>
              <a:t>tuberous sclerosis complex. Epilepsia, </a:t>
            </a:r>
            <a:r>
              <a:rPr lang="en-CA" sz="1100" dirty="0" smtClean="0"/>
              <a:t> </a:t>
            </a:r>
            <a:r>
              <a:rPr lang="en-CA" sz="11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03754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9123"/>
            <a:ext cx="10353761" cy="906995"/>
          </a:xfrm>
        </p:spPr>
        <p:txBody>
          <a:bodyPr>
            <a:normAutofit/>
          </a:bodyPr>
          <a:lstStyle/>
          <a:p>
            <a:r>
              <a:rPr lang="en-CA" sz="2400" dirty="0"/>
              <a:t>Frequency of CBD-related adverse </a:t>
            </a:r>
            <a:r>
              <a:rPr lang="en-CA" sz="2400" dirty="0" smtClean="0"/>
              <a:t>events n=18</a:t>
            </a:r>
            <a:endParaRPr lang="en-CA" sz="2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2851200"/>
              </p:ext>
            </p:extLst>
          </p:nvPr>
        </p:nvGraphicFramePr>
        <p:xfrm>
          <a:off x="914400" y="842683"/>
          <a:ext cx="10353675" cy="5558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2274664" y="6454589"/>
            <a:ext cx="75482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err="1" smtClean="0"/>
              <a:t>Cannabidiol</a:t>
            </a:r>
            <a:r>
              <a:rPr lang="en-CA" sz="1100" dirty="0" smtClean="0"/>
              <a:t> </a:t>
            </a:r>
            <a:r>
              <a:rPr lang="en-CA" sz="1100" dirty="0"/>
              <a:t>as a new treatment for drug-resistant </a:t>
            </a:r>
            <a:r>
              <a:rPr lang="en-CA" sz="1100" dirty="0" smtClean="0"/>
              <a:t>epilepsy in </a:t>
            </a:r>
            <a:r>
              <a:rPr lang="en-CA" sz="1100" dirty="0"/>
              <a:t>tuberous sclerosis complex. Epilepsia, </a:t>
            </a:r>
            <a:r>
              <a:rPr lang="en-CA" sz="1100" dirty="0" smtClean="0"/>
              <a:t> </a:t>
            </a:r>
            <a:r>
              <a:rPr lang="en-CA" sz="11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97389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61" t="36083" r="46695" b="8248"/>
          <a:stretch/>
        </p:blipFill>
        <p:spPr>
          <a:xfrm>
            <a:off x="1623060" y="961513"/>
            <a:ext cx="9235440" cy="50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8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Inclusion criteria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3687516"/>
          </a:xfrm>
        </p:spPr>
        <p:txBody>
          <a:bodyPr/>
          <a:lstStyle/>
          <a:p>
            <a:pPr algn="just"/>
            <a:r>
              <a:rPr lang="en-CA" dirty="0" smtClean="0"/>
              <a:t>-</a:t>
            </a:r>
            <a:r>
              <a:rPr lang="en-CA" sz="2800" dirty="0" smtClean="0"/>
              <a:t>patients at all </a:t>
            </a:r>
            <a:r>
              <a:rPr lang="en-CA" sz="2800" dirty="0"/>
              <a:t>sites were aged 1–30 years</a:t>
            </a:r>
            <a:r>
              <a:rPr lang="en-CA" sz="2800" dirty="0" smtClean="0"/>
              <a:t>,</a:t>
            </a:r>
          </a:p>
          <a:p>
            <a:pPr algn="just"/>
            <a:r>
              <a:rPr lang="en-CA" sz="2800" dirty="0" smtClean="0"/>
              <a:t>-had </a:t>
            </a:r>
            <a:r>
              <a:rPr lang="en-CA" sz="2800" dirty="0"/>
              <a:t>intractable </a:t>
            </a:r>
            <a:r>
              <a:rPr lang="en-CA" sz="2800" dirty="0" smtClean="0"/>
              <a:t>childhood onset epilepsy</a:t>
            </a:r>
          </a:p>
          <a:p>
            <a:pPr algn="just"/>
            <a:r>
              <a:rPr lang="en-CA" sz="2800" dirty="0" smtClean="0"/>
              <a:t>-had </a:t>
            </a:r>
            <a:r>
              <a:rPr lang="en-CA" sz="2800" dirty="0"/>
              <a:t>four or more countable seizures with </a:t>
            </a:r>
            <a:r>
              <a:rPr lang="en-CA" sz="2800" dirty="0" smtClean="0"/>
              <a:t>a motor </a:t>
            </a:r>
            <a:r>
              <a:rPr lang="en-CA" sz="2800" dirty="0"/>
              <a:t>component per 4 week period, </a:t>
            </a:r>
            <a:endParaRPr lang="en-CA" sz="2800" dirty="0" smtClean="0"/>
          </a:p>
          <a:p>
            <a:pPr algn="just"/>
            <a:r>
              <a:rPr lang="en-CA" sz="2800" dirty="0" smtClean="0"/>
              <a:t>-receiving stable </a:t>
            </a:r>
            <a:r>
              <a:rPr lang="en-CA" sz="2800" dirty="0"/>
              <a:t>doses of antiepileptic drugs for at least 4 </a:t>
            </a:r>
            <a:r>
              <a:rPr lang="en-CA" sz="2800" dirty="0" smtClean="0"/>
              <a:t>weeks before enrolment</a:t>
            </a:r>
            <a:endParaRPr lang="en-CA" sz="2800" dirty="0"/>
          </a:p>
        </p:txBody>
      </p:sp>
      <p:sp>
        <p:nvSpPr>
          <p:cNvPr id="4" name="Rectangle 3"/>
          <p:cNvSpPr/>
          <p:nvPr/>
        </p:nvSpPr>
        <p:spPr>
          <a:xfrm>
            <a:off x="2072640" y="6339840"/>
            <a:ext cx="101193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err="1" smtClean="0"/>
              <a:t>Cannabidiol</a:t>
            </a:r>
            <a:r>
              <a:rPr lang="en-CA" sz="1100" dirty="0" smtClean="0"/>
              <a:t> in patients with treatment-resistant epilepsy: an open-label interventional trial. </a:t>
            </a:r>
            <a:r>
              <a:rPr lang="fr-FR" sz="1100" dirty="0" smtClean="0"/>
              <a:t>Lancet Neurol 2016; 15: 270–78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36075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Intervention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CA" sz="2800" dirty="0" err="1"/>
              <a:t>Cannabidiol</a:t>
            </a:r>
            <a:r>
              <a:rPr lang="en-CA" sz="2800" dirty="0"/>
              <a:t> at a dose of 2–5 mg/kg per day divided </a:t>
            </a:r>
            <a:r>
              <a:rPr lang="en-CA" sz="2800" dirty="0" smtClean="0"/>
              <a:t>in twice-daily </a:t>
            </a:r>
            <a:r>
              <a:rPr lang="en-CA" sz="2800" dirty="0"/>
              <a:t>dosing was added to the baseline </a:t>
            </a:r>
            <a:r>
              <a:rPr lang="en-CA" sz="2800" dirty="0" smtClean="0"/>
              <a:t>antiepileptic drug </a:t>
            </a:r>
            <a:r>
              <a:rPr lang="en-CA" sz="2800" dirty="0"/>
              <a:t>regimen, then up-titrated by 2–5 mg/kg once </a:t>
            </a:r>
            <a:r>
              <a:rPr lang="en-CA" sz="2800" dirty="0" smtClean="0"/>
              <a:t>a week </a:t>
            </a:r>
            <a:r>
              <a:rPr lang="en-CA" sz="2800" dirty="0"/>
              <a:t>until intolerance or a maximum dose of 25 </a:t>
            </a:r>
            <a:r>
              <a:rPr lang="en-CA" sz="2800" dirty="0" smtClean="0"/>
              <a:t>mg/kg per </a:t>
            </a:r>
            <a:r>
              <a:rPr lang="en-CA" sz="2800" dirty="0"/>
              <a:t>day was reached. At some sites, the </a:t>
            </a:r>
            <a:r>
              <a:rPr lang="en-CA" sz="2800" dirty="0" smtClean="0"/>
              <a:t>institutional review </a:t>
            </a:r>
            <a:r>
              <a:rPr lang="en-CA" sz="2800" dirty="0"/>
              <a:t>board and the US Food and Drug </a:t>
            </a:r>
            <a:r>
              <a:rPr lang="en-CA" sz="2800" dirty="0" smtClean="0"/>
              <a:t>Administration (</a:t>
            </a:r>
            <a:r>
              <a:rPr lang="en-CA" sz="2800" dirty="0"/>
              <a:t>FDA) allowed an increase to a maximum dose </a:t>
            </a:r>
            <a:r>
              <a:rPr lang="en-CA" sz="2800" dirty="0" smtClean="0"/>
              <a:t>of 50 </a:t>
            </a:r>
            <a:r>
              <a:rPr lang="en-CA" sz="2800" dirty="0"/>
              <a:t>mg/kg per day.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72640" y="6258560"/>
            <a:ext cx="101193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err="1" smtClean="0"/>
              <a:t>Cannabidiol</a:t>
            </a:r>
            <a:r>
              <a:rPr lang="en-CA" sz="1100" dirty="0" smtClean="0"/>
              <a:t> in patients with treatment-resistant epilepsy: an open-label interventional trial. </a:t>
            </a:r>
            <a:r>
              <a:rPr lang="fr-FR" sz="1100" dirty="0" smtClean="0"/>
              <a:t>Lancet Neurol 2016; 15: 270–78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250161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7345138"/>
              </p:ext>
            </p:extLst>
          </p:nvPr>
        </p:nvGraphicFramePr>
        <p:xfrm>
          <a:off x="225812" y="301083"/>
          <a:ext cx="11041380" cy="6556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7785024" y="6325159"/>
            <a:ext cx="44069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 err="1" smtClean="0"/>
              <a:t>Cannabidiol</a:t>
            </a:r>
            <a:r>
              <a:rPr lang="en-CA" sz="1100" dirty="0" smtClean="0"/>
              <a:t> in patients with treatment-resistant epilepsy:</a:t>
            </a:r>
          </a:p>
          <a:p>
            <a:r>
              <a:rPr lang="en-CA" sz="1100" dirty="0" smtClean="0"/>
              <a:t>an open-label interventional trial. </a:t>
            </a:r>
            <a:r>
              <a:rPr lang="fr-FR" sz="1100" dirty="0" smtClean="0"/>
              <a:t>Lancet Neurol 2016; 15: 270–78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2837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70" t="12577" r="64095" b="9347"/>
          <a:stretch/>
        </p:blipFill>
        <p:spPr>
          <a:xfrm>
            <a:off x="3291840" y="231649"/>
            <a:ext cx="5201920" cy="59659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5200" y="6380480"/>
            <a:ext cx="8331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err="1" smtClean="0"/>
              <a:t>Cannabidiol</a:t>
            </a:r>
            <a:r>
              <a:rPr lang="en-CA" sz="1100" dirty="0" smtClean="0"/>
              <a:t> in patients with treatment-resistant epilepsy: an open-label interventional trial. </a:t>
            </a:r>
            <a:r>
              <a:rPr lang="fr-FR" sz="1100" dirty="0" smtClean="0"/>
              <a:t>Lancet Neurol 2016; 15: 270–78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26529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250" t="35121" r="51891" b="26941"/>
          <a:stretch/>
        </p:blipFill>
        <p:spPr>
          <a:xfrm>
            <a:off x="2433075" y="284480"/>
            <a:ext cx="7036045" cy="56705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360" y="6360160"/>
            <a:ext cx="83921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err="1" smtClean="0"/>
              <a:t>Cannabidiol</a:t>
            </a:r>
            <a:r>
              <a:rPr lang="en-CA" sz="1100" dirty="0" smtClean="0"/>
              <a:t> in patients with treatment-resistant epilepsy: an open-label interventional trial. </a:t>
            </a:r>
            <a:r>
              <a:rPr lang="fr-FR" sz="1100" dirty="0" smtClean="0"/>
              <a:t>Lancet Neurol 2016; 15: 270–78</a:t>
            </a:r>
            <a:endParaRPr lang="en-CA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10696755" y="2553419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%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62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15636" y="2186609"/>
          <a:ext cx="5090641" cy="3819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>
            <p:extLst/>
          </p:nvPr>
        </p:nvGraphicFramePr>
        <p:xfrm>
          <a:off x="5860473" y="2186609"/>
          <a:ext cx="5407083" cy="3819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Demographic information about study </a:t>
            </a:r>
            <a:r>
              <a:rPr lang="en-CA" dirty="0" smtClean="0"/>
              <a:t>participants n=628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913795" y="6256632"/>
            <a:ext cx="108137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Barriers </a:t>
            </a:r>
            <a:r>
              <a:rPr lang="en-CA" sz="1400" dirty="0"/>
              <a:t>to access for Canadians who use cannabis for </a:t>
            </a:r>
            <a:r>
              <a:rPr lang="en-CA" sz="1400" dirty="0" smtClean="0"/>
              <a:t>therapeutic purposes  International journal of Drug Policy 2014;25:691-99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13319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250" t="35670" r="42755" b="14295"/>
          <a:stretch/>
        </p:blipFill>
        <p:spPr>
          <a:xfrm>
            <a:off x="1280160" y="365760"/>
            <a:ext cx="9752884" cy="5750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5520" y="6421120"/>
            <a:ext cx="81483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err="1" smtClean="0"/>
              <a:t>Cannabidiol</a:t>
            </a:r>
            <a:r>
              <a:rPr lang="en-CA" sz="1100" dirty="0" smtClean="0"/>
              <a:t> in patients with treatment-resistant epilepsy: an open-label interventional trial. </a:t>
            </a:r>
            <a:r>
              <a:rPr lang="fr-FR" sz="1100" dirty="0" smtClean="0"/>
              <a:t>Lancet Neurol 2016; 15: 270–78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91682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559" y="1"/>
            <a:ext cx="10353761" cy="934720"/>
          </a:xfrm>
        </p:spPr>
        <p:txBody>
          <a:bodyPr/>
          <a:lstStyle/>
          <a:p>
            <a:r>
              <a:rPr lang="en-CA" dirty="0" smtClean="0"/>
              <a:t>Side effects</a:t>
            </a:r>
            <a:endParaRPr lang="en-CA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037209"/>
              </p:ext>
            </p:extLst>
          </p:nvPr>
        </p:nvGraphicFramePr>
        <p:xfrm>
          <a:off x="914400" y="934721"/>
          <a:ext cx="10546080" cy="538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5709920" y="6319520"/>
            <a:ext cx="64820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err="1" smtClean="0"/>
              <a:t>Cannabidiol</a:t>
            </a:r>
            <a:r>
              <a:rPr lang="en-CA" sz="1100" dirty="0" smtClean="0"/>
              <a:t> in patients with treatment-resistant epilepsy: an open-label interventional trial. </a:t>
            </a:r>
            <a:r>
              <a:rPr lang="fr-FR" sz="1100" dirty="0" smtClean="0"/>
              <a:t>Lancet Neurol 2016; 15: 270–78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09109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174" y="0"/>
            <a:ext cx="10353761" cy="1326321"/>
          </a:xfrm>
        </p:spPr>
        <p:txBody>
          <a:bodyPr/>
          <a:lstStyle/>
          <a:p>
            <a:r>
              <a:rPr lang="en-CA" dirty="0" smtClean="0"/>
              <a:t>Bias in the study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326321"/>
            <a:ext cx="10353762" cy="4675468"/>
          </a:xfrm>
        </p:spPr>
        <p:txBody>
          <a:bodyPr>
            <a:normAutofit/>
          </a:bodyPr>
          <a:lstStyle/>
          <a:p>
            <a:pPr algn="just"/>
            <a:r>
              <a:rPr lang="en-CA" sz="2900" dirty="0"/>
              <a:t>the placebo </a:t>
            </a:r>
            <a:r>
              <a:rPr lang="en-CA" sz="2900" dirty="0" smtClean="0"/>
              <a:t>effect ?</a:t>
            </a:r>
          </a:p>
          <a:p>
            <a:pPr algn="just"/>
            <a:r>
              <a:rPr lang="en-CA" sz="2900" dirty="0"/>
              <a:t>drug </a:t>
            </a:r>
            <a:r>
              <a:rPr lang="en-CA" sz="2900" dirty="0" smtClean="0"/>
              <a:t>interactions ?</a:t>
            </a:r>
          </a:p>
          <a:p>
            <a:pPr algn="just"/>
            <a:r>
              <a:rPr lang="en-CA" sz="2900" dirty="0" smtClean="0"/>
              <a:t>What group could have the most important benefit ?</a:t>
            </a:r>
          </a:p>
          <a:p>
            <a:pPr algn="just"/>
            <a:r>
              <a:rPr lang="en-CA" sz="2900" dirty="0" smtClean="0"/>
              <a:t>Randomization ?</a:t>
            </a:r>
          </a:p>
          <a:p>
            <a:pPr algn="just"/>
            <a:endParaRPr lang="en-CA" sz="2900" dirty="0" smtClean="0"/>
          </a:p>
          <a:p>
            <a:pPr algn="just"/>
            <a:endParaRPr lang="en-CA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633500" y="6245546"/>
            <a:ext cx="7391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Medicinal Marijuana for Epilepsy: A Case Series Study. Can J Neurol Sci. 2014; 41: 1-6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68897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892629"/>
          </a:xfrm>
        </p:spPr>
        <p:txBody>
          <a:bodyPr/>
          <a:lstStyle/>
          <a:p>
            <a:pPr algn="ctr">
              <a:defRPr/>
            </a:pPr>
            <a:r>
              <a:rPr lang="en-CA" dirty="0" smtClean="0"/>
              <a:t>Conclusions</a:t>
            </a:r>
            <a:endParaRPr lang="en-CA" dirty="0"/>
          </a:p>
        </p:txBody>
      </p:sp>
      <p:pic>
        <p:nvPicPr>
          <p:cNvPr id="9113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7631" y="2198914"/>
            <a:ext cx="4479925" cy="3733800"/>
          </a:xfrm>
        </p:spPr>
      </p:pic>
      <p:sp>
        <p:nvSpPr>
          <p:cNvPr id="91140" name="TextBox 4"/>
          <p:cNvSpPr txBox="1">
            <a:spLocks noChangeArrowheads="1"/>
          </p:cNvSpPr>
          <p:nvPr/>
        </p:nvSpPr>
        <p:spPr bwMode="auto">
          <a:xfrm>
            <a:off x="544286" y="1752601"/>
            <a:ext cx="545011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CA" altLang="en-US" sz="3200" dirty="0" smtClean="0"/>
              <a:t>-Still the evidence is not there ?</a:t>
            </a:r>
          </a:p>
          <a:p>
            <a:r>
              <a:rPr lang="en-CA" altLang="en-US" sz="3200" dirty="0" smtClean="0"/>
              <a:t>-It is more used</a:t>
            </a:r>
          </a:p>
          <a:p>
            <a:r>
              <a:rPr lang="en-CA" altLang="en-US" sz="3200" dirty="0" smtClean="0"/>
              <a:t>-Monitor patients ?</a:t>
            </a:r>
          </a:p>
          <a:p>
            <a:r>
              <a:rPr lang="en-CA" altLang="en-US" sz="3200" dirty="0" smtClean="0"/>
              <a:t>-More studies</a:t>
            </a:r>
          </a:p>
          <a:p>
            <a:r>
              <a:rPr lang="en-CA" altLang="en-US" sz="3200" dirty="0" smtClean="0"/>
              <a:t>-Side effects ?</a:t>
            </a:r>
          </a:p>
          <a:p>
            <a:r>
              <a:rPr lang="en-CA" altLang="en-US" sz="3200" dirty="0" smtClean="0"/>
              <a:t>-More efficacious in some syndromes</a:t>
            </a:r>
          </a:p>
          <a:p>
            <a:endParaRPr lang="en-CA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3117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31504" y="5949280"/>
            <a:ext cx="8784976" cy="8980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	Thank you  											Questions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819150"/>
            <a:ext cx="70739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833120"/>
          </a:xfrm>
        </p:spPr>
        <p:txBody>
          <a:bodyPr>
            <a:normAutofit fontScale="90000"/>
          </a:bodyPr>
          <a:lstStyle/>
          <a:p>
            <a:r>
              <a:rPr lang="en-CA" dirty="0"/>
              <a:t>Reported sources of cannabis for therapeutic </a:t>
            </a:r>
            <a:r>
              <a:rPr lang="en-CA" dirty="0" smtClean="0"/>
              <a:t>purposes (%) n=628</a:t>
            </a:r>
            <a:endParaRPr lang="en-CA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914400" y="1605280"/>
          <a:ext cx="10353675" cy="4429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2255520" y="6421120"/>
            <a:ext cx="87172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Barriers </a:t>
            </a:r>
            <a:r>
              <a:rPr lang="en-CA" sz="1100" dirty="0"/>
              <a:t>to access for Canadians who use cannabis for </a:t>
            </a:r>
            <a:r>
              <a:rPr lang="en-CA" sz="1100" dirty="0" smtClean="0"/>
              <a:t>therapeutic purposes  International journal of Drug Policy 2014;25:691-99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02060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595" y="330200"/>
            <a:ext cx="10353761" cy="1326321"/>
          </a:xfrm>
        </p:spPr>
        <p:txBody>
          <a:bodyPr>
            <a:normAutofit/>
          </a:bodyPr>
          <a:lstStyle/>
          <a:p>
            <a:r>
              <a:rPr lang="en-CA" sz="2400" dirty="0"/>
              <a:t>Sources of purchased cannabis for therapeutic purposes by provincial </a:t>
            </a:r>
            <a:r>
              <a:rPr lang="en-CA" sz="2400" dirty="0" smtClean="0"/>
              <a:t>region n=628</a:t>
            </a:r>
            <a:endParaRPr lang="en-CA" sz="2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14400" y="1484027"/>
          <a:ext cx="10388184" cy="4688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2255520" y="6421120"/>
            <a:ext cx="87172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Barriers </a:t>
            </a:r>
            <a:r>
              <a:rPr lang="en-CA" sz="1100" dirty="0"/>
              <a:t>to access for Canadians who use cannabis for </a:t>
            </a:r>
            <a:r>
              <a:rPr lang="en-CA" sz="1100" dirty="0" smtClean="0"/>
              <a:t>therapeutic purposes  International journal of Drug Policy 2014;25:691-99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255250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36" t="14130" r="60384" b="6307"/>
          <a:stretch/>
        </p:blipFill>
        <p:spPr>
          <a:xfrm>
            <a:off x="2868704" y="483866"/>
            <a:ext cx="6203577" cy="609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3761" cy="1326321"/>
          </a:xfrm>
        </p:spPr>
        <p:txBody>
          <a:bodyPr/>
          <a:lstStyle/>
          <a:p>
            <a:r>
              <a:rPr lang="en-CA" dirty="0" smtClean="0"/>
              <a:t>Medical Marijuana/CBD safety data</a:t>
            </a:r>
            <a:endParaRPr lang="en-CA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8076257"/>
              </p:ext>
            </p:extLst>
          </p:nvPr>
        </p:nvGraphicFramePr>
        <p:xfrm>
          <a:off x="914486" y="1326321"/>
          <a:ext cx="10353675" cy="4657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913795" y="6256632"/>
            <a:ext cx="10813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Fewer specialists support using medical marijuana </a:t>
            </a:r>
            <a:r>
              <a:rPr lang="en-CA" sz="1400" dirty="0" smtClean="0"/>
              <a:t>and CBD </a:t>
            </a:r>
            <a:r>
              <a:rPr lang="en-CA" sz="1400" dirty="0"/>
              <a:t>in treating epilepsy patients compared with </a:t>
            </a:r>
            <a:r>
              <a:rPr lang="en-CA" sz="1400" dirty="0" smtClean="0"/>
              <a:t>other medical  professionals </a:t>
            </a:r>
            <a:r>
              <a:rPr lang="en-CA" sz="1400" dirty="0"/>
              <a:t>and patients: Result of </a:t>
            </a:r>
            <a:r>
              <a:rPr lang="en-CA" sz="1400" dirty="0" err="1" smtClean="0"/>
              <a:t>Epilepsia’s</a:t>
            </a:r>
            <a:r>
              <a:rPr lang="en-CA" sz="1400" dirty="0"/>
              <a:t> survey. Epilepsia, 56(1):1–6, 2015</a:t>
            </a:r>
          </a:p>
        </p:txBody>
      </p:sp>
    </p:spTree>
    <p:extLst>
      <p:ext uri="{BB962C8B-B14F-4D97-AF65-F5344CB8AC3E}">
        <p14:creationId xmlns:p14="http://schemas.microsoft.com/office/powerpoint/2010/main" val="34164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3761" cy="1326321"/>
          </a:xfrm>
        </p:spPr>
        <p:txBody>
          <a:bodyPr/>
          <a:lstStyle/>
          <a:p>
            <a:r>
              <a:rPr lang="en-CA" dirty="0" smtClean="0"/>
              <a:t>Medical Marijuana/advise using</a:t>
            </a:r>
            <a:endParaRPr lang="en-CA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930483"/>
              </p:ext>
            </p:extLst>
          </p:nvPr>
        </p:nvGraphicFramePr>
        <p:xfrm>
          <a:off x="914487" y="1073426"/>
          <a:ext cx="9899288" cy="490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914400" y="6177119"/>
            <a:ext cx="10813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Fewer specialists support using medical marijuana </a:t>
            </a:r>
            <a:r>
              <a:rPr lang="en-CA" sz="1400" dirty="0" smtClean="0"/>
              <a:t>and CBD </a:t>
            </a:r>
            <a:r>
              <a:rPr lang="en-CA" sz="1400" dirty="0"/>
              <a:t>in treating epilepsy patients compared with </a:t>
            </a:r>
            <a:r>
              <a:rPr lang="en-CA" sz="1400" dirty="0" smtClean="0"/>
              <a:t>other medical  professionals </a:t>
            </a:r>
            <a:r>
              <a:rPr lang="en-CA" sz="1400" dirty="0"/>
              <a:t>and patients: Result of </a:t>
            </a:r>
            <a:r>
              <a:rPr lang="en-CA" sz="1400" dirty="0" err="1" smtClean="0"/>
              <a:t>Epilepsia’s</a:t>
            </a:r>
            <a:r>
              <a:rPr lang="en-CA" sz="1400" dirty="0"/>
              <a:t> survey. Epilepsia, 56(1):1–6, 2015</a:t>
            </a:r>
          </a:p>
        </p:txBody>
      </p:sp>
    </p:spTree>
    <p:extLst>
      <p:ext uri="{BB962C8B-B14F-4D97-AF65-F5344CB8AC3E}">
        <p14:creationId xmlns:p14="http://schemas.microsoft.com/office/powerpoint/2010/main" val="17353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441</TotalTime>
  <Words>1351</Words>
  <Application>Microsoft Office PowerPoint</Application>
  <PresentationFormat>Grand écran</PresentationFormat>
  <Paragraphs>139</Paragraphs>
  <Slides>44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0" baseType="lpstr">
      <vt:lpstr>Arial</vt:lpstr>
      <vt:lpstr>Bookman Old Style</vt:lpstr>
      <vt:lpstr>Calibri</vt:lpstr>
      <vt:lpstr>Rockwell</vt:lpstr>
      <vt:lpstr>Times New Roman</vt:lpstr>
      <vt:lpstr>Damask</vt:lpstr>
      <vt:lpstr>Case for Medical Marijuana in Epilepsy </vt:lpstr>
      <vt:lpstr>Présentation PowerPoint</vt:lpstr>
      <vt:lpstr>Demographic information about study participants n=628</vt:lpstr>
      <vt:lpstr>Demographic information about study participants n=628</vt:lpstr>
      <vt:lpstr>Reported sources of cannabis for therapeutic purposes (%) n=628</vt:lpstr>
      <vt:lpstr>Sources of purchased cannabis for therapeutic purposes by provincial region n=628</vt:lpstr>
      <vt:lpstr>Présentation PowerPoint</vt:lpstr>
      <vt:lpstr>Medical Marijuana/CBD safety data</vt:lpstr>
      <vt:lpstr>Medical Marijuana/advise using</vt:lpstr>
      <vt:lpstr>Medical Marijuana/having cbd available</vt:lpstr>
      <vt:lpstr>Use of Cannabis in patients with epilepsy</vt:lpstr>
      <vt:lpstr>Use of Cannabis in patients with epilepsy</vt:lpstr>
      <vt:lpstr>How effective is marijuana in helping your seizures?</vt:lpstr>
      <vt:lpstr>What effect does marijuana have on your stress level?</vt:lpstr>
      <vt:lpstr>Présentation PowerPoint</vt:lpstr>
      <vt:lpstr>Medicinal Marijuana for Epilepsy</vt:lpstr>
      <vt:lpstr>Survey of benefits of using marijuana in patients with epilepsy. N= 18</vt:lpstr>
      <vt:lpstr>Présentation PowerPoint</vt:lpstr>
      <vt:lpstr>Patient demographics n=117</vt:lpstr>
      <vt:lpstr>Epilepsy syndrome n=117</vt:lpstr>
      <vt:lpstr>Patient demographics n=117</vt:lpstr>
      <vt:lpstr>Perceived response to CBD exposure n=117</vt:lpstr>
      <vt:lpstr>Perceived side effects before CBD exposure and during CBD exposure n=117</vt:lpstr>
      <vt:lpstr>Présentation PowerPoint</vt:lpstr>
      <vt:lpstr>Retrospective study of 75 patients (parent response) seizure response</vt:lpstr>
      <vt:lpstr>Retrospective study of 75 patients (parental response) % of response rate in different type of seizures</vt:lpstr>
      <vt:lpstr>Retrospective study of 75 patients (parental response) % response by syndrome</vt:lpstr>
      <vt:lpstr>Retrospective study of 75 patients (parental response) % of reported improvement</vt:lpstr>
      <vt:lpstr>Présentation PowerPoint</vt:lpstr>
      <vt:lpstr>Présentation PowerPoint</vt:lpstr>
      <vt:lpstr>50% responder rate n=18</vt:lpstr>
      <vt:lpstr>Weekly total seizure frequency at baseline and after 2, 3, 6, 9, and 12 months of treatment with CBD</vt:lpstr>
      <vt:lpstr>Frequency of CBD-related adverse events n=18</vt:lpstr>
      <vt:lpstr>Présentation PowerPoint</vt:lpstr>
      <vt:lpstr>Inclusion criteria</vt:lpstr>
      <vt:lpstr>Intervention</vt:lpstr>
      <vt:lpstr>Présentation PowerPoint</vt:lpstr>
      <vt:lpstr>Présentation PowerPoint</vt:lpstr>
      <vt:lpstr>Présentation PowerPoint</vt:lpstr>
      <vt:lpstr>Présentation PowerPoint</vt:lpstr>
      <vt:lpstr>Side effects</vt:lpstr>
      <vt:lpstr>Bias in the study</vt:lpstr>
      <vt:lpstr>Conclusions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Tellez</dc:creator>
  <cp:lastModifiedBy>Adminix</cp:lastModifiedBy>
  <cp:revision>40</cp:revision>
  <dcterms:created xsi:type="dcterms:W3CDTF">2016-09-29T01:00:17Z</dcterms:created>
  <dcterms:modified xsi:type="dcterms:W3CDTF">2016-10-15T14:37:14Z</dcterms:modified>
</cp:coreProperties>
</file>