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3" r:id="rId3"/>
    <p:sldId id="375" r:id="rId4"/>
    <p:sldId id="300" r:id="rId5"/>
    <p:sldId id="301" r:id="rId6"/>
    <p:sldId id="302" r:id="rId7"/>
    <p:sldId id="303" r:id="rId8"/>
    <p:sldId id="305" r:id="rId9"/>
    <p:sldId id="306" r:id="rId10"/>
    <p:sldId id="307" r:id="rId11"/>
    <p:sldId id="308" r:id="rId12"/>
    <p:sldId id="309" r:id="rId13"/>
    <p:sldId id="384" r:id="rId14"/>
    <p:sldId id="312" r:id="rId15"/>
    <p:sldId id="313" r:id="rId16"/>
    <p:sldId id="314" r:id="rId17"/>
    <p:sldId id="316" r:id="rId18"/>
    <p:sldId id="317" r:id="rId19"/>
    <p:sldId id="318" r:id="rId20"/>
    <p:sldId id="319" r:id="rId21"/>
    <p:sldId id="320" r:id="rId22"/>
    <p:sldId id="321" r:id="rId23"/>
    <p:sldId id="322" r:id="rId24"/>
    <p:sldId id="323" r:id="rId25"/>
    <p:sldId id="324" r:id="rId26"/>
    <p:sldId id="325" r:id="rId27"/>
    <p:sldId id="327" r:id="rId28"/>
    <p:sldId id="328" r:id="rId29"/>
    <p:sldId id="334" r:id="rId30"/>
    <p:sldId id="335" r:id="rId31"/>
    <p:sldId id="336" r:id="rId32"/>
    <p:sldId id="337" r:id="rId33"/>
    <p:sldId id="351" r:id="rId34"/>
    <p:sldId id="341" r:id="rId35"/>
    <p:sldId id="342" r:id="rId36"/>
    <p:sldId id="355" r:id="rId37"/>
    <p:sldId id="353" r:id="rId38"/>
    <p:sldId id="367" r:id="rId39"/>
    <p:sldId id="368" r:id="rId40"/>
    <p:sldId id="352" r:id="rId41"/>
    <p:sldId id="369" r:id="rId42"/>
    <p:sldId id="377" r:id="rId43"/>
    <p:sldId id="383" r:id="rId44"/>
    <p:sldId id="365" r:id="rId45"/>
    <p:sldId id="366" r:id="rId46"/>
    <p:sldId id="385" r:id="rId47"/>
    <p:sldId id="381" r:id="rId48"/>
    <p:sldId id="378" r:id="rId49"/>
    <p:sldId id="379" r:id="rId50"/>
    <p:sldId id="358" r:id="rId51"/>
    <p:sldId id="359" r:id="rId52"/>
    <p:sldId id="360" r:id="rId53"/>
    <p:sldId id="361" r:id="rId54"/>
    <p:sldId id="382" r:id="rId55"/>
    <p:sldId id="35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910"/>
    <a:srgbClr val="BB5E11"/>
    <a:srgbClr val="BC2010"/>
    <a:srgbClr val="0B0343"/>
    <a:srgbClr val="94D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CA421-1C90-404D-A0FC-0C6BBD2D0F74}" type="datetimeFigureOut">
              <a:rPr lang="en-US" smtClean="0"/>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32B3AE-03D2-49A4-907A-441B236D1AF8}" type="slidenum">
              <a:rPr lang="en-US" smtClean="0"/>
              <a:pPr/>
              <a:t>‹#›</a:t>
            </a:fld>
            <a:endParaRPr lang="en-US"/>
          </a:p>
        </p:txBody>
      </p:sp>
    </p:spTree>
    <p:extLst>
      <p:ext uri="{BB962C8B-B14F-4D97-AF65-F5344CB8AC3E}">
        <p14:creationId xmlns:p14="http://schemas.microsoft.com/office/powerpoint/2010/main" val="6526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C938A2-76B7-4D55-BB8D-91E23EDD674D}" type="slidenum">
              <a:rPr lang="en-US"/>
              <a:pPr>
                <a:defRPr/>
              </a:pPr>
              <a:t>10</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E66C72-1FA8-421F-9BAA-CA88C72EAF66}" type="slidenum">
              <a:rPr lang="en-US" smtClean="0"/>
              <a:pPr fontAlgn="base">
                <a:spcBef>
                  <a:spcPct val="0"/>
                </a:spcBef>
                <a:spcAft>
                  <a:spcPct val="0"/>
                </a:spcAft>
                <a:defRPr/>
              </a:pPr>
              <a:t>11</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A12441-8747-492D-9A49-3698664C7AB3}" type="slidenum">
              <a:rPr lang="en-US"/>
              <a:pPr>
                <a:defRPr/>
              </a:pPr>
              <a:t>14</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8D1DDA-1629-4279-BBB9-202683C4AD06}" type="slidenum">
              <a:rPr lang="en-US"/>
              <a:pPr>
                <a:defRPr/>
              </a:pPr>
              <a:t>16</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40DD0-92CB-4BB7-B8E0-D55F68DDAADF}" type="slidenum">
              <a:rPr lang="en-US"/>
              <a:pPr fontAlgn="base">
                <a:spcBef>
                  <a:spcPct val="0"/>
                </a:spcBef>
                <a:spcAft>
                  <a:spcPct val="0"/>
                </a:spcAft>
                <a:defRPr/>
              </a:pPr>
              <a:t>35</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A7ABB9-A0B0-4EC6-8B44-9BAC77D6CC5D}" type="slidenum">
              <a:rPr lang="en-US" smtClean="0"/>
              <a:pPr fontAlgn="base">
                <a:spcBef>
                  <a:spcPct val="0"/>
                </a:spcBef>
                <a:spcAft>
                  <a:spcPct val="0"/>
                </a:spcAft>
                <a:defRPr/>
              </a:pPr>
              <a:t>42</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A9185D-AAC6-4531-999F-53C96C65AC36}" type="slidenum">
              <a:rPr lang="en-US" smtClean="0"/>
              <a:pPr fontAlgn="base">
                <a:spcBef>
                  <a:spcPct val="0"/>
                </a:spcBef>
                <a:spcAft>
                  <a:spcPct val="0"/>
                </a:spcAft>
                <a:defRPr/>
              </a:pPr>
              <a:t>47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7823A8-298C-44EE-B0D2-B1ABCD611CB3}" type="slidenum">
              <a:rPr lang="en-US" smtClean="0"/>
              <a:pPr fontAlgn="base">
                <a:spcBef>
                  <a:spcPct val="0"/>
                </a:spcBef>
                <a:spcAft>
                  <a:spcPct val="0"/>
                </a:spcAft>
                <a:defRPr/>
              </a:pPr>
              <a:t>48</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16179-163B-4E4F-9B33-B64798664DC2}" type="slidenum">
              <a:rPr lang="en-US" smtClean="0"/>
              <a:pPr fontAlgn="base">
                <a:spcBef>
                  <a:spcPct val="0"/>
                </a:spcBef>
                <a:spcAft>
                  <a:spcPct val="0"/>
                </a:spcAft>
                <a:defRPr/>
              </a:pPr>
              <a:t>55</a:t>
            </a:fld>
            <a:endParaRPr lang="en-US" smtClean="0"/>
          </a:p>
        </p:txBody>
      </p:sp>
      <p:sp>
        <p:nvSpPr>
          <p:cNvPr id="97283" name="Text Box 2"/>
          <p:cNvSpPr txBox="1">
            <a:spLocks noChangeArrowheads="1"/>
          </p:cNvSpPr>
          <p:nvPr/>
        </p:nvSpPr>
        <p:spPr bwMode="auto">
          <a:xfrm>
            <a:off x="3884613" y="8685213"/>
            <a:ext cx="2971800" cy="457200"/>
          </a:xfrm>
          <a:prstGeom prst="rect">
            <a:avLst/>
          </a:prstGeom>
          <a:noFill/>
          <a:ln w="9525">
            <a:noFill/>
            <a:round/>
            <a:headEnd/>
            <a:tailEnd/>
          </a:ln>
        </p:spPr>
        <p:txBody>
          <a:bodyPr lIns="91260" tIns="45630" rIns="91260" bIns="45630" anchor="b"/>
          <a:lstStyle/>
          <a:p>
            <a:pPr algn="r" defTabSz="425450">
              <a:lnSpc>
                <a:spcPct val="93000"/>
              </a:lnSpc>
              <a:buClr>
                <a:srgbClr val="FFFFFF"/>
              </a:buClr>
              <a:buSzPct val="100000"/>
              <a:buFont typeface="Arial" charset="0"/>
              <a:buNone/>
              <a:tabLst>
                <a:tab pos="0" algn="l"/>
                <a:tab pos="423863" algn="l"/>
                <a:tab pos="847725" algn="l"/>
                <a:tab pos="1273175" algn="l"/>
                <a:tab pos="1698625" algn="l"/>
                <a:tab pos="2124075" algn="l"/>
                <a:tab pos="2547938" algn="l"/>
                <a:tab pos="2973388" algn="l"/>
                <a:tab pos="3398838" algn="l"/>
                <a:tab pos="3822700" algn="l"/>
                <a:tab pos="4248150" algn="l"/>
                <a:tab pos="4673600" algn="l"/>
                <a:tab pos="5097463" algn="l"/>
                <a:tab pos="5522913" algn="l"/>
                <a:tab pos="5948363" algn="l"/>
                <a:tab pos="6372225" algn="l"/>
                <a:tab pos="6797675" algn="l"/>
                <a:tab pos="7223125" algn="l"/>
                <a:tab pos="7646988" algn="l"/>
                <a:tab pos="8072438" algn="l"/>
                <a:tab pos="8497888" algn="l"/>
              </a:tabLst>
            </a:pPr>
            <a:fld id="{845EE646-0BA6-411E-B946-1BFC0B9C87CF}" type="slidenum">
              <a:rPr lang="en-GB" sz="1100">
                <a:solidFill>
                  <a:srgbClr val="000000"/>
                </a:solidFill>
              </a:rPr>
              <a:pPr algn="r" defTabSz="425450">
                <a:lnSpc>
                  <a:spcPct val="93000"/>
                </a:lnSpc>
                <a:buClr>
                  <a:srgbClr val="FFFFFF"/>
                </a:buClr>
                <a:buSzPct val="100000"/>
                <a:buFont typeface="Arial" charset="0"/>
                <a:buNone/>
                <a:tabLst>
                  <a:tab pos="0" algn="l"/>
                  <a:tab pos="423863" algn="l"/>
                  <a:tab pos="847725" algn="l"/>
                  <a:tab pos="1273175" algn="l"/>
                  <a:tab pos="1698625" algn="l"/>
                  <a:tab pos="2124075" algn="l"/>
                  <a:tab pos="2547938" algn="l"/>
                  <a:tab pos="2973388" algn="l"/>
                  <a:tab pos="3398838" algn="l"/>
                  <a:tab pos="3822700" algn="l"/>
                  <a:tab pos="4248150" algn="l"/>
                  <a:tab pos="4673600" algn="l"/>
                  <a:tab pos="5097463" algn="l"/>
                  <a:tab pos="5522913" algn="l"/>
                  <a:tab pos="5948363" algn="l"/>
                  <a:tab pos="6372225" algn="l"/>
                  <a:tab pos="6797675" algn="l"/>
                  <a:tab pos="7223125" algn="l"/>
                  <a:tab pos="7646988" algn="l"/>
                  <a:tab pos="8072438" algn="l"/>
                  <a:tab pos="8497888" algn="l"/>
                </a:tabLst>
              </a:pPr>
              <a:t>55</a:t>
            </a:fld>
            <a:endParaRPr lang="en-GB" sz="1100">
              <a:solidFill>
                <a:srgbClr val="000000"/>
              </a:solidFill>
            </a:endParaRPr>
          </a:p>
        </p:txBody>
      </p:sp>
      <p:sp>
        <p:nvSpPr>
          <p:cNvPr id="97284" name="Text Box 3"/>
          <p:cNvSpPr txBox="1">
            <a:spLocks noChangeArrowheads="1"/>
          </p:cNvSpPr>
          <p:nvPr/>
        </p:nvSpPr>
        <p:spPr bwMode="auto">
          <a:xfrm>
            <a:off x="0" y="8685213"/>
            <a:ext cx="2971800" cy="457200"/>
          </a:xfrm>
          <a:prstGeom prst="rect">
            <a:avLst/>
          </a:prstGeom>
          <a:noFill/>
          <a:ln w="9525">
            <a:noFill/>
            <a:round/>
            <a:headEnd/>
            <a:tailEnd/>
          </a:ln>
        </p:spPr>
        <p:txBody>
          <a:bodyPr lIns="91260" tIns="45630" rIns="91260" bIns="45630" anchor="b"/>
          <a:lstStyle/>
          <a:p>
            <a:pPr defTabSz="425450">
              <a:lnSpc>
                <a:spcPct val="93000"/>
              </a:lnSpc>
              <a:buClr>
                <a:srgbClr val="FFFFFF"/>
              </a:buClr>
              <a:buSzPct val="100000"/>
              <a:buFont typeface="Arial" charset="0"/>
              <a:buNone/>
              <a:tabLst>
                <a:tab pos="0" algn="l"/>
                <a:tab pos="423863" algn="l"/>
                <a:tab pos="847725" algn="l"/>
                <a:tab pos="1273175" algn="l"/>
                <a:tab pos="1698625" algn="l"/>
                <a:tab pos="2124075" algn="l"/>
                <a:tab pos="2547938" algn="l"/>
                <a:tab pos="2973388" algn="l"/>
                <a:tab pos="3398838" algn="l"/>
                <a:tab pos="3822700" algn="l"/>
                <a:tab pos="4248150" algn="l"/>
                <a:tab pos="4673600" algn="l"/>
                <a:tab pos="5097463" algn="l"/>
                <a:tab pos="5522913" algn="l"/>
                <a:tab pos="5948363" algn="l"/>
                <a:tab pos="6372225" algn="l"/>
                <a:tab pos="6797675" algn="l"/>
                <a:tab pos="7223125" algn="l"/>
                <a:tab pos="7646988" algn="l"/>
                <a:tab pos="8072438" algn="l"/>
                <a:tab pos="8497888" algn="l"/>
              </a:tabLst>
            </a:pPr>
            <a:endParaRPr lang="en-GB" sz="1100">
              <a:solidFill>
                <a:srgbClr val="000000"/>
              </a:solidFill>
            </a:endParaRPr>
          </a:p>
        </p:txBody>
      </p:sp>
      <p:sp>
        <p:nvSpPr>
          <p:cNvPr id="97285" name="Text Box 4"/>
          <p:cNvSpPr txBox="1">
            <a:spLocks noChangeArrowheads="1"/>
          </p:cNvSpPr>
          <p:nvPr/>
        </p:nvSpPr>
        <p:spPr bwMode="auto">
          <a:xfrm>
            <a:off x="0" y="0"/>
            <a:ext cx="2971800" cy="457200"/>
          </a:xfrm>
          <a:prstGeom prst="rect">
            <a:avLst/>
          </a:prstGeom>
          <a:noFill/>
          <a:ln w="9525">
            <a:noFill/>
            <a:round/>
            <a:headEnd/>
            <a:tailEnd/>
          </a:ln>
        </p:spPr>
        <p:txBody>
          <a:bodyPr lIns="91260" tIns="45630" rIns="91260" bIns="45630"/>
          <a:lstStyle/>
          <a:p>
            <a:pPr defTabSz="425450">
              <a:lnSpc>
                <a:spcPct val="93000"/>
              </a:lnSpc>
              <a:buClr>
                <a:srgbClr val="FFFFFF"/>
              </a:buClr>
              <a:buSzPct val="100000"/>
              <a:buFont typeface="Arial" charset="0"/>
              <a:buNone/>
              <a:tabLst>
                <a:tab pos="0" algn="l"/>
                <a:tab pos="423863" algn="l"/>
                <a:tab pos="847725" algn="l"/>
                <a:tab pos="1273175" algn="l"/>
                <a:tab pos="1698625" algn="l"/>
                <a:tab pos="2124075" algn="l"/>
                <a:tab pos="2547938" algn="l"/>
                <a:tab pos="2973388" algn="l"/>
                <a:tab pos="3398838" algn="l"/>
                <a:tab pos="3822700" algn="l"/>
                <a:tab pos="4248150" algn="l"/>
                <a:tab pos="4673600" algn="l"/>
                <a:tab pos="5097463" algn="l"/>
                <a:tab pos="5522913" algn="l"/>
                <a:tab pos="5948363" algn="l"/>
                <a:tab pos="6372225" algn="l"/>
                <a:tab pos="6797675" algn="l"/>
                <a:tab pos="7223125" algn="l"/>
                <a:tab pos="7646988" algn="l"/>
                <a:tab pos="8072438" algn="l"/>
                <a:tab pos="8497888" algn="l"/>
              </a:tabLst>
            </a:pPr>
            <a:endParaRPr lang="en-GB" sz="1100">
              <a:solidFill>
                <a:srgbClr val="000000"/>
              </a:solidFill>
            </a:endParaRPr>
          </a:p>
        </p:txBody>
      </p:sp>
      <p:sp>
        <p:nvSpPr>
          <p:cNvPr id="97286" name="Text Box 5"/>
          <p:cNvSpPr txBox="1">
            <a:spLocks noChangeArrowheads="1"/>
          </p:cNvSpPr>
          <p:nvPr/>
        </p:nvSpPr>
        <p:spPr bwMode="auto">
          <a:xfrm>
            <a:off x="3884613" y="0"/>
            <a:ext cx="2971800" cy="457200"/>
          </a:xfrm>
          <a:prstGeom prst="rect">
            <a:avLst/>
          </a:prstGeom>
          <a:noFill/>
          <a:ln w="9525">
            <a:noFill/>
            <a:round/>
            <a:headEnd/>
            <a:tailEnd/>
          </a:ln>
        </p:spPr>
        <p:txBody>
          <a:bodyPr lIns="91260" tIns="45630" rIns="91260" bIns="45630"/>
          <a:lstStyle/>
          <a:p>
            <a:pPr algn="r" defTabSz="425450">
              <a:lnSpc>
                <a:spcPct val="93000"/>
              </a:lnSpc>
              <a:buClr>
                <a:srgbClr val="FFFFFF"/>
              </a:buClr>
              <a:buSzPct val="100000"/>
              <a:buFont typeface="Arial" charset="0"/>
              <a:buNone/>
              <a:tabLst>
                <a:tab pos="0" algn="l"/>
                <a:tab pos="423863" algn="l"/>
                <a:tab pos="847725" algn="l"/>
                <a:tab pos="1273175" algn="l"/>
                <a:tab pos="1698625" algn="l"/>
                <a:tab pos="2124075" algn="l"/>
                <a:tab pos="2547938" algn="l"/>
                <a:tab pos="2973388" algn="l"/>
                <a:tab pos="3398838" algn="l"/>
                <a:tab pos="3822700" algn="l"/>
                <a:tab pos="4248150" algn="l"/>
                <a:tab pos="4673600" algn="l"/>
                <a:tab pos="5097463" algn="l"/>
                <a:tab pos="5522913" algn="l"/>
                <a:tab pos="5948363" algn="l"/>
                <a:tab pos="6372225" algn="l"/>
                <a:tab pos="6797675" algn="l"/>
                <a:tab pos="7223125" algn="l"/>
                <a:tab pos="7646988" algn="l"/>
                <a:tab pos="8072438" algn="l"/>
                <a:tab pos="8497888" algn="l"/>
              </a:tabLst>
            </a:pPr>
            <a:endParaRPr lang="en-GB" sz="1100">
              <a:solidFill>
                <a:srgbClr val="000000"/>
              </a:solidFill>
            </a:endParaRPr>
          </a:p>
        </p:txBody>
      </p:sp>
      <p:sp>
        <p:nvSpPr>
          <p:cNvPr id="97287" name="Text Box 6"/>
          <p:cNvSpPr txBox="1">
            <a:spLocks noChangeArrowheads="1"/>
          </p:cNvSpPr>
          <p:nvPr/>
        </p:nvSpPr>
        <p:spPr bwMode="auto">
          <a:xfrm>
            <a:off x="1179513" y="685800"/>
            <a:ext cx="4498975" cy="3427413"/>
          </a:xfrm>
          <a:prstGeom prst="rect">
            <a:avLst/>
          </a:prstGeom>
          <a:solidFill>
            <a:srgbClr val="FFFFFF"/>
          </a:solidFill>
          <a:ln w="9360">
            <a:solidFill>
              <a:srgbClr val="000000"/>
            </a:solidFill>
            <a:miter lim="800000"/>
            <a:headEnd/>
            <a:tailEnd/>
          </a:ln>
        </p:spPr>
        <p:txBody>
          <a:bodyPr wrap="none" anchor="ctr"/>
          <a:lstStyle/>
          <a:p>
            <a:endParaRPr lang="en-US">
              <a:latin typeface="Calibri" pitchFamily="34" charset="0"/>
            </a:endParaRPr>
          </a:p>
        </p:txBody>
      </p:sp>
      <p:sp>
        <p:nvSpPr>
          <p:cNvPr id="97288" name="Rectangle 7"/>
          <p:cNvSpPr>
            <a:spLocks noGrp="1" noChangeArrowheads="1"/>
          </p:cNvSpPr>
          <p:nvPr>
            <p:ph type="body"/>
          </p:nvPr>
        </p:nvSpPr>
        <p:spPr bwMode="auto">
          <a:xfrm>
            <a:off x="685800" y="4341813"/>
            <a:ext cx="5481638" cy="4119562"/>
          </a:xfrm>
          <a:solidFill>
            <a:schemeClr val="accent1"/>
          </a:solidFill>
          <a:ln w="9360">
            <a:solidFill>
              <a:schemeClr val="tx1"/>
            </a:solidFill>
            <a:miter lim="800000"/>
            <a:headEnd/>
            <a:tailEnd/>
          </a:ln>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352D3-FC73-4579-89E6-91375C345945}"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5939D-4BB0-40F2-8999-B442BD1C2B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52D3-FC73-4579-89E6-91375C345945}" type="datetimeFigureOut">
              <a:rPr lang="en-US" smtClean="0"/>
              <a:pPr/>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5939D-4BB0-40F2-8999-B442BD1C2B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neurology.org/content/vol67/issue4/images/large/27FF5.jpe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0.png"/><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8175"/>
            <a:ext cx="7772400" cy="1470025"/>
          </a:xfrm>
        </p:spPr>
        <p:txBody>
          <a:bodyPr/>
          <a:lstStyle/>
          <a:p>
            <a:r>
              <a:rPr lang="en-US" dirty="0" smtClean="0"/>
              <a:t>The Pathological Network of Temporal Lobe Epilepsy</a:t>
            </a:r>
            <a:endParaRPr lang="en-US" dirty="0"/>
          </a:p>
        </p:txBody>
      </p:sp>
      <p:sp>
        <p:nvSpPr>
          <p:cNvPr id="3" name="Subtitle 2"/>
          <p:cNvSpPr>
            <a:spLocks noGrp="1"/>
          </p:cNvSpPr>
          <p:nvPr>
            <p:ph type="subTitle" idx="1"/>
          </p:nvPr>
        </p:nvSpPr>
        <p:spPr>
          <a:xfrm>
            <a:off x="1371600" y="4648200"/>
            <a:ext cx="6400800" cy="1752600"/>
          </a:xfrm>
        </p:spPr>
        <p:txBody>
          <a:bodyPr/>
          <a:lstStyle/>
          <a:p>
            <a:pPr>
              <a:spcBef>
                <a:spcPts val="0"/>
              </a:spcBef>
            </a:pPr>
            <a:r>
              <a:rPr lang="en-US" dirty="0" smtClean="0"/>
              <a:t>Donald Gross</a:t>
            </a:r>
          </a:p>
          <a:p>
            <a:pPr>
              <a:spcBef>
                <a:spcPts val="0"/>
              </a:spcBef>
            </a:pPr>
            <a:r>
              <a:rPr lang="en-US" dirty="0" smtClean="0"/>
              <a:t>University of Alberta</a:t>
            </a:r>
          </a:p>
          <a:p>
            <a:pPr>
              <a:spcBef>
                <a:spcPts val="0"/>
              </a:spcBef>
            </a:pPr>
            <a:r>
              <a:rPr lang="en-US" dirty="0" smtClean="0"/>
              <a:t>September 5, 2013</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19600" y="400050"/>
            <a:ext cx="3714750" cy="2571750"/>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1143000" y="381000"/>
            <a:ext cx="2711450" cy="2590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smtClean="0"/>
              <a:t>Diffusion Tensor Imaging</a:t>
            </a:r>
          </a:p>
        </p:txBody>
      </p:sp>
      <p:sp>
        <p:nvSpPr>
          <p:cNvPr id="17411" name="Rectangle 3"/>
          <p:cNvSpPr>
            <a:spLocks noGrp="1" noChangeArrowheads="1"/>
          </p:cNvSpPr>
          <p:nvPr>
            <p:ph type="body" idx="1"/>
          </p:nvPr>
        </p:nvSpPr>
        <p:spPr/>
        <p:txBody>
          <a:bodyPr/>
          <a:lstStyle/>
          <a:p>
            <a:r>
              <a:rPr lang="en-US" dirty="0" smtClean="0"/>
              <a:t>An MRI technique that allows indirect assessment of white matter structural integrity through the diffusion properties of water</a:t>
            </a:r>
          </a:p>
          <a:p>
            <a:endParaRPr lang="en-US" sz="2000"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0343"/>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solidFill>
                  <a:srgbClr val="FFC000"/>
                </a:solidFill>
              </a:rPr>
              <a:t>DTI and Axonal Degeneration</a:t>
            </a:r>
          </a:p>
        </p:txBody>
      </p:sp>
      <p:pic>
        <p:nvPicPr>
          <p:cNvPr id="20483" name="Picture 3" descr="Ellipsoids"/>
          <p:cNvPicPr>
            <a:picLocks noChangeAspect="1" noChangeArrowheads="1"/>
          </p:cNvPicPr>
          <p:nvPr/>
        </p:nvPicPr>
        <p:blipFill>
          <a:blip r:embed="rId3" cstate="print"/>
          <a:srcRect l="2000" t="14935" r="2000" b="15735"/>
          <a:stretch>
            <a:fillRect/>
          </a:stretch>
        </p:blipFill>
        <p:spPr bwMode="auto">
          <a:xfrm>
            <a:off x="304800" y="1371600"/>
            <a:ext cx="8540750" cy="4630738"/>
          </a:xfrm>
          <a:prstGeom prst="rect">
            <a:avLst/>
          </a:prstGeom>
          <a:noFill/>
          <a:ln w="9525">
            <a:noFill/>
            <a:miter lim="800000"/>
            <a:headEnd/>
            <a:tailEnd/>
          </a:ln>
        </p:spPr>
      </p:pic>
      <p:sp>
        <p:nvSpPr>
          <p:cNvPr id="20484" name="Text Box 4"/>
          <p:cNvSpPr txBox="1">
            <a:spLocks noChangeArrowheads="1"/>
          </p:cNvSpPr>
          <p:nvPr/>
        </p:nvSpPr>
        <p:spPr bwMode="auto">
          <a:xfrm>
            <a:off x="2286000" y="6019800"/>
            <a:ext cx="4724400" cy="519113"/>
          </a:xfrm>
          <a:prstGeom prst="rect">
            <a:avLst/>
          </a:prstGeom>
          <a:noFill/>
          <a:ln w="9525">
            <a:noFill/>
            <a:miter lim="800000"/>
            <a:headEnd/>
            <a:tailEnd/>
          </a:ln>
        </p:spPr>
        <p:txBody>
          <a:bodyPr>
            <a:spAutoFit/>
          </a:bodyPr>
          <a:lstStyle/>
          <a:p>
            <a:pPr>
              <a:spcBef>
                <a:spcPct val="50000"/>
              </a:spcBef>
            </a:pPr>
            <a:r>
              <a:rPr lang="en-US" sz="2800">
                <a:solidFill>
                  <a:srgbClr val="FFC000"/>
                </a:solidFill>
                <a:latin typeface="Calibri" pitchFamily="34" charset="0"/>
              </a:rPr>
              <a:t>Beaulieu et al. 1996</a:t>
            </a:r>
          </a:p>
        </p:txBody>
      </p:sp>
    </p:spTree>
  </p:cSld>
  <p:clrMapOvr>
    <a:masterClrMapping/>
  </p:clrMapOvr>
  <p:transition advTm="6045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9200" y="152401"/>
            <a:ext cx="3236309" cy="305109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724400" y="0"/>
            <a:ext cx="4343400" cy="6769245"/>
          </a:xfrm>
          <a:prstGeom prst="rect">
            <a:avLst/>
          </a:prstGeom>
          <a:noFill/>
          <a:ln w="9525">
            <a:noFill/>
            <a:miter lim="800000"/>
            <a:headEnd/>
            <a:tailEnd/>
          </a:ln>
        </p:spPr>
      </p:pic>
      <p:pic>
        <p:nvPicPr>
          <p:cNvPr id="141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352800"/>
            <a:ext cx="270033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DTI TLE+MTS</a:t>
            </a:r>
            <a:endParaRPr lang="en-US" dirty="0"/>
          </a:p>
        </p:txBody>
      </p:sp>
      <p:sp>
        <p:nvSpPr>
          <p:cNvPr id="3" name="Content Placeholder 2"/>
          <p:cNvSpPr>
            <a:spLocks noGrp="1"/>
          </p:cNvSpPr>
          <p:nvPr>
            <p:ph idx="1"/>
          </p:nvPr>
        </p:nvSpPr>
        <p:spPr/>
        <p:txBody>
          <a:bodyPr/>
          <a:lstStyle/>
          <a:p>
            <a:pPr>
              <a:buNone/>
            </a:pPr>
            <a:r>
              <a:rPr lang="en-US" dirty="0" smtClean="0"/>
              <a:t>Concha et al. Annals </a:t>
            </a:r>
            <a:r>
              <a:rPr lang="en-US" dirty="0" err="1" smtClean="0"/>
              <a:t>Neurol</a:t>
            </a:r>
            <a:r>
              <a:rPr lang="en-US" dirty="0" smtClean="0"/>
              <a:t> 2005</a:t>
            </a:r>
          </a:p>
          <a:p>
            <a:r>
              <a:rPr lang="en-US" dirty="0" smtClean="0"/>
              <a:t>8 patients TLE+MTS (T2&gt;2SD)</a:t>
            </a:r>
          </a:p>
          <a:p>
            <a:r>
              <a:rPr lang="en-US" dirty="0" smtClean="0"/>
              <a:t>9 controls</a:t>
            </a:r>
          </a:p>
          <a:p>
            <a:r>
              <a:rPr lang="en-US" dirty="0" smtClean="0"/>
              <a:t>FLAIR DTI (2x2x2mm</a:t>
            </a:r>
            <a:r>
              <a:rPr lang="en-US" baseline="30000" dirty="0" smtClean="0"/>
              <a:t>3</a:t>
            </a:r>
            <a:r>
              <a:rPr lang="en-US" dirty="0" smtClean="0"/>
              <a:t>, 6 directions)</a:t>
            </a:r>
          </a:p>
          <a:p>
            <a:r>
              <a:rPr lang="en-US" dirty="0" err="1" smtClean="0"/>
              <a:t>Tractography</a:t>
            </a:r>
            <a:r>
              <a:rPr lang="en-US" dirty="0" smtClean="0"/>
              <a:t> - fornix and </a:t>
            </a:r>
            <a:r>
              <a:rPr lang="en-US" dirty="0" err="1" smtClean="0"/>
              <a:t>cingulum</a:t>
            </a:r>
            <a:endParaRPr lang="en-US" dirty="0"/>
          </a:p>
        </p:txBody>
      </p:sp>
    </p:spTree>
    <p:extLst>
      <p:ext uri="{BB962C8B-B14F-4D97-AF65-F5344CB8AC3E}">
        <p14:creationId xmlns:p14="http://schemas.microsoft.com/office/powerpoint/2010/main" val="63053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FA of the Fornix in TLE+MTS</a:t>
            </a:r>
          </a:p>
        </p:txBody>
      </p:sp>
      <p:pic>
        <p:nvPicPr>
          <p:cNvPr id="30723" name="Picture 3" descr="Figure-4(Concha)"/>
          <p:cNvPicPr>
            <a:picLocks noChangeAspect="1" noChangeArrowheads="1"/>
          </p:cNvPicPr>
          <p:nvPr/>
        </p:nvPicPr>
        <p:blipFill>
          <a:blip r:embed="rId3" cstate="print"/>
          <a:srcRect/>
          <a:stretch>
            <a:fillRect/>
          </a:stretch>
        </p:blipFill>
        <p:spPr bwMode="auto">
          <a:xfrm>
            <a:off x="762000" y="1371600"/>
            <a:ext cx="7848600" cy="4865688"/>
          </a:xfrm>
          <a:prstGeom prst="rect">
            <a:avLst/>
          </a:prstGeom>
          <a:noFill/>
          <a:ln w="9525">
            <a:noFill/>
            <a:miter lim="800000"/>
            <a:headEnd/>
            <a:tailEnd/>
          </a:ln>
        </p:spPr>
      </p:pic>
      <p:sp>
        <p:nvSpPr>
          <p:cNvPr id="4" name="TextBox 3"/>
          <p:cNvSpPr txBox="1"/>
          <p:nvPr/>
        </p:nvSpPr>
        <p:spPr>
          <a:xfrm>
            <a:off x="5638800" y="6324600"/>
            <a:ext cx="3276600" cy="369332"/>
          </a:xfrm>
          <a:prstGeom prst="rect">
            <a:avLst/>
          </a:prstGeom>
          <a:noFill/>
        </p:spPr>
        <p:txBody>
          <a:bodyPr wrap="square" rtlCol="0">
            <a:spAutoFit/>
          </a:bodyPr>
          <a:lstStyle/>
          <a:p>
            <a:r>
              <a:rPr lang="en-US" dirty="0" smtClean="0"/>
              <a:t>Concha et al. Annals </a:t>
            </a:r>
            <a:r>
              <a:rPr lang="en-US" dirty="0" err="1" smtClean="0"/>
              <a:t>Neurol</a:t>
            </a:r>
            <a:r>
              <a:rPr lang="en-US" dirty="0" smtClean="0"/>
              <a:t> 2005</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Results</a:t>
            </a:r>
          </a:p>
        </p:txBody>
      </p:sp>
      <p:pic>
        <p:nvPicPr>
          <p:cNvPr id="31747" name="Picture 5"/>
          <p:cNvPicPr>
            <a:picLocks noChangeAspect="1" noChangeArrowheads="1"/>
          </p:cNvPicPr>
          <p:nvPr/>
        </p:nvPicPr>
        <p:blipFill>
          <a:blip r:embed="rId2" cstate="print"/>
          <a:srcRect/>
          <a:stretch>
            <a:fillRect/>
          </a:stretch>
        </p:blipFill>
        <p:spPr bwMode="auto">
          <a:xfrm>
            <a:off x="161925" y="1743075"/>
            <a:ext cx="4257675" cy="4017963"/>
          </a:xfrm>
          <a:prstGeom prst="rect">
            <a:avLst/>
          </a:prstGeom>
          <a:noFill/>
          <a:ln w="9525">
            <a:noFill/>
            <a:miter lim="800000"/>
            <a:headEnd/>
            <a:tailEnd/>
          </a:ln>
        </p:spPr>
      </p:pic>
      <p:pic>
        <p:nvPicPr>
          <p:cNvPr id="31748" name="Picture 6"/>
          <p:cNvPicPr>
            <a:picLocks noChangeAspect="1" noChangeArrowheads="1"/>
          </p:cNvPicPr>
          <p:nvPr/>
        </p:nvPicPr>
        <p:blipFill>
          <a:blip r:embed="rId3" cstate="print"/>
          <a:srcRect/>
          <a:stretch>
            <a:fillRect/>
          </a:stretch>
        </p:blipFill>
        <p:spPr bwMode="auto">
          <a:xfrm>
            <a:off x="4567238" y="1749425"/>
            <a:ext cx="4500562" cy="404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Extent of DTI abnormalities</a:t>
            </a:r>
          </a:p>
        </p:txBody>
      </p:sp>
      <p:sp>
        <p:nvSpPr>
          <p:cNvPr id="32771" name="Rectangle 3"/>
          <p:cNvSpPr>
            <a:spLocks noGrp="1" noChangeArrowheads="1"/>
          </p:cNvSpPr>
          <p:nvPr>
            <p:ph type="body" idx="1"/>
          </p:nvPr>
        </p:nvSpPr>
        <p:spPr/>
        <p:txBody>
          <a:bodyPr/>
          <a:lstStyle/>
          <a:p>
            <a:pPr>
              <a:lnSpc>
                <a:spcPct val="90000"/>
              </a:lnSpc>
            </a:pPr>
            <a:r>
              <a:rPr lang="en-US" dirty="0" smtClean="0">
                <a:sym typeface="Symbol" pitchFamily="16" charset="2"/>
              </a:rPr>
              <a:t>Are DTI abnormalities restricted to limbic circuitry?</a:t>
            </a:r>
          </a:p>
          <a:p>
            <a:pPr>
              <a:lnSpc>
                <a:spcPct val="90000"/>
              </a:lnSpc>
            </a:pPr>
            <a:endParaRPr lang="en-US" dirty="0" smtClean="0">
              <a:sym typeface="Symbol" pitchFamily="16" charset="2"/>
            </a:endParaRPr>
          </a:p>
          <a:p>
            <a:pPr>
              <a:lnSpc>
                <a:spcPct val="90000"/>
              </a:lnSpc>
            </a:pPr>
            <a:r>
              <a:rPr lang="en-US" dirty="0" err="1" smtClean="0">
                <a:sym typeface="Symbol" pitchFamily="16" charset="2"/>
              </a:rPr>
              <a:t>Arkfanakis</a:t>
            </a:r>
            <a:r>
              <a:rPr lang="en-US" dirty="0" smtClean="0">
                <a:sym typeface="Symbol" pitchFamily="16" charset="2"/>
              </a:rPr>
              <a:t> et al. 2002: </a:t>
            </a:r>
            <a:endParaRPr lang="en-US" dirty="0" smtClean="0">
              <a:sym typeface="Symbol" pitchFamily="16" charset="2"/>
            </a:endParaRPr>
          </a:p>
          <a:p>
            <a:pPr marL="342900" lvl="1" indent="-342900">
              <a:lnSpc>
                <a:spcPct val="90000"/>
              </a:lnSpc>
              <a:buFont typeface="Arial" pitchFamily="34" charset="0"/>
              <a:buChar char="•"/>
            </a:pPr>
            <a:r>
              <a:rPr lang="en-US" dirty="0">
                <a:sym typeface="Symbol" pitchFamily="16" charset="2"/>
              </a:rPr>
              <a:t> FA of: </a:t>
            </a:r>
            <a:r>
              <a:rPr lang="en-US" dirty="0">
                <a:cs typeface="Times New Roman" pitchFamily="18" charset="0"/>
                <a:sym typeface="Symbol" pitchFamily="16" charset="2"/>
              </a:rPr>
              <a:t>corpus callosum and external capsule</a:t>
            </a:r>
            <a:r>
              <a:rPr lang="en-US" dirty="0">
                <a:sym typeface="Symbol" pitchFamily="16" charset="2"/>
              </a:rPr>
              <a:t> in TLE</a:t>
            </a:r>
          </a:p>
          <a:p>
            <a:pPr>
              <a:lnSpc>
                <a:spcPct val="90000"/>
              </a:lnSpc>
            </a:pPr>
            <a:endParaRPr lang="en-US" dirty="0">
              <a:sym typeface="Symbol" pitchFamily="16" charset="2"/>
            </a:endParaRPr>
          </a:p>
          <a:p>
            <a:pPr>
              <a:lnSpc>
                <a:spcPct val="90000"/>
              </a:lnSpc>
            </a:pPr>
            <a:r>
              <a:rPr lang="en-US" dirty="0" smtClean="0">
                <a:sym typeface="Symbol" pitchFamily="16" charset="2"/>
              </a:rPr>
              <a:t>Gross et al. 2006:</a:t>
            </a:r>
          </a:p>
          <a:p>
            <a:pPr>
              <a:lnSpc>
                <a:spcPct val="90000"/>
              </a:lnSpc>
            </a:pPr>
            <a:r>
              <a:rPr lang="en-US" sz="2800" dirty="0">
                <a:sym typeface="Symbol" pitchFamily="16" charset="2"/>
              </a:rPr>
              <a:t> FA of: </a:t>
            </a:r>
            <a:r>
              <a:rPr lang="en-US" sz="2800" dirty="0" smtClean="0">
                <a:cs typeface="Times New Roman" pitchFamily="18" charset="0"/>
                <a:sym typeface="Symbol" pitchFamily="16" charset="2"/>
              </a:rPr>
              <a:t>Genu </a:t>
            </a:r>
            <a:r>
              <a:rPr lang="en-US" sz="2800" dirty="0">
                <a:cs typeface="Times New Roman" pitchFamily="18" charset="0"/>
                <a:sym typeface="Symbol" pitchFamily="16" charset="2"/>
              </a:rPr>
              <a:t>and external </a:t>
            </a:r>
            <a:r>
              <a:rPr lang="en-US" sz="2800" dirty="0" smtClean="0">
                <a:cs typeface="Times New Roman" pitchFamily="18" charset="0"/>
                <a:sym typeface="Symbol" pitchFamily="16" charset="2"/>
              </a:rPr>
              <a:t>capsule in TLE+MTS</a:t>
            </a:r>
            <a:endParaRPr lang="en-US" sz="2800" dirty="0" smtClean="0">
              <a:sym typeface="Symbol" pitchFamily="16" charset="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84238"/>
            <a:ext cx="8229600" cy="1249362"/>
          </a:xfrm>
        </p:spPr>
        <p:txBody>
          <a:bodyPr>
            <a:normAutofit fontScale="90000"/>
          </a:bodyPr>
          <a:lstStyle/>
          <a:p>
            <a:r>
              <a:rPr lang="en-US" dirty="0" smtClean="0"/>
              <a:t>Are DTI changes unique to TLE patients with MTS?</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TLE+MTS vs nlTLE</a:t>
            </a:r>
          </a:p>
        </p:txBody>
      </p:sp>
      <p:sp>
        <p:nvSpPr>
          <p:cNvPr id="36867" name="Rectangle 3"/>
          <p:cNvSpPr>
            <a:spLocks noGrp="1" noChangeArrowheads="1"/>
          </p:cNvSpPr>
          <p:nvPr>
            <p:ph type="body" idx="1"/>
          </p:nvPr>
        </p:nvSpPr>
        <p:spPr/>
        <p:txBody>
          <a:bodyPr/>
          <a:lstStyle/>
          <a:p>
            <a:pPr>
              <a:buNone/>
            </a:pPr>
            <a:r>
              <a:rPr lang="en-US" dirty="0" smtClean="0"/>
              <a:t>Concha et al. JNNP 2009</a:t>
            </a:r>
          </a:p>
          <a:p>
            <a:pPr>
              <a:buFontTx/>
              <a:buNone/>
            </a:pPr>
            <a:r>
              <a:rPr lang="en-US" dirty="0" smtClean="0"/>
              <a:t>Subjects</a:t>
            </a:r>
          </a:p>
          <a:p>
            <a:r>
              <a:rPr lang="en-US" dirty="0" smtClean="0"/>
              <a:t>17 TLE+MTS (T2&gt;2SD of controls)</a:t>
            </a:r>
          </a:p>
          <a:p>
            <a:r>
              <a:rPr lang="en-US" dirty="0" smtClean="0"/>
              <a:t>13 </a:t>
            </a:r>
            <a:r>
              <a:rPr lang="en-US" dirty="0" err="1" smtClean="0"/>
              <a:t>nl</a:t>
            </a:r>
            <a:r>
              <a:rPr lang="en-US" dirty="0" smtClean="0"/>
              <a:t> TLE </a:t>
            </a:r>
          </a:p>
          <a:p>
            <a:r>
              <a:rPr lang="en-US" dirty="0" smtClean="0"/>
              <a:t>25 controls</a:t>
            </a:r>
          </a:p>
          <a:p>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cstate="print"/>
          <a:srcRect/>
          <a:stretch>
            <a:fillRect/>
          </a:stretch>
        </p:blipFill>
        <p:spPr bwMode="auto">
          <a:xfrm>
            <a:off x="0" y="584200"/>
            <a:ext cx="9144000" cy="568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igure 527">
            <a:hlinkClick r:id="rId2"/>
          </p:cNvPr>
          <p:cNvPicPr>
            <a:picLocks noChangeAspect="1" noChangeArrowheads="1"/>
          </p:cNvPicPr>
          <p:nvPr/>
        </p:nvPicPr>
        <p:blipFill>
          <a:blip r:embed="rId3" cstate="print"/>
          <a:srcRect/>
          <a:stretch>
            <a:fillRect/>
          </a:stretch>
        </p:blipFill>
        <p:spPr bwMode="auto">
          <a:xfrm>
            <a:off x="2514600" y="228599"/>
            <a:ext cx="4057650" cy="4191001"/>
          </a:xfrm>
          <a:prstGeom prst="rect">
            <a:avLst/>
          </a:prstGeom>
          <a:noFill/>
        </p:spPr>
      </p:pic>
      <p:sp>
        <p:nvSpPr>
          <p:cNvPr id="3" name="TextBox 2"/>
          <p:cNvSpPr txBox="1"/>
          <p:nvPr/>
        </p:nvSpPr>
        <p:spPr>
          <a:xfrm>
            <a:off x="685800" y="4648200"/>
            <a:ext cx="7772400" cy="1938992"/>
          </a:xfrm>
          <a:prstGeom prst="rect">
            <a:avLst/>
          </a:prstGeom>
          <a:noFill/>
        </p:spPr>
        <p:txBody>
          <a:bodyPr wrap="square" rtlCol="0">
            <a:spAutoFit/>
          </a:bodyPr>
          <a:lstStyle/>
          <a:p>
            <a:pPr algn="ctr"/>
            <a:r>
              <a:rPr lang="en-US" sz="2400" b="1" dirty="0" smtClean="0"/>
              <a:t>John </a:t>
            </a:r>
            <a:r>
              <a:rPr lang="en-US" sz="2400" b="1" dirty="0" err="1" smtClean="0"/>
              <a:t>Hughlings</a:t>
            </a:r>
            <a:r>
              <a:rPr lang="en-US" sz="2400" b="1" dirty="0" smtClean="0"/>
              <a:t> Jackson</a:t>
            </a:r>
          </a:p>
          <a:p>
            <a:endParaRPr lang="en-US" dirty="0" smtClean="0"/>
          </a:p>
          <a:p>
            <a:r>
              <a:rPr lang="en-US" sz="2400" dirty="0" smtClean="0"/>
              <a:t>“Epilepsy is the name for the occasional, sudden, excessive, rapid and local discharges of </a:t>
            </a:r>
            <a:r>
              <a:rPr lang="en-US" sz="2400" b="1" u="sng" dirty="0" smtClean="0"/>
              <a:t>grey matter</a:t>
            </a:r>
            <a:r>
              <a:rPr lang="en-US" sz="2400" dirty="0" smtClean="0"/>
              <a:t>”</a:t>
            </a:r>
          </a:p>
          <a:p>
            <a:endParaRPr lang="en-US" sz="1100" dirty="0" smtClean="0"/>
          </a:p>
          <a:p>
            <a:r>
              <a:rPr lang="en-US" dirty="0" smtClean="0"/>
              <a:t>West Riding Lunatic Asylum Medical Reports 1873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533525" y="76200"/>
            <a:ext cx="6076950" cy="3457575"/>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1558925" y="3586163"/>
            <a:ext cx="5984875" cy="32718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76200" y="1287634"/>
            <a:ext cx="8934450" cy="381776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rmAutofit fontScale="90000"/>
          </a:bodyPr>
          <a:lstStyle/>
          <a:p>
            <a:r>
              <a:rPr lang="en-US" dirty="0" smtClean="0"/>
              <a:t>Are white matter changes a consequence of seizures?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DTI correlations with TLE</a:t>
            </a:r>
          </a:p>
        </p:txBody>
      </p:sp>
      <p:sp>
        <p:nvSpPr>
          <p:cNvPr id="25603" name="Content Placeholder 2"/>
          <p:cNvSpPr>
            <a:spLocks noGrp="1"/>
          </p:cNvSpPr>
          <p:nvPr>
            <p:ph idx="1"/>
          </p:nvPr>
        </p:nvSpPr>
        <p:spPr/>
        <p:txBody>
          <a:bodyPr/>
          <a:lstStyle/>
          <a:p>
            <a:r>
              <a:rPr lang="en-US" dirty="0" smtClean="0"/>
              <a:t>Positive correlations</a:t>
            </a:r>
          </a:p>
          <a:p>
            <a:pPr lvl="1"/>
            <a:r>
              <a:rPr lang="en-US" dirty="0" err="1" smtClean="0"/>
              <a:t>Govindan</a:t>
            </a:r>
            <a:r>
              <a:rPr lang="en-US" dirty="0" smtClean="0"/>
              <a:t> 2008 (</a:t>
            </a:r>
            <a:r>
              <a:rPr lang="en-US" dirty="0" err="1" smtClean="0"/>
              <a:t>nl</a:t>
            </a:r>
            <a:r>
              <a:rPr lang="en-US" dirty="0" smtClean="0"/>
              <a:t> TLE): UF, AF </a:t>
            </a:r>
            <a:r>
              <a:rPr lang="en-US" dirty="0" err="1" smtClean="0"/>
              <a:t>vs</a:t>
            </a:r>
            <a:r>
              <a:rPr lang="en-US" dirty="0" smtClean="0"/>
              <a:t> disease duration</a:t>
            </a:r>
          </a:p>
          <a:p>
            <a:pPr lvl="1"/>
            <a:r>
              <a:rPr lang="en-US" dirty="0" smtClean="0"/>
              <a:t>Lin 2008 (7/12 </a:t>
            </a:r>
            <a:r>
              <a:rPr lang="en-US" dirty="0" err="1" smtClean="0"/>
              <a:t>nl</a:t>
            </a:r>
            <a:r>
              <a:rPr lang="en-US" dirty="0" smtClean="0"/>
              <a:t> TLE): UF </a:t>
            </a:r>
            <a:r>
              <a:rPr lang="en-US" dirty="0" err="1" smtClean="0"/>
              <a:t>vs</a:t>
            </a:r>
            <a:r>
              <a:rPr lang="en-US" dirty="0" smtClean="0"/>
              <a:t> age of seizure onset</a:t>
            </a:r>
          </a:p>
          <a:p>
            <a:pPr lvl="1"/>
            <a:endParaRPr lang="en-US" dirty="0" smtClean="0"/>
          </a:p>
          <a:p>
            <a:r>
              <a:rPr lang="en-US" dirty="0" smtClean="0"/>
              <a:t>No correlations</a:t>
            </a:r>
          </a:p>
          <a:p>
            <a:pPr lvl="1"/>
            <a:r>
              <a:rPr lang="en-US" dirty="0" err="1" smtClean="0"/>
              <a:t>Arfanakis</a:t>
            </a:r>
            <a:r>
              <a:rPr lang="en-US" dirty="0" smtClean="0"/>
              <a:t> 2002 (?MTS)</a:t>
            </a:r>
          </a:p>
          <a:p>
            <a:pPr lvl="1"/>
            <a:r>
              <a:rPr lang="en-US" dirty="0" err="1" smtClean="0"/>
              <a:t>Thivard</a:t>
            </a:r>
            <a:r>
              <a:rPr lang="en-US" dirty="0" smtClean="0"/>
              <a:t> 2005 (TLE+MTS)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2"/>
          <p:cNvPicPr>
            <a:picLocks noChangeAspect="1" noChangeArrowheads="1"/>
          </p:cNvPicPr>
          <p:nvPr/>
        </p:nvPicPr>
        <p:blipFill>
          <a:blip r:embed="rId2" cstate="print"/>
          <a:srcRect/>
          <a:stretch>
            <a:fillRect/>
          </a:stretch>
        </p:blipFill>
        <p:spPr bwMode="auto">
          <a:xfrm>
            <a:off x="198548" y="1261569"/>
            <a:ext cx="8488252" cy="4715862"/>
          </a:xfrm>
          <a:prstGeom prst="rect">
            <a:avLst/>
          </a:prstGeom>
          <a:noFill/>
          <a:ln w="9525">
            <a:noFill/>
            <a:miter lim="800000"/>
            <a:headEnd/>
            <a:tailEnd/>
          </a:ln>
        </p:spPr>
      </p:pic>
      <p:sp>
        <p:nvSpPr>
          <p:cNvPr id="24579" name="TextBox 6"/>
          <p:cNvSpPr txBox="1">
            <a:spLocks noChangeArrowheads="1"/>
          </p:cNvSpPr>
          <p:nvPr/>
        </p:nvSpPr>
        <p:spPr bwMode="auto">
          <a:xfrm>
            <a:off x="1371600" y="457200"/>
            <a:ext cx="6324600" cy="523875"/>
          </a:xfrm>
          <a:prstGeom prst="rect">
            <a:avLst/>
          </a:prstGeom>
          <a:noFill/>
          <a:ln w="9525">
            <a:noFill/>
            <a:miter lim="800000"/>
            <a:headEnd/>
            <a:tailEnd/>
          </a:ln>
        </p:spPr>
        <p:txBody>
          <a:bodyPr>
            <a:spAutoFit/>
          </a:bodyPr>
          <a:lstStyle/>
          <a:p>
            <a:pPr algn="ctr"/>
            <a:r>
              <a:rPr lang="en-US" sz="2800" b="1" dirty="0"/>
              <a:t>Fractional Anisotropy of the fornix</a:t>
            </a:r>
          </a:p>
        </p:txBody>
      </p:sp>
      <p:sp>
        <p:nvSpPr>
          <p:cNvPr id="24580" name="TextBox 8"/>
          <p:cNvSpPr txBox="1">
            <a:spLocks noChangeArrowheads="1"/>
          </p:cNvSpPr>
          <p:nvPr/>
        </p:nvSpPr>
        <p:spPr bwMode="auto">
          <a:xfrm>
            <a:off x="6172200" y="6400800"/>
            <a:ext cx="2895600" cy="369887"/>
          </a:xfrm>
          <a:prstGeom prst="rect">
            <a:avLst/>
          </a:prstGeom>
          <a:noFill/>
          <a:ln w="9525">
            <a:noFill/>
            <a:miter lim="800000"/>
            <a:headEnd/>
            <a:tailEnd/>
          </a:ln>
        </p:spPr>
        <p:txBody>
          <a:bodyPr wrap="square">
            <a:spAutoFit/>
          </a:bodyPr>
          <a:lstStyle/>
          <a:p>
            <a:r>
              <a:rPr lang="en-US" dirty="0" err="1"/>
              <a:t>Concha</a:t>
            </a:r>
            <a:r>
              <a:rPr lang="en-US" dirty="0"/>
              <a:t> et al. JNNP </a:t>
            </a:r>
            <a:r>
              <a:rPr lang="en-US" dirty="0" smtClean="0"/>
              <a:t>2009</a:t>
            </a:r>
            <a:endParaRPr lang="en-US" dirty="0"/>
          </a:p>
        </p:txBody>
      </p:sp>
      <p:sp>
        <p:nvSpPr>
          <p:cNvPr id="5" name="TextBox 4"/>
          <p:cNvSpPr txBox="1"/>
          <p:nvPr/>
        </p:nvSpPr>
        <p:spPr>
          <a:xfrm>
            <a:off x="1295400" y="6031468"/>
            <a:ext cx="3276600" cy="369332"/>
          </a:xfrm>
          <a:prstGeom prst="rect">
            <a:avLst/>
          </a:prstGeom>
          <a:noFill/>
        </p:spPr>
        <p:txBody>
          <a:bodyPr wrap="square" rtlCol="0">
            <a:spAutoFit/>
          </a:bodyPr>
          <a:lstStyle/>
          <a:p>
            <a:r>
              <a:rPr lang="en-US" b="1" dirty="0" smtClean="0"/>
              <a:t>TLE+MTS: 17, </a:t>
            </a:r>
            <a:r>
              <a:rPr lang="en-US" b="1" dirty="0" err="1" smtClean="0"/>
              <a:t>nlTLE</a:t>
            </a:r>
            <a:r>
              <a:rPr lang="en-US" b="1" dirty="0" smtClean="0"/>
              <a:t>: 13</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Do white matter changes correlate with cognitive function?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sz="4000" dirty="0" smtClean="0"/>
              <a:t>Correlations: DTI </a:t>
            </a:r>
            <a:r>
              <a:rPr lang="en-US" sz="4000" dirty="0" err="1" smtClean="0"/>
              <a:t>vs</a:t>
            </a:r>
            <a:r>
              <a:rPr lang="en-US" sz="4000" dirty="0" smtClean="0"/>
              <a:t> neuropsychology</a:t>
            </a:r>
          </a:p>
        </p:txBody>
      </p:sp>
      <p:sp>
        <p:nvSpPr>
          <p:cNvPr id="30723" name="Content Placeholder 3"/>
          <p:cNvSpPr>
            <a:spLocks noGrp="1"/>
          </p:cNvSpPr>
          <p:nvPr>
            <p:ph idx="1"/>
          </p:nvPr>
        </p:nvSpPr>
        <p:spPr/>
        <p:txBody>
          <a:bodyPr/>
          <a:lstStyle/>
          <a:p>
            <a:r>
              <a:rPr lang="en-US" dirty="0" smtClean="0"/>
              <a:t>McDonald et al. Neurology 2008</a:t>
            </a:r>
          </a:p>
          <a:p>
            <a:pPr lvl="1"/>
            <a:r>
              <a:rPr lang="en-US" dirty="0" smtClean="0"/>
              <a:t>17 TLE (mixed) </a:t>
            </a:r>
            <a:r>
              <a:rPr lang="en-US" dirty="0" err="1" smtClean="0"/>
              <a:t>vs</a:t>
            </a:r>
            <a:r>
              <a:rPr lang="en-US" dirty="0" smtClean="0"/>
              <a:t> 17 controls</a:t>
            </a:r>
          </a:p>
          <a:p>
            <a:pPr lvl="1"/>
            <a:r>
              <a:rPr lang="en-US" dirty="0" smtClean="0"/>
              <a:t>↑MD left UF, </a:t>
            </a:r>
            <a:r>
              <a:rPr lang="en-US" dirty="0" err="1" smtClean="0"/>
              <a:t>cingulum</a:t>
            </a:r>
            <a:r>
              <a:rPr lang="en-US" dirty="0" smtClean="0"/>
              <a:t>, IFOF </a:t>
            </a:r>
            <a:r>
              <a:rPr lang="en-US" dirty="0" err="1" smtClean="0"/>
              <a:t>vs</a:t>
            </a:r>
            <a:r>
              <a:rPr lang="en-US" dirty="0" smtClean="0"/>
              <a:t> verbal memory</a:t>
            </a:r>
          </a:p>
          <a:p>
            <a:endParaRPr lang="en-US" dirty="0" smtClean="0"/>
          </a:p>
          <a:p>
            <a:r>
              <a:rPr lang="en-US" dirty="0" smtClean="0"/>
              <a:t>Diehl et al. </a:t>
            </a:r>
            <a:r>
              <a:rPr lang="en-US" dirty="0" err="1" smtClean="0"/>
              <a:t>Epilepsia</a:t>
            </a:r>
            <a:r>
              <a:rPr lang="en-US" dirty="0" smtClean="0"/>
              <a:t> 2008</a:t>
            </a:r>
          </a:p>
          <a:p>
            <a:pPr lvl="1"/>
            <a:r>
              <a:rPr lang="en-US" dirty="0" smtClean="0"/>
              <a:t>28 TLE (mixed) </a:t>
            </a:r>
            <a:r>
              <a:rPr lang="en-US" dirty="0" err="1" smtClean="0"/>
              <a:t>vs</a:t>
            </a:r>
            <a:r>
              <a:rPr lang="en-US" dirty="0" smtClean="0"/>
              <a:t> 10 controls</a:t>
            </a:r>
          </a:p>
          <a:p>
            <a:pPr lvl="1"/>
            <a:r>
              <a:rPr lang="en-US" dirty="0" smtClean="0"/>
              <a:t>Correlations DTI UF </a:t>
            </a:r>
            <a:r>
              <a:rPr lang="en-US" dirty="0" err="1" smtClean="0"/>
              <a:t>vs</a:t>
            </a:r>
            <a:r>
              <a:rPr lang="en-US" dirty="0" smtClean="0"/>
              <a:t> verbal and figural memory (LTLE)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TLE- structure </a:t>
            </a:r>
            <a:r>
              <a:rPr lang="en-US" dirty="0" err="1" smtClean="0"/>
              <a:t>vs</a:t>
            </a:r>
            <a:r>
              <a:rPr lang="en-US" dirty="0" smtClean="0"/>
              <a:t> function</a:t>
            </a:r>
            <a:endParaRPr lang="en-US" dirty="0"/>
          </a:p>
        </p:txBody>
      </p:sp>
      <p:graphicFrame>
        <p:nvGraphicFramePr>
          <p:cNvPr id="5" name="Table 4"/>
          <p:cNvGraphicFramePr>
            <a:graphicFrameLocks noGrp="1"/>
          </p:cNvGraphicFramePr>
          <p:nvPr/>
        </p:nvGraphicFramePr>
        <p:xfrm>
          <a:off x="327845" y="2133599"/>
          <a:ext cx="8435155" cy="2590800"/>
        </p:xfrm>
        <a:graphic>
          <a:graphicData uri="http://schemas.openxmlformats.org/drawingml/2006/table">
            <a:tbl>
              <a:tblPr/>
              <a:tblGrid>
                <a:gridCol w="2193140"/>
                <a:gridCol w="2024437"/>
                <a:gridCol w="2108789"/>
                <a:gridCol w="2108789"/>
              </a:tblGrid>
              <a:tr h="518160">
                <a:tc>
                  <a:txBody>
                    <a:bodyPr/>
                    <a:lstStyle/>
                    <a:p>
                      <a:pPr algn="l" fontAlgn="ctr"/>
                      <a:r>
                        <a:rPr lang="en-US" sz="2700" b="1" i="0" u="none" strike="noStrike" dirty="0">
                          <a:solidFill>
                            <a:srgbClr val="000000"/>
                          </a:solidFill>
                          <a:latin typeface="Calibri"/>
                        </a:rPr>
                        <a:t>Structure</a:t>
                      </a:r>
                    </a:p>
                  </a:txBody>
                  <a:tcPr marL="10544" marR="10544" marT="105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700" b="1" i="0" u="none" strike="noStrike" dirty="0" smtClean="0">
                          <a:solidFill>
                            <a:srgbClr val="000000"/>
                          </a:solidFill>
                          <a:latin typeface="Calibri"/>
                        </a:rPr>
                        <a:t>PS</a:t>
                      </a:r>
                      <a:endParaRPr lang="en-US" sz="2700" b="1" i="0" u="none" strike="noStrike" dirty="0">
                        <a:solidFill>
                          <a:srgbClr val="000000"/>
                        </a:solidFill>
                        <a:latin typeface="Calibri"/>
                      </a:endParaRPr>
                    </a:p>
                  </a:txBody>
                  <a:tcPr marL="10544" marR="10544" marT="105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700" b="1" i="0" u="none" strike="noStrike" dirty="0" smtClean="0">
                          <a:solidFill>
                            <a:srgbClr val="000000"/>
                          </a:solidFill>
                          <a:latin typeface="Calibri"/>
                        </a:rPr>
                        <a:t>RMW</a:t>
                      </a:r>
                      <a:endParaRPr lang="en-US" sz="2700" b="1" i="0" u="none" strike="noStrike" dirty="0">
                        <a:solidFill>
                          <a:srgbClr val="000000"/>
                        </a:solidFill>
                        <a:latin typeface="Calibri"/>
                      </a:endParaRPr>
                    </a:p>
                  </a:txBody>
                  <a:tcPr marL="10544" marR="10544" marT="105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700" b="1" i="0" u="none" strike="noStrike" smtClean="0">
                          <a:solidFill>
                            <a:srgbClr val="000000"/>
                          </a:solidFill>
                          <a:latin typeface="Calibri"/>
                        </a:rPr>
                        <a:t>CVMT</a:t>
                      </a:r>
                      <a:endParaRPr lang="en-US" sz="2700" b="1" i="0" u="none" strike="noStrike" dirty="0">
                        <a:solidFill>
                          <a:srgbClr val="000000"/>
                        </a:solidFill>
                        <a:latin typeface="Calibri"/>
                      </a:endParaRPr>
                    </a:p>
                  </a:txBody>
                  <a:tcPr marL="10544" marR="10544" marT="105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160">
                <a:tc>
                  <a:txBody>
                    <a:bodyPr/>
                    <a:lstStyle/>
                    <a:p>
                      <a:pPr algn="l" fontAlgn="ctr"/>
                      <a:r>
                        <a:rPr lang="en-US" sz="2200" b="1" i="0" u="none" strike="noStrike" dirty="0" smtClean="0">
                          <a:solidFill>
                            <a:srgbClr val="000000"/>
                          </a:solidFill>
                          <a:latin typeface="Calibri"/>
                        </a:rPr>
                        <a:t>FA Left </a:t>
                      </a:r>
                      <a:r>
                        <a:rPr lang="en-US" sz="2200" b="1" i="0" u="none" strike="noStrike" dirty="0">
                          <a:solidFill>
                            <a:srgbClr val="000000"/>
                          </a:solidFill>
                          <a:latin typeface="Calibri"/>
                        </a:rPr>
                        <a:t>Fornix</a:t>
                      </a:r>
                    </a:p>
                  </a:txBody>
                  <a:tcPr marL="10544" marR="10544" marT="105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200" b="1" i="0" u="none" strike="noStrike" dirty="0" smtClean="0">
                          <a:solidFill>
                            <a:srgbClr val="000000"/>
                          </a:solidFill>
                          <a:latin typeface="Calibri"/>
                        </a:rPr>
                        <a:t>0.67 </a:t>
                      </a:r>
                      <a:r>
                        <a:rPr lang="en-US" sz="2200" b="1" i="0" u="none" strike="noStrike" dirty="0">
                          <a:solidFill>
                            <a:srgbClr val="000000"/>
                          </a:solidFill>
                          <a:latin typeface="Calibri"/>
                        </a:rPr>
                        <a:t>(0.001)**</a:t>
                      </a:r>
                    </a:p>
                  </a:txBody>
                  <a:tcPr marL="10544" marR="10544" marT="105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200" b="1" i="0" u="none" strike="noStrike" dirty="0" smtClean="0">
                          <a:solidFill>
                            <a:srgbClr val="000000"/>
                          </a:solidFill>
                          <a:latin typeface="Calibri"/>
                        </a:rPr>
                        <a:t>0.54 </a:t>
                      </a:r>
                      <a:r>
                        <a:rPr lang="en-US" sz="2200" b="1" i="0" u="none" strike="noStrike" dirty="0">
                          <a:solidFill>
                            <a:srgbClr val="000000"/>
                          </a:solidFill>
                          <a:latin typeface="Calibri"/>
                        </a:rPr>
                        <a:t>(0.012)*</a:t>
                      </a:r>
                    </a:p>
                  </a:txBody>
                  <a:tcPr marL="10544" marR="10544" marT="105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200" b="1" i="0" u="none" strike="noStrike" dirty="0" smtClean="0">
                          <a:solidFill>
                            <a:srgbClr val="000000"/>
                          </a:solidFill>
                          <a:latin typeface="Calibri"/>
                        </a:rPr>
                        <a:t>0.52 </a:t>
                      </a:r>
                      <a:r>
                        <a:rPr lang="en-US" sz="2200" b="1" i="0" u="none" strike="noStrike" dirty="0">
                          <a:solidFill>
                            <a:srgbClr val="000000"/>
                          </a:solidFill>
                          <a:latin typeface="Calibri"/>
                        </a:rPr>
                        <a:t>(0.013)*</a:t>
                      </a:r>
                    </a:p>
                  </a:txBody>
                  <a:tcPr marL="10544" marR="10544" marT="10544" marB="0" anchor="ctr">
                    <a:lnL>
                      <a:noFill/>
                    </a:lnL>
                    <a:lnR>
                      <a:noFill/>
                    </a:lnR>
                    <a:lnT w="6350" cap="flat" cmpd="sng" algn="ctr">
                      <a:solidFill>
                        <a:srgbClr val="000000"/>
                      </a:solidFill>
                      <a:prstDash val="solid"/>
                      <a:round/>
                      <a:headEnd type="none" w="med" len="med"/>
                      <a:tailEnd type="none" w="med" len="med"/>
                    </a:lnT>
                    <a:lnB>
                      <a:noFill/>
                    </a:lnB>
                  </a:tcPr>
                </a:tc>
              </a:tr>
              <a:tr h="518160">
                <a:tc>
                  <a:txBody>
                    <a:bodyPr/>
                    <a:lstStyle/>
                    <a:p>
                      <a:pPr algn="l" fontAlgn="ctr"/>
                      <a:r>
                        <a:rPr lang="en-US" sz="2200" b="0" i="0" u="none" strike="noStrike" dirty="0" smtClean="0">
                          <a:solidFill>
                            <a:srgbClr val="000000"/>
                          </a:solidFill>
                          <a:latin typeface="Calibri"/>
                        </a:rPr>
                        <a:t>FA Right </a:t>
                      </a:r>
                      <a:r>
                        <a:rPr lang="en-US" sz="2200" b="0" i="0" u="none" strike="noStrike" dirty="0">
                          <a:solidFill>
                            <a:srgbClr val="000000"/>
                          </a:solidFill>
                          <a:latin typeface="Calibri"/>
                        </a:rPr>
                        <a:t>Fornix</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0.32 </a:t>
                      </a:r>
                      <a:r>
                        <a:rPr lang="en-US" sz="2200" b="0" i="0" u="none" strike="noStrike" dirty="0">
                          <a:solidFill>
                            <a:srgbClr val="000000"/>
                          </a:solidFill>
                          <a:latin typeface="Calibri"/>
                        </a:rPr>
                        <a:t>(0.167)</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0.34 </a:t>
                      </a:r>
                      <a:r>
                        <a:rPr lang="en-US" sz="2200" b="0" i="0" u="none" strike="noStrike" dirty="0">
                          <a:solidFill>
                            <a:srgbClr val="000000"/>
                          </a:solidFill>
                          <a:latin typeface="Calibri"/>
                        </a:rPr>
                        <a:t>(0.134)</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0.34 </a:t>
                      </a:r>
                      <a:r>
                        <a:rPr lang="en-US" sz="2200" b="0" i="0" u="none" strike="noStrike" dirty="0">
                          <a:solidFill>
                            <a:srgbClr val="000000"/>
                          </a:solidFill>
                          <a:latin typeface="Calibri"/>
                        </a:rPr>
                        <a:t>(0.122)</a:t>
                      </a:r>
                    </a:p>
                  </a:txBody>
                  <a:tcPr marL="10544" marR="10544" marT="10544" marB="0" anchor="ctr">
                    <a:lnL>
                      <a:noFill/>
                    </a:lnL>
                    <a:lnR>
                      <a:noFill/>
                    </a:lnR>
                    <a:lnT>
                      <a:noFill/>
                    </a:lnT>
                    <a:lnB>
                      <a:noFill/>
                    </a:lnB>
                  </a:tcPr>
                </a:tc>
              </a:tr>
              <a:tr h="518160">
                <a:tc>
                  <a:txBody>
                    <a:bodyPr/>
                    <a:lstStyle/>
                    <a:p>
                      <a:pPr algn="l" fontAlgn="ctr"/>
                      <a:r>
                        <a:rPr lang="en-US" sz="2200" b="0" i="0" u="none" strike="noStrike" dirty="0" smtClean="0">
                          <a:solidFill>
                            <a:srgbClr val="000000"/>
                          </a:solidFill>
                          <a:latin typeface="Calibri"/>
                        </a:rPr>
                        <a:t>FA Left </a:t>
                      </a:r>
                      <a:r>
                        <a:rPr lang="en-US" sz="2200" b="0" i="0" u="none" strike="noStrike" dirty="0" err="1">
                          <a:solidFill>
                            <a:srgbClr val="000000"/>
                          </a:solidFill>
                          <a:latin typeface="Calibri"/>
                        </a:rPr>
                        <a:t>Cingulum</a:t>
                      </a:r>
                      <a:endParaRPr lang="en-US" sz="2200" b="0" i="0" u="none" strike="noStrike" dirty="0">
                        <a:solidFill>
                          <a:srgbClr val="000000"/>
                        </a:solidFill>
                        <a:latin typeface="Calibri"/>
                      </a:endParaRP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0.39 </a:t>
                      </a:r>
                      <a:r>
                        <a:rPr lang="en-US" sz="2200" b="0" i="0" u="none" strike="noStrike" dirty="0">
                          <a:solidFill>
                            <a:srgbClr val="000000"/>
                          </a:solidFill>
                          <a:latin typeface="Calibri"/>
                        </a:rPr>
                        <a:t>(0.088)</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0.40 </a:t>
                      </a:r>
                      <a:r>
                        <a:rPr lang="en-US" sz="2200" b="0" i="0" u="none" strike="noStrike" dirty="0">
                          <a:solidFill>
                            <a:srgbClr val="000000"/>
                          </a:solidFill>
                          <a:latin typeface="Calibri"/>
                        </a:rPr>
                        <a:t>(0.070)</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0.14 </a:t>
                      </a:r>
                      <a:r>
                        <a:rPr lang="en-US" sz="2200" b="0" i="0" u="none" strike="noStrike" dirty="0">
                          <a:solidFill>
                            <a:srgbClr val="000000"/>
                          </a:solidFill>
                          <a:latin typeface="Calibri"/>
                        </a:rPr>
                        <a:t>(0.525)</a:t>
                      </a:r>
                    </a:p>
                  </a:txBody>
                  <a:tcPr marL="10544" marR="10544" marT="10544" marB="0" anchor="ctr">
                    <a:lnL>
                      <a:noFill/>
                    </a:lnL>
                    <a:lnR>
                      <a:noFill/>
                    </a:lnR>
                    <a:lnT>
                      <a:noFill/>
                    </a:lnT>
                    <a:lnB>
                      <a:noFill/>
                    </a:lnB>
                  </a:tcPr>
                </a:tc>
              </a:tr>
              <a:tr h="518160">
                <a:tc>
                  <a:txBody>
                    <a:bodyPr/>
                    <a:lstStyle/>
                    <a:p>
                      <a:pPr algn="l" fontAlgn="ctr"/>
                      <a:r>
                        <a:rPr lang="en-US" sz="2200" b="0" i="0" u="none" strike="noStrike" dirty="0" smtClean="0">
                          <a:solidFill>
                            <a:srgbClr val="000000"/>
                          </a:solidFill>
                          <a:latin typeface="Calibri"/>
                        </a:rPr>
                        <a:t>FA Right </a:t>
                      </a:r>
                      <a:r>
                        <a:rPr lang="en-US" sz="2200" b="0" i="0" u="none" strike="noStrike" dirty="0" err="1">
                          <a:solidFill>
                            <a:srgbClr val="000000"/>
                          </a:solidFill>
                          <a:latin typeface="Calibri"/>
                        </a:rPr>
                        <a:t>Cingulum</a:t>
                      </a:r>
                      <a:endParaRPr lang="en-US" sz="2200" b="0" i="0" u="none" strike="noStrike" dirty="0">
                        <a:solidFill>
                          <a:srgbClr val="000000"/>
                        </a:solidFill>
                        <a:latin typeface="Calibri"/>
                      </a:endParaRP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0.33 </a:t>
                      </a:r>
                      <a:r>
                        <a:rPr lang="en-US" sz="2200" b="0" i="0" u="none" strike="noStrike" dirty="0">
                          <a:solidFill>
                            <a:srgbClr val="000000"/>
                          </a:solidFill>
                          <a:latin typeface="Calibri"/>
                        </a:rPr>
                        <a:t>(0.152)</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0.34 </a:t>
                      </a:r>
                      <a:r>
                        <a:rPr lang="en-US" sz="2200" b="0" i="0" u="none" strike="noStrike" dirty="0">
                          <a:solidFill>
                            <a:srgbClr val="000000"/>
                          </a:solidFill>
                          <a:latin typeface="Calibri"/>
                        </a:rPr>
                        <a:t>(0.127)</a:t>
                      </a:r>
                    </a:p>
                  </a:txBody>
                  <a:tcPr marL="10544" marR="10544" marT="10544" marB="0" anchor="ctr">
                    <a:lnL>
                      <a:noFill/>
                    </a:lnL>
                    <a:lnR>
                      <a:noFill/>
                    </a:lnR>
                    <a:lnT>
                      <a:noFill/>
                    </a:lnT>
                    <a:lnB>
                      <a:noFill/>
                    </a:lnB>
                  </a:tcPr>
                </a:tc>
                <a:tc>
                  <a:txBody>
                    <a:bodyPr/>
                    <a:lstStyle/>
                    <a:p>
                      <a:pPr algn="ctr" fontAlgn="ctr"/>
                      <a:r>
                        <a:rPr lang="en-US" sz="2200" b="0" i="0" u="none" strike="noStrike" dirty="0" smtClean="0">
                          <a:solidFill>
                            <a:srgbClr val="000000"/>
                          </a:solidFill>
                          <a:latin typeface="Calibri"/>
                        </a:rPr>
                        <a:t>0.07 </a:t>
                      </a:r>
                      <a:r>
                        <a:rPr lang="en-US" sz="2200" b="0" i="0" u="none" strike="noStrike" dirty="0">
                          <a:solidFill>
                            <a:srgbClr val="000000"/>
                          </a:solidFill>
                          <a:latin typeface="Calibri"/>
                        </a:rPr>
                        <a:t>(0.752)</a:t>
                      </a:r>
                    </a:p>
                  </a:txBody>
                  <a:tcPr marL="10544" marR="10544" marT="10544" marB="0" anchor="ctr">
                    <a:lnL>
                      <a:noFill/>
                    </a:lnL>
                    <a:lnR>
                      <a:noFill/>
                    </a:lnR>
                    <a:lnT>
                      <a:noFill/>
                    </a:lnT>
                    <a:lnB>
                      <a:noFill/>
                    </a:lnB>
                  </a:tcPr>
                </a:tc>
              </a:tr>
            </a:tbl>
          </a:graphicData>
        </a:graphic>
      </p:graphicFrame>
      <p:sp>
        <p:nvSpPr>
          <p:cNvPr id="2" name="TextBox 1"/>
          <p:cNvSpPr txBox="1"/>
          <p:nvPr/>
        </p:nvSpPr>
        <p:spPr>
          <a:xfrm>
            <a:off x="5867400" y="6167735"/>
            <a:ext cx="4648200" cy="461665"/>
          </a:xfrm>
          <a:prstGeom prst="rect">
            <a:avLst/>
          </a:prstGeom>
          <a:noFill/>
        </p:spPr>
        <p:txBody>
          <a:bodyPr wrap="square" rtlCol="0">
            <a:spAutoFit/>
          </a:bodyPr>
          <a:lstStyle/>
          <a:p>
            <a:r>
              <a:rPr lang="en-US" sz="2400" dirty="0" smtClean="0"/>
              <a:t>Alexander et al. 2014</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fornix- </a:t>
            </a:r>
            <a:r>
              <a:rPr lang="en-US" dirty="0" err="1" smtClean="0"/>
              <a:t>nlTLE</a:t>
            </a:r>
            <a:r>
              <a:rPr lang="en-US" dirty="0" smtClean="0"/>
              <a:t> </a:t>
            </a:r>
            <a:r>
              <a:rPr lang="en-US" dirty="0" err="1" smtClean="0"/>
              <a:t>vs</a:t>
            </a:r>
            <a:r>
              <a:rPr lang="en-US" dirty="0" smtClean="0"/>
              <a:t> TLE+MTS</a:t>
            </a:r>
            <a:endParaRPr lang="en-US" dirty="0"/>
          </a:p>
        </p:txBody>
      </p:sp>
      <p:graphicFrame>
        <p:nvGraphicFramePr>
          <p:cNvPr id="4" name="Table 3"/>
          <p:cNvGraphicFramePr>
            <a:graphicFrameLocks noGrp="1"/>
          </p:cNvGraphicFramePr>
          <p:nvPr/>
        </p:nvGraphicFramePr>
        <p:xfrm>
          <a:off x="609600" y="1828800"/>
          <a:ext cx="7953797" cy="3581400"/>
        </p:xfrm>
        <a:graphic>
          <a:graphicData uri="http://schemas.openxmlformats.org/drawingml/2006/table">
            <a:tbl>
              <a:tblPr/>
              <a:tblGrid>
                <a:gridCol w="1940574"/>
                <a:gridCol w="2125694"/>
                <a:gridCol w="1819287"/>
                <a:gridCol w="2068242"/>
              </a:tblGrid>
              <a:tr h="1193800">
                <a:tc>
                  <a:txBody>
                    <a:bodyPr/>
                    <a:lstStyle/>
                    <a:p>
                      <a:pPr algn="ctr" fontAlgn="ctr"/>
                      <a:r>
                        <a:rPr lang="en-US" sz="2800" b="1" i="0" u="none" strike="noStrike" dirty="0">
                          <a:solidFill>
                            <a:srgbClr val="000000"/>
                          </a:solidFill>
                          <a:latin typeface="Calibri"/>
                        </a:rPr>
                        <a:t>Group</a:t>
                      </a:r>
                    </a:p>
                  </a:txBody>
                  <a:tcPr marL="12032" marR="12032" marT="120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latin typeface="Calibri"/>
                        </a:rPr>
                        <a:t>PS</a:t>
                      </a:r>
                    </a:p>
                  </a:txBody>
                  <a:tcPr marL="12032" marR="12032" marT="120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latin typeface="Calibri"/>
                        </a:rPr>
                        <a:t>RMW</a:t>
                      </a:r>
                    </a:p>
                  </a:txBody>
                  <a:tcPr marL="12032" marR="12032" marT="120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latin typeface="Calibri"/>
                        </a:rPr>
                        <a:t>CVMT</a:t>
                      </a:r>
                    </a:p>
                  </a:txBody>
                  <a:tcPr marL="12032" marR="12032" marT="120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3800">
                <a:tc>
                  <a:txBody>
                    <a:bodyPr/>
                    <a:lstStyle/>
                    <a:p>
                      <a:pPr algn="ctr" fontAlgn="ctr"/>
                      <a:r>
                        <a:rPr lang="en-US" sz="2500" b="1" i="0" u="none" strike="noStrike" dirty="0" err="1" smtClean="0">
                          <a:solidFill>
                            <a:srgbClr val="000000"/>
                          </a:solidFill>
                          <a:latin typeface="Calibri"/>
                        </a:rPr>
                        <a:t>nlTLE</a:t>
                      </a:r>
                      <a:endParaRPr lang="en-US" sz="2500" b="1" i="0" u="none" strike="noStrike" dirty="0">
                        <a:solidFill>
                          <a:srgbClr val="000000"/>
                        </a:solidFill>
                        <a:latin typeface="Calibri"/>
                      </a:endParaRPr>
                    </a:p>
                  </a:txBody>
                  <a:tcPr marL="12032" marR="12032" marT="120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500" b="1" i="0" u="none" strike="noStrike" dirty="0" smtClean="0">
                          <a:solidFill>
                            <a:srgbClr val="000000"/>
                          </a:solidFill>
                          <a:latin typeface="Calibri"/>
                        </a:rPr>
                        <a:t>0.93 </a:t>
                      </a:r>
                      <a:r>
                        <a:rPr lang="en-US" sz="2500" b="1" i="0" u="none" strike="noStrike" dirty="0">
                          <a:solidFill>
                            <a:srgbClr val="000000"/>
                          </a:solidFill>
                          <a:latin typeface="Calibri"/>
                        </a:rPr>
                        <a:t>(</a:t>
                      </a:r>
                      <a:r>
                        <a:rPr lang="en-US" sz="2500" b="1" i="0" u="none" strike="noStrike" dirty="0" smtClean="0">
                          <a:solidFill>
                            <a:srgbClr val="000000"/>
                          </a:solidFill>
                          <a:latin typeface="Calibri"/>
                        </a:rPr>
                        <a:t>0.007)**</a:t>
                      </a:r>
                      <a:endParaRPr lang="en-US" sz="2500" b="1" i="0" u="none" strike="noStrike" dirty="0">
                        <a:solidFill>
                          <a:srgbClr val="000000"/>
                        </a:solidFill>
                        <a:latin typeface="Calibri"/>
                      </a:endParaRPr>
                    </a:p>
                  </a:txBody>
                  <a:tcPr marL="12032" marR="12032" marT="120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500" b="1" i="0" u="none" strike="noStrike" dirty="0" smtClean="0">
                          <a:solidFill>
                            <a:srgbClr val="000000"/>
                          </a:solidFill>
                          <a:latin typeface="Calibri"/>
                        </a:rPr>
                        <a:t>0.75 </a:t>
                      </a:r>
                      <a:r>
                        <a:rPr lang="en-US" sz="2500" b="1" i="0" u="none" strike="noStrike" dirty="0">
                          <a:solidFill>
                            <a:srgbClr val="000000"/>
                          </a:solidFill>
                          <a:latin typeface="Calibri"/>
                        </a:rPr>
                        <a:t>(</a:t>
                      </a:r>
                      <a:r>
                        <a:rPr lang="en-US" sz="2500" b="1" i="0" u="none" strike="noStrike" dirty="0" smtClean="0">
                          <a:solidFill>
                            <a:srgbClr val="000000"/>
                          </a:solidFill>
                          <a:latin typeface="Calibri"/>
                        </a:rPr>
                        <a:t>0.09)*</a:t>
                      </a:r>
                      <a:endParaRPr lang="en-US" sz="2500" b="1" i="0" u="none" strike="noStrike" dirty="0">
                        <a:solidFill>
                          <a:srgbClr val="000000"/>
                        </a:solidFill>
                        <a:latin typeface="Calibri"/>
                      </a:endParaRPr>
                    </a:p>
                  </a:txBody>
                  <a:tcPr marL="12032" marR="12032" marT="120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500" b="0" i="0" u="none" strike="noStrike" dirty="0" smtClean="0">
                          <a:solidFill>
                            <a:srgbClr val="000000"/>
                          </a:solidFill>
                          <a:latin typeface="Calibri"/>
                        </a:rPr>
                        <a:t>0.38(0.4</a:t>
                      </a:r>
                      <a:r>
                        <a:rPr lang="en-US" sz="2500" b="0" i="0" u="none" strike="noStrike" dirty="0">
                          <a:solidFill>
                            <a:srgbClr val="000000"/>
                          </a:solidFill>
                          <a:latin typeface="Calibri"/>
                        </a:rPr>
                        <a:t>)</a:t>
                      </a:r>
                    </a:p>
                  </a:txBody>
                  <a:tcPr marL="12032" marR="12032" marT="12032" marB="0" anchor="ctr">
                    <a:lnL>
                      <a:noFill/>
                    </a:lnL>
                    <a:lnR>
                      <a:noFill/>
                    </a:lnR>
                    <a:lnT w="6350" cap="flat" cmpd="sng" algn="ctr">
                      <a:solidFill>
                        <a:srgbClr val="000000"/>
                      </a:solidFill>
                      <a:prstDash val="solid"/>
                      <a:round/>
                      <a:headEnd type="none" w="med" len="med"/>
                      <a:tailEnd type="none" w="med" len="med"/>
                    </a:lnT>
                    <a:lnB>
                      <a:noFill/>
                    </a:lnB>
                  </a:tcPr>
                </a:tc>
              </a:tr>
              <a:tr h="1193800">
                <a:tc>
                  <a:txBody>
                    <a:bodyPr/>
                    <a:lstStyle/>
                    <a:p>
                      <a:pPr algn="ctr" fontAlgn="ctr"/>
                      <a:r>
                        <a:rPr lang="en-US" sz="2500" b="0" i="0" u="none" strike="noStrike" dirty="0" smtClean="0">
                          <a:solidFill>
                            <a:srgbClr val="000000"/>
                          </a:solidFill>
                          <a:latin typeface="Calibri"/>
                        </a:rPr>
                        <a:t>TLE+MTS</a:t>
                      </a:r>
                      <a:endParaRPr lang="en-US" sz="2500" b="0" i="0" u="none" strike="noStrike" dirty="0">
                        <a:solidFill>
                          <a:srgbClr val="000000"/>
                        </a:solidFill>
                        <a:latin typeface="Calibri"/>
                      </a:endParaRPr>
                    </a:p>
                  </a:txBody>
                  <a:tcPr marL="12032" marR="12032" marT="12032" marB="0" anchor="ctr">
                    <a:lnL>
                      <a:noFill/>
                    </a:lnL>
                    <a:lnR>
                      <a:noFill/>
                    </a:lnR>
                    <a:lnT>
                      <a:noFill/>
                    </a:lnT>
                    <a:lnB>
                      <a:noFill/>
                    </a:lnB>
                  </a:tcPr>
                </a:tc>
                <a:tc>
                  <a:txBody>
                    <a:bodyPr/>
                    <a:lstStyle/>
                    <a:p>
                      <a:pPr algn="ctr" fontAlgn="ctr"/>
                      <a:r>
                        <a:rPr lang="en-US" sz="2500" b="0" i="0" u="none" strike="noStrike" dirty="0" smtClean="0">
                          <a:solidFill>
                            <a:srgbClr val="000000"/>
                          </a:solidFill>
                          <a:latin typeface="Calibri"/>
                        </a:rPr>
                        <a:t>0.42 </a:t>
                      </a:r>
                      <a:r>
                        <a:rPr lang="en-US" sz="2500" b="0" i="0" u="none" strike="noStrike" dirty="0">
                          <a:solidFill>
                            <a:srgbClr val="000000"/>
                          </a:solidFill>
                          <a:latin typeface="Calibri"/>
                        </a:rPr>
                        <a:t>(</a:t>
                      </a:r>
                      <a:r>
                        <a:rPr lang="en-US" sz="2500" b="0" i="0" u="none" strike="noStrike" dirty="0" smtClean="0">
                          <a:solidFill>
                            <a:srgbClr val="000000"/>
                          </a:solidFill>
                          <a:latin typeface="Calibri"/>
                        </a:rPr>
                        <a:t>0.15)</a:t>
                      </a:r>
                      <a:endParaRPr lang="en-US" sz="2500" b="0" i="0" u="none" strike="noStrike" dirty="0">
                        <a:solidFill>
                          <a:srgbClr val="000000"/>
                        </a:solidFill>
                        <a:latin typeface="Calibri"/>
                      </a:endParaRPr>
                    </a:p>
                  </a:txBody>
                  <a:tcPr marL="12032" marR="12032" marT="12032" marB="0" anchor="ctr">
                    <a:lnL>
                      <a:noFill/>
                    </a:lnL>
                    <a:lnR>
                      <a:noFill/>
                    </a:lnR>
                    <a:lnT>
                      <a:noFill/>
                    </a:lnT>
                    <a:lnB>
                      <a:noFill/>
                    </a:lnB>
                  </a:tcPr>
                </a:tc>
                <a:tc>
                  <a:txBody>
                    <a:bodyPr/>
                    <a:lstStyle/>
                    <a:p>
                      <a:pPr algn="ctr" fontAlgn="ctr"/>
                      <a:r>
                        <a:rPr lang="en-US" sz="2500" b="0" i="0" u="none" strike="noStrike" dirty="0" smtClean="0">
                          <a:solidFill>
                            <a:srgbClr val="000000"/>
                          </a:solidFill>
                          <a:latin typeface="Calibri"/>
                        </a:rPr>
                        <a:t>0.39 </a:t>
                      </a:r>
                      <a:r>
                        <a:rPr lang="en-US" sz="2500" b="0" i="0" u="none" strike="noStrike" dirty="0">
                          <a:solidFill>
                            <a:srgbClr val="000000"/>
                          </a:solidFill>
                          <a:latin typeface="Calibri"/>
                        </a:rPr>
                        <a:t>(</a:t>
                      </a:r>
                      <a:r>
                        <a:rPr lang="en-US" sz="2500" b="0" i="0" u="none" strike="noStrike" dirty="0" smtClean="0">
                          <a:solidFill>
                            <a:srgbClr val="000000"/>
                          </a:solidFill>
                          <a:latin typeface="Calibri"/>
                        </a:rPr>
                        <a:t>0.17)</a:t>
                      </a:r>
                      <a:endParaRPr lang="en-US" sz="2500" b="0" i="0" u="none" strike="noStrike" dirty="0">
                        <a:solidFill>
                          <a:srgbClr val="000000"/>
                        </a:solidFill>
                        <a:latin typeface="Calibri"/>
                      </a:endParaRPr>
                    </a:p>
                  </a:txBody>
                  <a:tcPr marL="12032" marR="12032" marT="12032" marB="0" anchor="ctr">
                    <a:lnL>
                      <a:noFill/>
                    </a:lnL>
                    <a:lnR>
                      <a:noFill/>
                    </a:lnR>
                    <a:lnT>
                      <a:noFill/>
                    </a:lnT>
                    <a:lnB>
                      <a:noFill/>
                    </a:lnB>
                  </a:tcPr>
                </a:tc>
                <a:tc>
                  <a:txBody>
                    <a:bodyPr/>
                    <a:lstStyle/>
                    <a:p>
                      <a:pPr algn="ctr" fontAlgn="ctr"/>
                      <a:r>
                        <a:rPr lang="en-US" sz="2500" b="0" i="0" u="none" strike="noStrike" dirty="0" smtClean="0">
                          <a:solidFill>
                            <a:srgbClr val="000000"/>
                          </a:solidFill>
                          <a:latin typeface="Calibri"/>
                        </a:rPr>
                        <a:t>0.41 </a:t>
                      </a:r>
                      <a:r>
                        <a:rPr lang="en-US" sz="2500" b="0" i="0" u="none" strike="noStrike" dirty="0">
                          <a:solidFill>
                            <a:srgbClr val="000000"/>
                          </a:solidFill>
                          <a:latin typeface="Calibri"/>
                        </a:rPr>
                        <a:t>(</a:t>
                      </a:r>
                      <a:r>
                        <a:rPr lang="en-US" sz="2500" b="0" i="0" u="none" strike="noStrike" dirty="0" smtClean="0">
                          <a:solidFill>
                            <a:srgbClr val="000000"/>
                          </a:solidFill>
                          <a:latin typeface="Calibri"/>
                        </a:rPr>
                        <a:t>0.15)</a:t>
                      </a:r>
                      <a:endParaRPr lang="en-US" sz="2500" b="0" i="0" u="none" strike="noStrike" dirty="0">
                        <a:solidFill>
                          <a:srgbClr val="000000"/>
                        </a:solidFill>
                        <a:latin typeface="Calibri"/>
                      </a:endParaRPr>
                    </a:p>
                  </a:txBody>
                  <a:tcPr marL="12032" marR="12032" marT="12032" marB="0" anchor="ctr">
                    <a:lnL>
                      <a:noFill/>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572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Do white matter abnormalities predict worse surgical outcome?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Lobe Epilepsy</a:t>
            </a:r>
            <a:endParaRPr lang="en-US" dirty="0"/>
          </a:p>
        </p:txBody>
      </p:sp>
      <p:sp>
        <p:nvSpPr>
          <p:cNvPr id="3" name="Content Placeholder 2"/>
          <p:cNvSpPr>
            <a:spLocks noGrp="1"/>
          </p:cNvSpPr>
          <p:nvPr>
            <p:ph idx="1"/>
          </p:nvPr>
        </p:nvSpPr>
        <p:spPr/>
        <p:txBody>
          <a:bodyPr/>
          <a:lstStyle/>
          <a:p>
            <a:r>
              <a:rPr lang="en-US" dirty="0" smtClean="0"/>
              <a:t>With access to surgical specimens, recognition of the striking relationship between TLE and </a:t>
            </a:r>
            <a:r>
              <a:rPr lang="en-US" dirty="0" err="1" smtClean="0"/>
              <a:t>mesial</a:t>
            </a:r>
            <a:r>
              <a:rPr lang="en-US" dirty="0" smtClean="0"/>
              <a:t> temporal sclerosis most of the attention focused on </a:t>
            </a:r>
            <a:r>
              <a:rPr lang="en-US" dirty="0" err="1" smtClean="0"/>
              <a:t>mesial</a:t>
            </a:r>
            <a:r>
              <a:rPr lang="en-US" dirty="0" smtClean="0"/>
              <a:t> temporal structures</a:t>
            </a:r>
          </a:p>
          <a:p>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outcomes</a:t>
            </a:r>
            <a:endParaRPr lang="en-US" dirty="0"/>
          </a:p>
        </p:txBody>
      </p:sp>
      <p:sp>
        <p:nvSpPr>
          <p:cNvPr id="3" name="Content Placeholder 2"/>
          <p:cNvSpPr>
            <a:spLocks noGrp="1"/>
          </p:cNvSpPr>
          <p:nvPr>
            <p:ph idx="1"/>
          </p:nvPr>
        </p:nvSpPr>
        <p:spPr/>
        <p:txBody>
          <a:bodyPr/>
          <a:lstStyle/>
          <a:p>
            <a:r>
              <a:rPr lang="en-US" dirty="0" smtClean="0"/>
              <a:t>Gross et al. </a:t>
            </a:r>
            <a:r>
              <a:rPr lang="en-US" dirty="0" err="1" smtClean="0"/>
              <a:t>Epilepsia</a:t>
            </a:r>
            <a:r>
              <a:rPr lang="en-US" dirty="0" smtClean="0"/>
              <a:t> (2006)</a:t>
            </a:r>
          </a:p>
          <a:p>
            <a:pPr lvl="1"/>
            <a:r>
              <a:rPr lang="en-US" dirty="0" smtClean="0"/>
              <a:t>TLE “unilateral MTS”</a:t>
            </a:r>
          </a:p>
          <a:p>
            <a:pPr lvl="1" eaLnBrk="1" hangingPunct="1"/>
            <a:r>
              <a:rPr lang="en-US" dirty="0" smtClean="0"/>
              <a:t>8/11 TLE+MTS seizure </a:t>
            </a:r>
            <a:r>
              <a:rPr lang="en-US" dirty="0" smtClean="0"/>
              <a:t>free</a:t>
            </a:r>
            <a:endParaRPr lang="en-US" dirty="0" smtClean="0"/>
          </a:p>
          <a:p>
            <a:pPr eaLnBrk="1" hangingPunct="1"/>
            <a:endParaRPr lang="en-US" dirty="0" smtClean="0"/>
          </a:p>
          <a:p>
            <a:pPr eaLnBrk="1" hangingPunct="1"/>
            <a:r>
              <a:rPr lang="en-US" dirty="0" smtClean="0"/>
              <a:t>Liu et al (2016)</a:t>
            </a:r>
          </a:p>
          <a:p>
            <a:pPr lvl="1"/>
            <a:r>
              <a:rPr lang="en-US" dirty="0" smtClean="0"/>
              <a:t>Superficial DTI abnormalities predicted surgical success</a:t>
            </a: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White Matter Abnormalities</a:t>
            </a:r>
          </a:p>
        </p:txBody>
      </p:sp>
      <p:sp>
        <p:nvSpPr>
          <p:cNvPr id="62467" name="Content Placeholder 2"/>
          <p:cNvSpPr>
            <a:spLocks noGrp="1"/>
          </p:cNvSpPr>
          <p:nvPr>
            <p:ph idx="1"/>
          </p:nvPr>
        </p:nvSpPr>
        <p:spPr/>
        <p:txBody>
          <a:bodyPr/>
          <a:lstStyle/>
          <a:p>
            <a:r>
              <a:rPr lang="en-US" dirty="0" smtClean="0"/>
              <a:t>Extensive bilateral white matter abnormalities in patients with TLE with “unilateral” MTS</a:t>
            </a:r>
          </a:p>
          <a:p>
            <a:r>
              <a:rPr lang="en-US" dirty="0" smtClean="0"/>
              <a:t>White matter abnormalities extend beyond limbic circuitry </a:t>
            </a:r>
          </a:p>
          <a:p>
            <a:r>
              <a:rPr lang="en-US" dirty="0" smtClean="0"/>
              <a:t>TLE+MTS </a:t>
            </a:r>
            <a:r>
              <a:rPr lang="en-US" dirty="0" err="1" smtClean="0"/>
              <a:t>vs</a:t>
            </a:r>
            <a:r>
              <a:rPr lang="en-US" dirty="0" smtClean="0"/>
              <a:t> </a:t>
            </a:r>
            <a:r>
              <a:rPr lang="en-US" dirty="0" err="1" smtClean="0"/>
              <a:t>nlTLE</a:t>
            </a:r>
            <a:endParaRPr lang="en-US" dirty="0" smtClean="0"/>
          </a:p>
          <a:p>
            <a:pPr lvl="1"/>
            <a:r>
              <a:rPr lang="en-US" dirty="0" smtClean="0"/>
              <a:t>More extensive in TLE+MTS</a:t>
            </a:r>
          </a:p>
          <a:p>
            <a:pPr lvl="1"/>
            <a:r>
              <a:rPr lang="en-US" dirty="0" smtClean="0"/>
              <a:t>Differences in disease duration / cognition</a:t>
            </a:r>
          </a:p>
          <a:p>
            <a:pPr lvl="1"/>
            <a:r>
              <a:rPr lang="en-US" sz="3200" b="1" dirty="0" smtClean="0"/>
              <a:t>Different clinical entities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White Matter Abnormalities</a:t>
            </a:r>
          </a:p>
        </p:txBody>
      </p:sp>
      <p:sp>
        <p:nvSpPr>
          <p:cNvPr id="63491" name="Content Placeholder 2"/>
          <p:cNvSpPr>
            <a:spLocks noGrp="1"/>
          </p:cNvSpPr>
          <p:nvPr>
            <p:ph idx="1"/>
          </p:nvPr>
        </p:nvSpPr>
        <p:spPr/>
        <p:txBody>
          <a:bodyPr/>
          <a:lstStyle/>
          <a:p>
            <a:pPr eaLnBrk="1" hangingPunct="1"/>
            <a:r>
              <a:rPr lang="en-US" dirty="0" smtClean="0"/>
              <a:t>Hypothesis</a:t>
            </a:r>
          </a:p>
          <a:p>
            <a:pPr lvl="1" eaLnBrk="1" hangingPunct="1"/>
            <a:r>
              <a:rPr lang="en-US" dirty="0" smtClean="0"/>
              <a:t>Secondary to recurrent seizures</a:t>
            </a:r>
            <a:endParaRPr lang="en-US" b="1" dirty="0" smtClean="0"/>
          </a:p>
          <a:p>
            <a:pPr lvl="2" eaLnBrk="1" hangingPunct="1"/>
            <a:r>
              <a:rPr lang="en-US" dirty="0" smtClean="0"/>
              <a:t>Variable for structure / syndrome</a:t>
            </a:r>
          </a:p>
          <a:p>
            <a:pPr lvl="2" eaLnBrk="1" hangingPunct="1"/>
            <a:r>
              <a:rPr lang="en-US" dirty="0" smtClean="0"/>
              <a:t>Possibility of different mechanisms for FA change</a:t>
            </a:r>
          </a:p>
          <a:p>
            <a:pPr lvl="1" eaLnBrk="1" hangingPunct="1"/>
            <a:r>
              <a:rPr lang="en-US" dirty="0" smtClean="0"/>
              <a:t>Predict poor surgical outcome- </a:t>
            </a:r>
            <a:r>
              <a:rPr lang="en-US" b="1" dirty="0" smtClean="0"/>
              <a:t>?</a:t>
            </a:r>
            <a:endParaRPr lang="en-US" b="1" dirty="0" smtClean="0"/>
          </a:p>
          <a:p>
            <a:pPr lvl="2" eaLnBrk="1" hangingPunct="1"/>
            <a:r>
              <a:rPr lang="en-US" dirty="0" smtClean="0"/>
              <a:t>Bilateral MT /</a:t>
            </a:r>
            <a:r>
              <a:rPr lang="en-US" dirty="0" err="1" smtClean="0"/>
              <a:t>extratemporal</a:t>
            </a:r>
            <a:r>
              <a:rPr lang="en-US" dirty="0" smtClean="0"/>
              <a:t> abnormalities probably the </a:t>
            </a:r>
            <a:r>
              <a:rPr lang="en-US" dirty="0" smtClean="0"/>
              <a:t>norm</a:t>
            </a:r>
          </a:p>
          <a:p>
            <a:pPr lvl="2" eaLnBrk="1" hangingPunct="1"/>
            <a:r>
              <a:rPr lang="en-US" dirty="0" smtClean="0"/>
              <a:t>Temporal DTI </a:t>
            </a:r>
            <a:r>
              <a:rPr lang="en-US" dirty="0" err="1" smtClean="0"/>
              <a:t>abN</a:t>
            </a:r>
            <a:r>
              <a:rPr lang="en-US" dirty="0" smtClean="0"/>
              <a:t> associated with good outcome</a:t>
            </a:r>
            <a:endParaRPr lang="en-US" dirty="0" smtClean="0"/>
          </a:p>
          <a:p>
            <a:pPr lvl="1" eaLnBrk="1" hangingPunct="1"/>
            <a:r>
              <a:rPr lang="en-US" dirty="0" smtClean="0"/>
              <a:t>Correlated with cognitive deficits- </a:t>
            </a:r>
            <a:r>
              <a:rPr lang="en-US" b="1" dirty="0" smtClean="0"/>
              <a:t>Yes (</a:t>
            </a:r>
            <a:r>
              <a:rPr lang="en-US" b="1" dirty="0" err="1" smtClean="0"/>
              <a:t>nlTLE</a:t>
            </a:r>
            <a:r>
              <a:rPr lang="en-US" b="1" dirty="0" smtClean="0"/>
              <a:t>)</a:t>
            </a:r>
          </a:p>
          <a:p>
            <a:pPr eaLnBrk="1" hangingPunct="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3.pix.avaxnews.com/avaxnews/92/6d/00006d92_medium.jpeg"/>
          <p:cNvPicPr>
            <a:picLocks noChangeAspect="1" noChangeArrowheads="1"/>
          </p:cNvPicPr>
          <p:nvPr/>
        </p:nvPicPr>
        <p:blipFill>
          <a:blip r:embed="rId2" cstate="print"/>
          <a:srcRect/>
          <a:stretch>
            <a:fillRect/>
          </a:stretch>
        </p:blipFill>
        <p:spPr bwMode="auto">
          <a:xfrm>
            <a:off x="228600" y="542924"/>
            <a:ext cx="8647575" cy="57054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76200" y="0"/>
          <a:ext cx="9144000" cy="6859588"/>
        </p:xfrm>
        <a:graphic>
          <a:graphicData uri="http://schemas.openxmlformats.org/presentationml/2006/ole">
            <mc:AlternateContent xmlns:mc="http://schemas.openxmlformats.org/markup-compatibility/2006">
              <mc:Choice xmlns:v="urn:schemas-microsoft-com:vml" Requires="v">
                <p:oleObj spid="_x0000_s57356" name="Acrobat Document" r:id="rId3" imgW="6857143" imgH="5144218" progId="AcroExch.Document.7">
                  <p:embed/>
                </p:oleObj>
              </mc:Choice>
              <mc:Fallback>
                <p:oleObj name="Acrobat Document" r:id="rId3" imgW="6857143" imgH="514421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cstate="print"/>
          <a:srcRect/>
          <a:stretch>
            <a:fillRect/>
          </a:stretch>
        </p:blipFill>
        <p:spPr bwMode="auto">
          <a:xfrm>
            <a:off x="533400" y="685800"/>
            <a:ext cx="8027788" cy="5181600"/>
          </a:xfrm>
          <a:prstGeom prst="rect">
            <a:avLst/>
          </a:prstGeom>
          <a:noFill/>
          <a:ln w="9525">
            <a:noFill/>
            <a:miter lim="800000"/>
            <a:headEnd/>
            <a:tailEnd/>
          </a:ln>
        </p:spPr>
      </p:pic>
      <p:sp>
        <p:nvSpPr>
          <p:cNvPr id="66563" name="Text Box 8"/>
          <p:cNvSpPr txBox="1">
            <a:spLocks noChangeArrowheads="1"/>
          </p:cNvSpPr>
          <p:nvPr/>
        </p:nvSpPr>
        <p:spPr bwMode="auto">
          <a:xfrm>
            <a:off x="5181600" y="6457950"/>
            <a:ext cx="3962400"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Gong et al. Cerebral Cortex 2009</a:t>
            </a:r>
          </a:p>
        </p:txBody>
      </p:sp>
      <p:sp>
        <p:nvSpPr>
          <p:cNvPr id="66564" name="TextBox 3"/>
          <p:cNvSpPr txBox="1">
            <a:spLocks noChangeArrowheads="1"/>
          </p:cNvSpPr>
          <p:nvPr/>
        </p:nvSpPr>
        <p:spPr bwMode="auto">
          <a:xfrm>
            <a:off x="609600" y="228600"/>
            <a:ext cx="7848600" cy="946150"/>
          </a:xfrm>
          <a:prstGeom prst="rect">
            <a:avLst/>
          </a:prstGeom>
          <a:noFill/>
          <a:ln w="9525">
            <a:noFill/>
            <a:miter lim="800000"/>
            <a:headEnd/>
            <a:tailEnd/>
          </a:ln>
        </p:spPr>
        <p:txBody>
          <a:bodyPr>
            <a:spAutoFit/>
          </a:bodyPr>
          <a:lstStyle/>
          <a:p>
            <a:pPr algn="ctr"/>
            <a:r>
              <a:rPr lang="en-US" sz="2800" b="1">
                <a:latin typeface="Calibri" pitchFamily="34" charset="0"/>
              </a:rPr>
              <a:t>DTI derived topological map- Normal controls</a:t>
            </a:r>
          </a:p>
        </p:txBody>
      </p:sp>
      <p:sp>
        <p:nvSpPr>
          <p:cNvPr id="11" name="Rectangle 10"/>
          <p:cNvSpPr/>
          <p:nvPr/>
        </p:nvSpPr>
        <p:spPr>
          <a:xfrm>
            <a:off x="609600" y="5845314"/>
            <a:ext cx="6858000" cy="707886"/>
          </a:xfrm>
          <a:prstGeom prst="rect">
            <a:avLst/>
          </a:prstGeom>
        </p:spPr>
        <p:txBody>
          <a:bodyPr wrap="square">
            <a:spAutoFit/>
          </a:bodyPr>
          <a:lstStyle/>
          <a:p>
            <a:r>
              <a:rPr lang="en-US" sz="2000" dirty="0" smtClean="0">
                <a:latin typeface="Calibri" pitchFamily="34" charset="0"/>
              </a:rPr>
              <a:t>Small world attributes </a:t>
            </a:r>
          </a:p>
          <a:p>
            <a:r>
              <a:rPr lang="en-US" sz="2000" dirty="0" smtClean="0">
                <a:latin typeface="Calibri" pitchFamily="34" charset="0"/>
              </a:rPr>
              <a:t>	(Shortest path length- 2.32, clustering coefficient- 0.49)</a:t>
            </a:r>
            <a:endParaRPr lang="en-US" sz="2000" dirty="0">
              <a:latin typeface="Calibri" pitchFamily="34" charset="0"/>
            </a:endParaRPr>
          </a:p>
        </p:txBody>
      </p:sp>
    </p:spTree>
  </p:cSld>
  <p:clrMapOvr>
    <a:masterClrMapping/>
  </p:clrMapOvr>
  <p:transition advTm="2665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 Small World</a:t>
            </a:r>
            <a:endParaRPr lang="en-US" dirty="0"/>
          </a:p>
        </p:txBody>
      </p:sp>
      <p:sp>
        <p:nvSpPr>
          <p:cNvPr id="3" name="Content Placeholder 2"/>
          <p:cNvSpPr>
            <a:spLocks noGrp="1"/>
          </p:cNvSpPr>
          <p:nvPr>
            <p:ph idx="1"/>
          </p:nvPr>
        </p:nvSpPr>
        <p:spPr/>
        <p:txBody>
          <a:bodyPr/>
          <a:lstStyle/>
          <a:p>
            <a:r>
              <a:rPr lang="en-US" dirty="0" smtClean="0"/>
              <a:t>Liao et al. 2010</a:t>
            </a:r>
          </a:p>
          <a:p>
            <a:pPr lvl="1"/>
            <a:r>
              <a:rPr lang="en-US" dirty="0" smtClean="0"/>
              <a:t>Resting state </a:t>
            </a:r>
            <a:r>
              <a:rPr lang="en-US" dirty="0" err="1" smtClean="0"/>
              <a:t>fMRI</a:t>
            </a:r>
            <a:r>
              <a:rPr lang="en-US" dirty="0" smtClean="0"/>
              <a:t> – TLE</a:t>
            </a:r>
          </a:p>
          <a:p>
            <a:pPr lvl="1"/>
            <a:r>
              <a:rPr lang="en-US" dirty="0" smtClean="0"/>
              <a:t>↑ Temporal connections</a:t>
            </a:r>
          </a:p>
          <a:p>
            <a:pPr lvl="1"/>
            <a:r>
              <a:rPr lang="en-US" dirty="0" smtClean="0"/>
              <a:t>↓ Frontal Parietal connections</a:t>
            </a:r>
          </a:p>
          <a:p>
            <a:r>
              <a:rPr lang="en-US" dirty="0" smtClean="0"/>
              <a:t>Bernhardt et al. 2011</a:t>
            </a:r>
          </a:p>
          <a:p>
            <a:pPr lvl="1"/>
            <a:r>
              <a:rPr lang="en-US" dirty="0" smtClean="0"/>
              <a:t>Cortical thickness – TLE</a:t>
            </a:r>
          </a:p>
          <a:p>
            <a:pPr lvl="1"/>
            <a:r>
              <a:rPr lang="en-US" dirty="0" smtClean="0"/>
              <a:t>↑ path length / clustering, altered hubs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Liu et al. </a:t>
            </a:r>
            <a:r>
              <a:rPr lang="en-US" dirty="0" err="1"/>
              <a:t>Epilepsia</a:t>
            </a:r>
            <a:r>
              <a:rPr lang="en-US" dirty="0"/>
              <a:t> 2014</a:t>
            </a:r>
            <a:endParaRPr lang="en-US" dirty="0"/>
          </a:p>
        </p:txBody>
      </p:sp>
      <p:sp>
        <p:nvSpPr>
          <p:cNvPr id="3" name="Content Placeholder 2"/>
          <p:cNvSpPr>
            <a:spLocks noGrp="1"/>
          </p:cNvSpPr>
          <p:nvPr>
            <p:ph idx="1"/>
          </p:nvPr>
        </p:nvSpPr>
        <p:spPr/>
        <p:txBody>
          <a:bodyPr/>
          <a:lstStyle/>
          <a:p>
            <a:r>
              <a:rPr lang="en-US" dirty="0" smtClean="0"/>
              <a:t>16 Left TLE+MTS, 21 controls</a:t>
            </a:r>
          </a:p>
          <a:p>
            <a:r>
              <a:rPr lang="en-US" dirty="0" smtClean="0"/>
              <a:t>MPRAGE (1mm</a:t>
            </a:r>
            <a:r>
              <a:rPr lang="en-US" baseline="30000" dirty="0" smtClean="0"/>
              <a:t>3</a:t>
            </a:r>
            <a:r>
              <a:rPr lang="en-US" dirty="0" smtClean="0"/>
              <a:t>)</a:t>
            </a:r>
          </a:p>
          <a:p>
            <a:r>
              <a:rPr lang="en-US" dirty="0" smtClean="0"/>
              <a:t>DTI (6 directions, 2mm</a:t>
            </a:r>
            <a:r>
              <a:rPr lang="en-US" baseline="30000" dirty="0" smtClean="0"/>
              <a:t>3</a:t>
            </a:r>
            <a:r>
              <a:rPr lang="en-US" dirty="0" smtClean="0"/>
              <a:t>)</a:t>
            </a:r>
          </a:p>
          <a:p>
            <a:r>
              <a:rPr lang="en-US" dirty="0" smtClean="0"/>
              <a:t>78 regions</a:t>
            </a:r>
          </a:p>
          <a:p>
            <a:r>
              <a:rPr lang="en-US" dirty="0" smtClean="0"/>
              <a:t>Weighted network</a:t>
            </a:r>
          </a:p>
          <a:p>
            <a:pPr lvl="1"/>
            <a:r>
              <a:rPr lang="en-US" dirty="0" smtClean="0"/>
              <a:t>Fiber # x FA / volume of regions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Small World properties</a:t>
            </a:r>
          </a:p>
          <a:p>
            <a:r>
              <a:rPr lang="en-US" dirty="0" smtClean="0"/>
              <a:t>Global network abnormalities</a:t>
            </a:r>
          </a:p>
          <a:p>
            <a:r>
              <a:rPr lang="en-US" dirty="0" smtClean="0"/>
              <a:t>Overlap in hubs with two differences TLE</a:t>
            </a:r>
          </a:p>
          <a:p>
            <a:r>
              <a:rPr lang="en-US" dirty="0" smtClean="0"/>
              <a:t>Reduced regional efficiency</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Network Properties</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284604" y="2243138"/>
            <a:ext cx="8630796" cy="26336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04800" y="609600"/>
            <a:ext cx="8574314" cy="2590800"/>
          </a:xfrm>
          <a:prstGeom prst="rect">
            <a:avLst/>
          </a:prstGeom>
          <a:noFill/>
          <a:ln w="9525">
            <a:noFill/>
            <a:miter lim="800000"/>
            <a:headEnd/>
            <a:tailEnd/>
          </a:ln>
        </p:spPr>
      </p:pic>
      <p:sp>
        <p:nvSpPr>
          <p:cNvPr id="6" name="Content Placeholder 5"/>
          <p:cNvSpPr>
            <a:spLocks noGrp="1"/>
          </p:cNvSpPr>
          <p:nvPr>
            <p:ph idx="1"/>
          </p:nvPr>
        </p:nvSpPr>
        <p:spPr>
          <a:xfrm>
            <a:off x="457200" y="2514600"/>
            <a:ext cx="8229600" cy="3611563"/>
          </a:xfrm>
        </p:spPr>
        <p:txBody>
          <a:bodyPr/>
          <a:lstStyle/>
          <a:p>
            <a:endParaRPr lang="en-US" dirty="0" smtClean="0"/>
          </a:p>
          <a:p>
            <a:endParaRPr lang="en-US" dirty="0" smtClean="0"/>
          </a:p>
          <a:p>
            <a:r>
              <a:rPr lang="en-US" dirty="0" smtClean="0"/>
              <a:t>Autopsy study 55 patients with chronic epilepsy (1966)</a:t>
            </a:r>
          </a:p>
          <a:p>
            <a:pPr lvl="1"/>
            <a:r>
              <a:rPr lang="en-US" dirty="0" smtClean="0"/>
              <a:t>21/55 </a:t>
            </a:r>
            <a:r>
              <a:rPr lang="en-US" dirty="0" smtClean="0"/>
              <a:t>MTS, clinical TLE, TL EEG</a:t>
            </a:r>
          </a:p>
          <a:p>
            <a:pPr lvl="1"/>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209800" y="1321419"/>
            <a:ext cx="4719638" cy="4879355"/>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Network Hubs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0" y="1371600"/>
            <a:ext cx="4795838" cy="5477109"/>
            <a:chOff x="1604963" y="1890713"/>
            <a:chExt cx="5934075" cy="6777037"/>
          </a:xfrm>
        </p:grpSpPr>
        <p:pic>
          <p:nvPicPr>
            <p:cNvPr id="60419" name="Picture 3"/>
            <p:cNvPicPr>
              <a:picLocks noChangeAspect="1" noChangeArrowheads="1"/>
            </p:cNvPicPr>
            <p:nvPr/>
          </p:nvPicPr>
          <p:blipFill>
            <a:blip r:embed="rId2" cstate="print"/>
            <a:srcRect/>
            <a:stretch>
              <a:fillRect/>
            </a:stretch>
          </p:blipFill>
          <p:spPr bwMode="auto">
            <a:xfrm>
              <a:off x="1657350" y="1890713"/>
              <a:ext cx="5829300" cy="3076575"/>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a:stretch>
              <a:fillRect/>
            </a:stretch>
          </p:blipFill>
          <p:spPr bwMode="auto">
            <a:xfrm>
              <a:off x="1604963" y="5181600"/>
              <a:ext cx="5934075" cy="3486150"/>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Reduced Regional Efficiency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Arches-15"/>
          <p:cNvPicPr>
            <a:picLocks noChangeAspect="1" noChangeArrowheads="1"/>
          </p:cNvPicPr>
          <p:nvPr/>
        </p:nvPicPr>
        <p:blipFill>
          <a:blip r:embed="rId3" cstate="print"/>
          <a:srcRect/>
          <a:stretch>
            <a:fillRect/>
          </a:stretch>
        </p:blipFill>
        <p:spPr bwMode="auto">
          <a:xfrm>
            <a:off x="0" y="1905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Bonilha</a:t>
            </a:r>
            <a:r>
              <a:rPr lang="en-US" dirty="0" smtClean="0"/>
              <a:t> et al. Neurology 2015</a:t>
            </a:r>
            <a:endParaRPr lang="en-US" dirty="0"/>
          </a:p>
        </p:txBody>
      </p:sp>
      <p:sp>
        <p:nvSpPr>
          <p:cNvPr id="4" name="Content Placeholder 3"/>
          <p:cNvSpPr>
            <a:spLocks noGrp="1"/>
          </p:cNvSpPr>
          <p:nvPr>
            <p:ph idx="1"/>
          </p:nvPr>
        </p:nvSpPr>
        <p:spPr/>
        <p:txBody>
          <a:bodyPr/>
          <a:lstStyle/>
          <a:p>
            <a:r>
              <a:rPr lang="en-US" dirty="0" smtClean="0"/>
              <a:t>35 TLE patients treated surgically / 18 controls</a:t>
            </a:r>
          </a:p>
          <a:p>
            <a:r>
              <a:rPr lang="en-US" dirty="0" smtClean="0"/>
              <a:t>DTI Limbic sub network abnormalities predicted seizure free outcome</a:t>
            </a:r>
            <a:endParaRPr lang="en-US" dirty="0"/>
          </a:p>
        </p:txBody>
      </p:sp>
      <p:pic>
        <p:nvPicPr>
          <p:cNvPr id="142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3102895"/>
            <a:ext cx="3657600" cy="375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232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DTI findings</a:t>
            </a:r>
            <a:endParaRPr lang="en-US" dirty="0"/>
          </a:p>
        </p:txBody>
      </p:sp>
      <p:sp>
        <p:nvSpPr>
          <p:cNvPr id="3" name="Content Placeholder 2"/>
          <p:cNvSpPr>
            <a:spLocks noGrp="1"/>
          </p:cNvSpPr>
          <p:nvPr>
            <p:ph idx="1"/>
          </p:nvPr>
        </p:nvSpPr>
        <p:spPr/>
        <p:txBody>
          <a:bodyPr/>
          <a:lstStyle/>
          <a:p>
            <a:r>
              <a:rPr lang="en-US" dirty="0" smtClean="0"/>
              <a:t>Jones et al. 2012</a:t>
            </a:r>
          </a:p>
          <a:p>
            <a:pPr lvl="1"/>
            <a:r>
              <a:rPr lang="en-US" dirty="0" smtClean="0"/>
              <a:t>The only thing that we can say with absolute certainty is that DW-MRI measurements reflect the amount of hindrance experienced by water molecules moving along the axis of the applied gradient… anything more involves modeling which means extrapolating beyond the data.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Specificity of DTI</a:t>
            </a:r>
            <a:endParaRPr lang="en-US" dirty="0"/>
          </a:p>
        </p:txBody>
      </p:sp>
      <p:sp>
        <p:nvSpPr>
          <p:cNvPr id="3" name="Content Placeholder 2"/>
          <p:cNvSpPr>
            <a:spLocks noGrp="1"/>
          </p:cNvSpPr>
          <p:nvPr>
            <p:ph idx="1"/>
          </p:nvPr>
        </p:nvSpPr>
        <p:spPr/>
        <p:txBody>
          <a:bodyPr/>
          <a:lstStyle/>
          <a:p>
            <a:r>
              <a:rPr lang="en-US" dirty="0" smtClean="0"/>
              <a:t>Reduced FA</a:t>
            </a:r>
          </a:p>
          <a:p>
            <a:pPr lvl="1"/>
            <a:r>
              <a:rPr lang="en-US" dirty="0" smtClean="0"/>
              <a:t>Axons, myelin, density, microtubules</a:t>
            </a:r>
          </a:p>
          <a:p>
            <a:pPr lvl="1"/>
            <a:r>
              <a:rPr lang="en-US" dirty="0" smtClean="0"/>
              <a:t>Fiber orientation</a:t>
            </a:r>
          </a:p>
          <a:p>
            <a:pPr lvl="1"/>
            <a:r>
              <a:rPr lang="en-US" dirty="0" smtClean="0"/>
              <a:t>Parallel &amp; perpendicular diffusion can provide additional insight but still need to be cautious in conclusions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white matter imaging modalities</a:t>
            </a:r>
            <a:endParaRPr lang="en-US" dirty="0"/>
          </a:p>
        </p:txBody>
      </p:sp>
      <p:sp>
        <p:nvSpPr>
          <p:cNvPr id="3" name="Content Placeholder 2"/>
          <p:cNvSpPr>
            <a:spLocks noGrp="1"/>
          </p:cNvSpPr>
          <p:nvPr>
            <p:ph idx="1"/>
          </p:nvPr>
        </p:nvSpPr>
        <p:spPr/>
        <p:txBody>
          <a:bodyPr/>
          <a:lstStyle/>
          <a:p>
            <a:r>
              <a:rPr lang="en-US" dirty="0" smtClean="0"/>
              <a:t>Myelin water fraction (</a:t>
            </a:r>
            <a:r>
              <a:rPr lang="en-US" dirty="0" err="1" smtClean="0"/>
              <a:t>multicomponent</a:t>
            </a:r>
            <a:r>
              <a:rPr lang="en-US" dirty="0" smtClean="0"/>
              <a:t> T2)</a:t>
            </a:r>
          </a:p>
          <a:p>
            <a:r>
              <a:rPr lang="en-US" dirty="0" smtClean="0"/>
              <a:t>Magnetization Transfer Ratio</a:t>
            </a:r>
            <a:endParaRPr lang="en-US" dirty="0"/>
          </a:p>
        </p:txBody>
      </p:sp>
    </p:spTree>
    <p:extLst>
      <p:ext uri="{BB962C8B-B14F-4D97-AF65-F5344CB8AC3E}">
        <p14:creationId xmlns:p14="http://schemas.microsoft.com/office/powerpoint/2010/main" val="3824214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srcRect/>
          <a:stretch>
            <a:fillRect/>
          </a:stretch>
        </p:blipFill>
        <p:spPr bwMode="auto">
          <a:xfrm>
            <a:off x="1447800" y="0"/>
            <a:ext cx="5715000" cy="2398713"/>
          </a:xfrm>
          <a:prstGeom prst="rect">
            <a:avLst/>
          </a:prstGeom>
          <a:noFill/>
          <a:ln w="9525">
            <a:noFill/>
            <a:miter lim="800000"/>
            <a:headEnd/>
            <a:tailEnd/>
          </a:ln>
        </p:spPr>
      </p:pic>
      <p:pic>
        <p:nvPicPr>
          <p:cNvPr id="21507" name="Picture 2" descr="Neuroimage_Figure5"/>
          <p:cNvPicPr>
            <a:picLocks noChangeAspect="1" noChangeArrowheads="1"/>
          </p:cNvPicPr>
          <p:nvPr/>
        </p:nvPicPr>
        <p:blipFill>
          <a:blip r:embed="rId4" cstate="print"/>
          <a:srcRect/>
          <a:stretch>
            <a:fillRect/>
          </a:stretch>
        </p:blipFill>
        <p:spPr bwMode="auto">
          <a:xfrm>
            <a:off x="1447800" y="2451100"/>
            <a:ext cx="5668963" cy="4406900"/>
          </a:xfrm>
          <a:prstGeom prst="rect">
            <a:avLst/>
          </a:prstGeom>
          <a:noFill/>
          <a:ln w="9525">
            <a:noFill/>
            <a:miter lim="800000"/>
            <a:headEnd/>
            <a:tailEnd/>
          </a:ln>
        </p:spPr>
      </p:pic>
      <p:sp>
        <p:nvSpPr>
          <p:cNvPr id="21508" name="TextBox 3"/>
          <p:cNvSpPr txBox="1">
            <a:spLocks noChangeArrowheads="1"/>
          </p:cNvSpPr>
          <p:nvPr/>
        </p:nvSpPr>
        <p:spPr bwMode="auto">
          <a:xfrm>
            <a:off x="7239000" y="6096000"/>
            <a:ext cx="1981200" cy="646113"/>
          </a:xfrm>
          <a:prstGeom prst="rect">
            <a:avLst/>
          </a:prstGeom>
          <a:noFill/>
          <a:ln w="9525">
            <a:noFill/>
            <a:miter lim="800000"/>
            <a:headEnd/>
            <a:tailEnd/>
          </a:ln>
        </p:spPr>
        <p:txBody>
          <a:bodyPr>
            <a:spAutoFit/>
          </a:bodyPr>
          <a:lstStyle/>
          <a:p>
            <a:r>
              <a:rPr lang="en-US">
                <a:solidFill>
                  <a:srgbClr val="FFC000"/>
                </a:solidFill>
                <a:latin typeface="Calibri" pitchFamily="34" charset="0"/>
              </a:rPr>
              <a:t>Concha et al. Neuroimage 2006</a:t>
            </a:r>
          </a:p>
        </p:txBody>
      </p:sp>
    </p:spTree>
  </p:cSld>
  <p:clrMapOvr>
    <a:masterClrMapping/>
  </p:clrMapOvr>
  <p:transition advTm="21594"/>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1654175"/>
          <a:ext cx="9144000" cy="3551238"/>
        </p:xfrm>
        <a:graphic>
          <a:graphicData uri="http://schemas.openxmlformats.org/presentationml/2006/ole">
            <mc:AlternateContent xmlns:mc="http://schemas.openxmlformats.org/markup-compatibility/2006">
              <mc:Choice xmlns:v="urn:schemas-microsoft-com:vml" Requires="v">
                <p:oleObj spid="_x0000_s140300" name="Photo Editor Photo" r:id="rId4" imgW="17438095" imgH="6771429" progId="">
                  <p:embed/>
                </p:oleObj>
              </mc:Choice>
              <mc:Fallback>
                <p:oleObj name="Photo Editor Photo" r:id="rId4" imgW="17438095" imgH="677142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4175"/>
                        <a:ext cx="9144000"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5"/>
          <p:cNvSpPr txBox="1">
            <a:spLocks noChangeArrowheads="1"/>
          </p:cNvSpPr>
          <p:nvPr/>
        </p:nvSpPr>
        <p:spPr bwMode="auto">
          <a:xfrm>
            <a:off x="457200" y="1219200"/>
            <a:ext cx="18288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Calibri" pitchFamily="34" charset="0"/>
              </a:rPr>
              <a:t>Fimbria</a:t>
            </a:r>
          </a:p>
        </p:txBody>
      </p:sp>
      <p:sp>
        <p:nvSpPr>
          <p:cNvPr id="4101" name="Text Box 6"/>
          <p:cNvSpPr txBox="1">
            <a:spLocks noChangeArrowheads="1"/>
          </p:cNvSpPr>
          <p:nvPr/>
        </p:nvSpPr>
        <p:spPr bwMode="auto">
          <a:xfrm>
            <a:off x="5638800" y="1219200"/>
            <a:ext cx="29718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Calibri" pitchFamily="34" charset="0"/>
              </a:rPr>
              <a:t>Hippocampus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5"/>
          <p:cNvSpPr txBox="1">
            <a:spLocks noChangeArrowheads="1"/>
          </p:cNvSpPr>
          <p:nvPr/>
        </p:nvSpPr>
        <p:spPr bwMode="auto">
          <a:xfrm>
            <a:off x="4953000" y="6400800"/>
            <a:ext cx="4495800" cy="366713"/>
          </a:xfrm>
          <a:prstGeom prst="rect">
            <a:avLst/>
          </a:prstGeom>
          <a:noFill/>
          <a:ln w="9525">
            <a:noFill/>
            <a:miter lim="800000"/>
            <a:headEnd/>
            <a:tailEnd/>
          </a:ln>
        </p:spPr>
        <p:txBody>
          <a:bodyPr>
            <a:spAutoFit/>
          </a:bodyPr>
          <a:lstStyle/>
          <a:p>
            <a:r>
              <a:rPr lang="en-US" dirty="0"/>
              <a:t>Concha et al. J Neuroscience </a:t>
            </a:r>
            <a:r>
              <a:rPr lang="en-US" dirty="0" smtClean="0"/>
              <a:t>(2010)</a:t>
            </a:r>
            <a:endParaRPr lang="en-US" dirty="0"/>
          </a:p>
        </p:txBody>
      </p:sp>
      <p:pic>
        <p:nvPicPr>
          <p:cNvPr id="61443" name="Picture 6" descr="J Neuroscience figure.tif"/>
          <p:cNvPicPr>
            <a:picLocks noChangeAspect="1"/>
          </p:cNvPicPr>
          <p:nvPr/>
        </p:nvPicPr>
        <p:blipFill>
          <a:blip r:embed="rId2" cstate="print"/>
          <a:srcRect/>
          <a:stretch>
            <a:fillRect/>
          </a:stretch>
        </p:blipFill>
        <p:spPr bwMode="auto">
          <a:xfrm>
            <a:off x="158750" y="1047750"/>
            <a:ext cx="88265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2800350" y="280988"/>
            <a:ext cx="3543300" cy="6296025"/>
          </a:xfrm>
          <a:prstGeom prst="rect">
            <a:avLst/>
          </a:prstGeom>
          <a:noFill/>
          <a:ln w="9525">
            <a:noFill/>
            <a:miter lim="800000"/>
            <a:headEnd/>
            <a:tailEnd/>
          </a:ln>
        </p:spPr>
      </p:pic>
      <p:sp>
        <p:nvSpPr>
          <p:cNvPr id="13315" name="Text Box 5"/>
          <p:cNvSpPr txBox="1">
            <a:spLocks noChangeArrowheads="1"/>
          </p:cNvSpPr>
          <p:nvPr/>
        </p:nvSpPr>
        <p:spPr bwMode="auto">
          <a:xfrm>
            <a:off x="6629400" y="5029200"/>
            <a:ext cx="2209800" cy="70802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Margerison &amp; Corsellis 1966 </a:t>
            </a:r>
          </a:p>
        </p:txBody>
      </p:sp>
    </p:spTree>
  </p:cSld>
  <p:clrMapOvr>
    <a:masterClrMapping/>
  </p:clrMapOvr>
  <p:transition advTm="32203"/>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Spatial resolution</a:t>
            </a:r>
          </a:p>
          <a:p>
            <a:r>
              <a:rPr lang="en-US" dirty="0" smtClean="0"/>
              <a:t>Specificity of DTI</a:t>
            </a:r>
          </a:p>
          <a:p>
            <a:pPr lvl="1"/>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1800" y="6324600"/>
            <a:ext cx="2286000" cy="369332"/>
          </a:xfrm>
          <a:prstGeom prst="rect">
            <a:avLst/>
          </a:prstGeom>
          <a:noFill/>
        </p:spPr>
        <p:txBody>
          <a:bodyPr wrap="square" rtlCol="0">
            <a:spAutoFit/>
          </a:bodyPr>
          <a:lstStyle/>
          <a:p>
            <a:r>
              <a:rPr lang="en-US" dirty="0" smtClean="0"/>
              <a:t>Gross. </a:t>
            </a:r>
            <a:r>
              <a:rPr lang="en-US" dirty="0"/>
              <a:t> </a:t>
            </a:r>
            <a:r>
              <a:rPr lang="en-US" dirty="0" err="1" smtClean="0"/>
              <a:t>Epilepsia</a:t>
            </a:r>
            <a:r>
              <a:rPr lang="en-US" dirty="0" smtClean="0"/>
              <a:t> 2011</a:t>
            </a:r>
            <a:endParaRPr lang="en-US" dirty="0"/>
          </a:p>
        </p:txBody>
      </p:sp>
      <p:pic>
        <p:nvPicPr>
          <p:cNvPr id="6" name="Picture 5" descr="Figure 1.TIF"/>
          <p:cNvPicPr>
            <a:picLocks noChangeAspect="1"/>
          </p:cNvPicPr>
          <p:nvPr/>
        </p:nvPicPr>
        <p:blipFill>
          <a:blip r:embed="rId2" cstate="print"/>
          <a:stretch>
            <a:fillRect/>
          </a:stretch>
        </p:blipFill>
        <p:spPr>
          <a:xfrm>
            <a:off x="228600" y="1143000"/>
            <a:ext cx="8734439" cy="403859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6200"/>
            <a:ext cx="9144000" cy="5286375"/>
          </a:xfrm>
          <a:prstGeom prst="rect">
            <a:avLst/>
          </a:prstGeom>
          <a:noFill/>
          <a:ln w="9525">
            <a:noFill/>
            <a:miter lim="800000"/>
            <a:headEnd/>
            <a:tailEnd/>
          </a:ln>
        </p:spPr>
      </p:pic>
      <p:sp>
        <p:nvSpPr>
          <p:cNvPr id="3" name="TextBox 2"/>
          <p:cNvSpPr txBox="1"/>
          <p:nvPr/>
        </p:nvSpPr>
        <p:spPr>
          <a:xfrm>
            <a:off x="1828800" y="5638800"/>
            <a:ext cx="6172200" cy="400110"/>
          </a:xfrm>
          <a:prstGeom prst="rect">
            <a:avLst/>
          </a:prstGeom>
          <a:noFill/>
        </p:spPr>
        <p:txBody>
          <a:bodyPr wrap="square" rtlCol="0">
            <a:spAutoFit/>
          </a:bodyPr>
          <a:lstStyle/>
          <a:p>
            <a:r>
              <a:rPr lang="es-ES" sz="2000" b="1" dirty="0"/>
              <a:t>1.5x1.5x1.5 mm (3.4 mm</a:t>
            </a:r>
            <a:r>
              <a:rPr lang="es-ES" sz="2000" b="1" baseline="30000" dirty="0"/>
              <a:t>3</a:t>
            </a:r>
            <a:r>
              <a:rPr lang="es-ES" sz="2000" b="1" dirty="0"/>
              <a:t>) </a:t>
            </a:r>
            <a:r>
              <a:rPr lang="es-ES" sz="2000" b="1" dirty="0" err="1" smtClean="0"/>
              <a:t>isotropic</a:t>
            </a:r>
            <a:r>
              <a:rPr lang="es-ES" sz="2000" b="1" dirty="0" smtClean="0"/>
              <a:t> </a:t>
            </a:r>
            <a:r>
              <a:rPr lang="en-US" sz="2000" b="1" dirty="0" smtClean="0"/>
              <a:t>resolution </a:t>
            </a:r>
            <a:r>
              <a:rPr lang="en-US" sz="2000" b="1" dirty="0"/>
              <a:t>at 4.7T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 y="2209800"/>
            <a:ext cx="9051608" cy="1981200"/>
          </a:xfrm>
          <a:prstGeom prst="rect">
            <a:avLst/>
          </a:prstGeom>
          <a:noFill/>
          <a:ln w="9525">
            <a:noFill/>
            <a:miter lim="800000"/>
            <a:headEnd/>
            <a:tailEnd/>
          </a:ln>
        </p:spPr>
      </p:pic>
      <p:sp>
        <p:nvSpPr>
          <p:cNvPr id="3" name="TextBox 2"/>
          <p:cNvSpPr txBox="1"/>
          <p:nvPr/>
        </p:nvSpPr>
        <p:spPr>
          <a:xfrm>
            <a:off x="762000" y="4953000"/>
            <a:ext cx="7467600" cy="461665"/>
          </a:xfrm>
          <a:prstGeom prst="rect">
            <a:avLst/>
          </a:prstGeom>
          <a:noFill/>
        </p:spPr>
        <p:txBody>
          <a:bodyPr wrap="square" rtlCol="0">
            <a:spAutoFit/>
          </a:bodyPr>
          <a:lstStyle/>
          <a:p>
            <a:r>
              <a:rPr lang="en-US" sz="2400" dirty="0" err="1" smtClean="0"/>
              <a:t>Calamante</a:t>
            </a:r>
            <a:r>
              <a:rPr lang="en-US" sz="2400" dirty="0" smtClean="0"/>
              <a:t> et al. 2010- Track density imaging</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3" name="Content Placeholder 2"/>
          <p:cNvSpPr>
            <a:spLocks noGrp="1"/>
          </p:cNvSpPr>
          <p:nvPr>
            <p:ph idx="1"/>
          </p:nvPr>
        </p:nvSpPr>
        <p:spPr/>
        <p:txBody>
          <a:bodyPr/>
          <a:lstStyle/>
          <a:p>
            <a:r>
              <a:rPr lang="en-US" dirty="0" smtClean="0"/>
              <a:t>T Steve, C Yasuda, C Elliot, M Liu</a:t>
            </a:r>
          </a:p>
          <a:p>
            <a:r>
              <a:rPr lang="en-US" dirty="0" smtClean="0"/>
              <a:t>Z Chen, C Baron</a:t>
            </a:r>
          </a:p>
          <a:p>
            <a:r>
              <a:rPr lang="en-US" dirty="0" smtClean="0"/>
              <a:t>C Andrade, B Campos, G Beltramini, F Cendes</a:t>
            </a:r>
          </a:p>
          <a:p>
            <a:r>
              <a:rPr lang="en-US" dirty="0" smtClean="0"/>
              <a:t>R Alexander, G Gong, L Concha </a:t>
            </a:r>
          </a:p>
          <a:p>
            <a:r>
              <a:rPr lang="en-US" sz="2800" dirty="0" smtClean="0"/>
              <a:t>C Beaulieu, BM Wheatley, D Livy, A Wilman, T Snyder, J Jirsch, SN Ahmed, DB Sinclair</a:t>
            </a:r>
          </a:p>
          <a:p>
            <a:r>
              <a:rPr lang="en-US" sz="2800" dirty="0" smtClean="0"/>
              <a:t>L Collins, A Evans</a:t>
            </a: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73100" y="165100"/>
            <a:ext cx="7772400" cy="9779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solidFill>
                  <a:srgbClr val="000000"/>
                </a:solidFill>
              </a:rPr>
              <a:t>Funding</a:t>
            </a:r>
          </a:p>
        </p:txBody>
      </p:sp>
      <p:sp>
        <p:nvSpPr>
          <p:cNvPr id="69635" name="Text Box 3"/>
          <p:cNvSpPr txBox="1">
            <a:spLocks noChangeArrowheads="1"/>
          </p:cNvSpPr>
          <p:nvPr/>
        </p:nvSpPr>
        <p:spPr bwMode="auto">
          <a:xfrm>
            <a:off x="1400175" y="6062663"/>
            <a:ext cx="2779713" cy="396875"/>
          </a:xfrm>
          <a:prstGeom prst="rect">
            <a:avLst/>
          </a:prstGeom>
          <a:noFill/>
          <a:ln w="9525">
            <a:noFill/>
            <a:round/>
            <a:headEnd/>
            <a:tailEnd/>
          </a:ln>
        </p:spPr>
        <p:txBody>
          <a:bodyPr wrap="none" anchor="ctr"/>
          <a:lstStyle/>
          <a:p>
            <a:endParaRPr lang="en-US">
              <a:latin typeface="Calibri" pitchFamily="34" charset="0"/>
            </a:endParaRPr>
          </a:p>
        </p:txBody>
      </p:sp>
      <p:pic>
        <p:nvPicPr>
          <p:cNvPr id="69636" name="Picture 4"/>
          <p:cNvPicPr>
            <a:picLocks noChangeAspect="1" noChangeArrowheads="1"/>
          </p:cNvPicPr>
          <p:nvPr/>
        </p:nvPicPr>
        <p:blipFill>
          <a:blip r:embed="rId3" cstate="print"/>
          <a:srcRect l="26509"/>
          <a:stretch>
            <a:fillRect/>
          </a:stretch>
        </p:blipFill>
        <p:spPr bwMode="auto">
          <a:xfrm>
            <a:off x="2974975" y="1284288"/>
            <a:ext cx="3121025" cy="2251075"/>
          </a:xfrm>
          <a:prstGeom prst="rect">
            <a:avLst/>
          </a:prstGeom>
          <a:noFill/>
          <a:ln w="9525">
            <a:noFill/>
            <a:round/>
            <a:headEnd/>
            <a:tailEnd/>
          </a:ln>
        </p:spPr>
      </p:pic>
      <p:pic>
        <p:nvPicPr>
          <p:cNvPr id="69637" name="Picture 6"/>
          <p:cNvPicPr>
            <a:picLocks noChangeAspect="1" noChangeArrowheads="1"/>
          </p:cNvPicPr>
          <p:nvPr/>
        </p:nvPicPr>
        <p:blipFill>
          <a:blip r:embed="rId4" cstate="print"/>
          <a:srcRect/>
          <a:stretch>
            <a:fillRect/>
          </a:stretch>
        </p:blipFill>
        <p:spPr bwMode="auto">
          <a:xfrm>
            <a:off x="3505200" y="3976688"/>
            <a:ext cx="2305050" cy="1052512"/>
          </a:xfrm>
          <a:prstGeom prst="rect">
            <a:avLst/>
          </a:prstGeom>
          <a:noFill/>
          <a:ln w="9525">
            <a:noFill/>
            <a:round/>
            <a:headEnd/>
            <a:tailEnd/>
          </a:ln>
        </p:spPr>
      </p:pic>
      <p:pic>
        <p:nvPicPr>
          <p:cNvPr id="69638" name="Picture 9"/>
          <p:cNvPicPr>
            <a:picLocks noChangeAspect="1" noChangeArrowheads="1"/>
          </p:cNvPicPr>
          <p:nvPr/>
        </p:nvPicPr>
        <p:blipFill>
          <a:blip r:embed="rId5" cstate="print"/>
          <a:srcRect/>
          <a:stretch>
            <a:fillRect/>
          </a:stretch>
        </p:blipFill>
        <p:spPr bwMode="auto">
          <a:xfrm>
            <a:off x="6019800" y="4065588"/>
            <a:ext cx="2743200" cy="871537"/>
          </a:xfrm>
          <a:prstGeom prst="rect">
            <a:avLst/>
          </a:prstGeom>
          <a:noFill/>
          <a:ln w="9525">
            <a:noFill/>
            <a:round/>
            <a:headEnd/>
            <a:tailEnd/>
          </a:ln>
        </p:spPr>
      </p:pic>
      <p:pic>
        <p:nvPicPr>
          <p:cNvPr id="69639" name="Picture 10"/>
          <p:cNvPicPr>
            <a:picLocks noChangeAspect="1" noChangeArrowheads="1"/>
          </p:cNvPicPr>
          <p:nvPr/>
        </p:nvPicPr>
        <p:blipFill>
          <a:blip r:embed="rId6" cstate="print"/>
          <a:srcRect/>
          <a:stretch>
            <a:fillRect/>
          </a:stretch>
        </p:blipFill>
        <p:spPr bwMode="auto">
          <a:xfrm>
            <a:off x="381000" y="3976688"/>
            <a:ext cx="2667000" cy="104457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76200" y="1041400"/>
            <a:ext cx="7377113" cy="5380038"/>
          </a:xfrm>
          <a:prstGeom prst="rect">
            <a:avLst/>
          </a:prstGeom>
          <a:noFill/>
          <a:ln w="9525">
            <a:noFill/>
            <a:miter lim="800000"/>
            <a:headEnd/>
            <a:tailEnd/>
          </a:ln>
        </p:spPr>
      </p:pic>
      <p:sp>
        <p:nvSpPr>
          <p:cNvPr id="14339" name="Rectangle 5"/>
          <p:cNvSpPr>
            <a:spLocks noChangeArrowheads="1"/>
          </p:cNvSpPr>
          <p:nvPr/>
        </p:nvSpPr>
        <p:spPr bwMode="auto">
          <a:xfrm>
            <a:off x="6134100" y="6399213"/>
            <a:ext cx="2857500" cy="369887"/>
          </a:xfrm>
          <a:prstGeom prst="rect">
            <a:avLst/>
          </a:prstGeom>
          <a:noFill/>
          <a:ln w="9525">
            <a:noFill/>
            <a:miter lim="800000"/>
            <a:headEnd/>
            <a:tailEnd/>
          </a:ln>
        </p:spPr>
        <p:txBody>
          <a:bodyPr wrap="none">
            <a:spAutoFit/>
          </a:bodyPr>
          <a:lstStyle/>
          <a:p>
            <a:r>
              <a:rPr lang="en-US" b="1">
                <a:latin typeface="Calibri" pitchFamily="34" charset="0"/>
              </a:rPr>
              <a:t>Margerison &amp; Corsellis 1966</a:t>
            </a:r>
          </a:p>
        </p:txBody>
      </p:sp>
      <p:sp>
        <p:nvSpPr>
          <p:cNvPr id="14340" name="Line 6"/>
          <p:cNvSpPr>
            <a:spLocks noChangeShapeType="1"/>
          </p:cNvSpPr>
          <p:nvPr/>
        </p:nvSpPr>
        <p:spPr bwMode="auto">
          <a:xfrm flipH="1">
            <a:off x="1304925" y="2017713"/>
            <a:ext cx="307975" cy="0"/>
          </a:xfrm>
          <a:prstGeom prst="line">
            <a:avLst/>
          </a:prstGeom>
          <a:noFill/>
          <a:ln w="57150">
            <a:solidFill>
              <a:srgbClr val="FF3399"/>
            </a:solidFill>
            <a:round/>
            <a:headEnd type="triangle" w="med" len="med"/>
            <a:tailEnd/>
          </a:ln>
        </p:spPr>
        <p:txBody>
          <a:bodyPr wrap="none"/>
          <a:lstStyle/>
          <a:p>
            <a:endParaRPr lang="en-US"/>
          </a:p>
        </p:txBody>
      </p:sp>
      <p:sp>
        <p:nvSpPr>
          <p:cNvPr id="14341" name="Line 7"/>
          <p:cNvSpPr>
            <a:spLocks noChangeShapeType="1"/>
          </p:cNvSpPr>
          <p:nvPr/>
        </p:nvSpPr>
        <p:spPr bwMode="auto">
          <a:xfrm>
            <a:off x="2105025"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2" name="Line 8"/>
          <p:cNvSpPr>
            <a:spLocks noChangeShapeType="1"/>
          </p:cNvSpPr>
          <p:nvPr/>
        </p:nvSpPr>
        <p:spPr bwMode="auto">
          <a:xfrm>
            <a:off x="2227263"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3" name="Line 9"/>
          <p:cNvSpPr>
            <a:spLocks noChangeShapeType="1"/>
          </p:cNvSpPr>
          <p:nvPr/>
        </p:nvSpPr>
        <p:spPr bwMode="auto">
          <a:xfrm>
            <a:off x="2413000"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4" name="Line 10"/>
          <p:cNvSpPr>
            <a:spLocks noChangeShapeType="1"/>
          </p:cNvSpPr>
          <p:nvPr/>
        </p:nvSpPr>
        <p:spPr bwMode="auto">
          <a:xfrm>
            <a:off x="2781300"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5" name="Line 11"/>
          <p:cNvSpPr>
            <a:spLocks noChangeShapeType="1"/>
          </p:cNvSpPr>
          <p:nvPr/>
        </p:nvSpPr>
        <p:spPr bwMode="auto">
          <a:xfrm>
            <a:off x="2903538"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6" name="Line 12"/>
          <p:cNvSpPr>
            <a:spLocks noChangeShapeType="1"/>
          </p:cNvSpPr>
          <p:nvPr/>
        </p:nvSpPr>
        <p:spPr bwMode="auto">
          <a:xfrm>
            <a:off x="3087688"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7" name="Line 13"/>
          <p:cNvSpPr>
            <a:spLocks noChangeShapeType="1"/>
          </p:cNvSpPr>
          <p:nvPr/>
        </p:nvSpPr>
        <p:spPr bwMode="auto">
          <a:xfrm>
            <a:off x="3273425"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8" name="Line 14"/>
          <p:cNvSpPr>
            <a:spLocks noChangeShapeType="1"/>
          </p:cNvSpPr>
          <p:nvPr/>
        </p:nvSpPr>
        <p:spPr bwMode="auto">
          <a:xfrm>
            <a:off x="3457575"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49" name="Line 15"/>
          <p:cNvSpPr>
            <a:spLocks noChangeShapeType="1"/>
          </p:cNvSpPr>
          <p:nvPr/>
        </p:nvSpPr>
        <p:spPr bwMode="auto">
          <a:xfrm>
            <a:off x="3641725" y="846138"/>
            <a:ext cx="0" cy="260350"/>
          </a:xfrm>
          <a:prstGeom prst="line">
            <a:avLst/>
          </a:prstGeom>
          <a:noFill/>
          <a:ln w="38100">
            <a:solidFill>
              <a:srgbClr val="FF3399"/>
            </a:solidFill>
            <a:round/>
            <a:headEnd/>
            <a:tailEnd type="triangle" w="med" len="med"/>
          </a:ln>
        </p:spPr>
        <p:txBody>
          <a:bodyPr wrap="none"/>
          <a:lstStyle/>
          <a:p>
            <a:endParaRPr lang="en-US"/>
          </a:p>
        </p:txBody>
      </p:sp>
      <p:sp>
        <p:nvSpPr>
          <p:cNvPr id="14350" name="Line 16"/>
          <p:cNvSpPr>
            <a:spLocks noChangeShapeType="1"/>
          </p:cNvSpPr>
          <p:nvPr/>
        </p:nvSpPr>
        <p:spPr bwMode="auto">
          <a:xfrm>
            <a:off x="3825875"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1" name="Line 18"/>
          <p:cNvSpPr>
            <a:spLocks noChangeShapeType="1"/>
          </p:cNvSpPr>
          <p:nvPr/>
        </p:nvSpPr>
        <p:spPr bwMode="auto">
          <a:xfrm>
            <a:off x="4010025"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2" name="Line 19"/>
          <p:cNvSpPr>
            <a:spLocks noChangeShapeType="1"/>
          </p:cNvSpPr>
          <p:nvPr/>
        </p:nvSpPr>
        <p:spPr bwMode="auto">
          <a:xfrm>
            <a:off x="5362575"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3" name="Line 20"/>
          <p:cNvSpPr>
            <a:spLocks noChangeShapeType="1"/>
          </p:cNvSpPr>
          <p:nvPr/>
        </p:nvSpPr>
        <p:spPr bwMode="auto">
          <a:xfrm>
            <a:off x="5732463"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4" name="Line 21"/>
          <p:cNvSpPr>
            <a:spLocks noChangeShapeType="1"/>
          </p:cNvSpPr>
          <p:nvPr/>
        </p:nvSpPr>
        <p:spPr bwMode="auto">
          <a:xfrm>
            <a:off x="5854700"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5" name="Line 22"/>
          <p:cNvSpPr>
            <a:spLocks noChangeShapeType="1"/>
          </p:cNvSpPr>
          <p:nvPr/>
        </p:nvSpPr>
        <p:spPr bwMode="auto">
          <a:xfrm>
            <a:off x="6223000"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6" name="Line 23"/>
          <p:cNvSpPr>
            <a:spLocks noChangeShapeType="1"/>
          </p:cNvSpPr>
          <p:nvPr/>
        </p:nvSpPr>
        <p:spPr bwMode="auto">
          <a:xfrm>
            <a:off x="6408738"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7" name="Line 24"/>
          <p:cNvSpPr>
            <a:spLocks noChangeShapeType="1"/>
          </p:cNvSpPr>
          <p:nvPr/>
        </p:nvSpPr>
        <p:spPr bwMode="auto">
          <a:xfrm>
            <a:off x="6777038" y="846138"/>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8" name="Line 26"/>
          <p:cNvSpPr>
            <a:spLocks noChangeShapeType="1"/>
          </p:cNvSpPr>
          <p:nvPr/>
        </p:nvSpPr>
        <p:spPr bwMode="auto">
          <a:xfrm>
            <a:off x="3519488" y="3579813"/>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59" name="Line 27"/>
          <p:cNvSpPr>
            <a:spLocks noChangeShapeType="1"/>
          </p:cNvSpPr>
          <p:nvPr/>
        </p:nvSpPr>
        <p:spPr bwMode="auto">
          <a:xfrm>
            <a:off x="2843213" y="3579813"/>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60" name="Line 28"/>
          <p:cNvSpPr>
            <a:spLocks noChangeShapeType="1"/>
          </p:cNvSpPr>
          <p:nvPr/>
        </p:nvSpPr>
        <p:spPr bwMode="auto">
          <a:xfrm>
            <a:off x="2289175" y="3579813"/>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61" name="Line 29"/>
          <p:cNvSpPr>
            <a:spLocks noChangeShapeType="1"/>
          </p:cNvSpPr>
          <p:nvPr/>
        </p:nvSpPr>
        <p:spPr bwMode="auto">
          <a:xfrm>
            <a:off x="2105025" y="3579813"/>
            <a:ext cx="0" cy="260350"/>
          </a:xfrm>
          <a:prstGeom prst="line">
            <a:avLst/>
          </a:prstGeom>
          <a:noFill/>
          <a:ln w="38100">
            <a:solidFill>
              <a:schemeClr val="accent1"/>
            </a:solidFill>
            <a:round/>
            <a:headEnd/>
            <a:tailEnd type="triangle" w="med" len="med"/>
          </a:ln>
        </p:spPr>
        <p:txBody>
          <a:bodyPr wrap="none"/>
          <a:lstStyle/>
          <a:p>
            <a:endParaRPr lang="en-US"/>
          </a:p>
        </p:txBody>
      </p:sp>
      <p:sp>
        <p:nvSpPr>
          <p:cNvPr id="14362" name="Text Box 31"/>
          <p:cNvSpPr txBox="1">
            <a:spLocks noChangeArrowheads="1"/>
          </p:cNvSpPr>
          <p:nvPr/>
        </p:nvSpPr>
        <p:spPr bwMode="auto">
          <a:xfrm>
            <a:off x="6629400" y="4238625"/>
            <a:ext cx="2286000" cy="923925"/>
          </a:xfrm>
          <a:prstGeom prst="rect">
            <a:avLst/>
          </a:prstGeom>
          <a:noFill/>
          <a:ln w="9525">
            <a:noFill/>
            <a:miter lim="800000"/>
            <a:headEnd/>
            <a:tailEnd/>
          </a:ln>
        </p:spPr>
        <p:txBody>
          <a:bodyPr>
            <a:spAutoFit/>
          </a:bodyPr>
          <a:lstStyle/>
          <a:p>
            <a:pPr>
              <a:spcBef>
                <a:spcPct val="50000"/>
              </a:spcBef>
            </a:pPr>
            <a:r>
              <a:rPr lang="en-US">
                <a:latin typeface="Calibri" pitchFamily="34" charset="0"/>
              </a:rPr>
              <a:t>9/21 TLE (MTS, clinical &amp; EEG) had thalamic pathology</a:t>
            </a:r>
          </a:p>
        </p:txBody>
      </p:sp>
    </p:spTree>
  </p:cSld>
  <p:clrMapOvr>
    <a:masterClrMapping/>
  </p:clrMapOvr>
  <p:transition advTm="4189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b="1" dirty="0" err="1" smtClean="0"/>
              <a:t>Margerison</a:t>
            </a:r>
            <a:r>
              <a:rPr lang="en-US" sz="3600" b="1" dirty="0" smtClean="0"/>
              <a:t> &amp; </a:t>
            </a:r>
            <a:r>
              <a:rPr lang="en-US" sz="3600" b="1" dirty="0" err="1" smtClean="0"/>
              <a:t>Corsellis</a:t>
            </a:r>
            <a:r>
              <a:rPr lang="en-US" sz="3600" b="1" dirty="0" smtClean="0"/>
              <a:t> 1966</a:t>
            </a:r>
            <a:endParaRPr lang="en-US" sz="6600" dirty="0"/>
          </a:p>
        </p:txBody>
      </p:sp>
      <p:sp>
        <p:nvSpPr>
          <p:cNvPr id="3" name="Content Placeholder 2"/>
          <p:cNvSpPr>
            <a:spLocks noGrp="1"/>
          </p:cNvSpPr>
          <p:nvPr>
            <p:ph idx="1"/>
          </p:nvPr>
        </p:nvSpPr>
        <p:spPr>
          <a:ln>
            <a:solidFill>
              <a:schemeClr val="accent3">
                <a:lumMod val="60000"/>
                <a:lumOff val="40000"/>
              </a:schemeClr>
            </a:solidFill>
          </a:ln>
        </p:spPr>
        <p:txBody>
          <a:bodyPr/>
          <a:lstStyle/>
          <a:p>
            <a:r>
              <a:rPr lang="en-US" sz="2400" dirty="0" smtClean="0"/>
              <a:t>The study of the brain as a whole has reinforced the core of clinical, EEG and pathological information around which the concept of temporal lobe epilepsy has developed.  </a:t>
            </a:r>
            <a:r>
              <a:rPr lang="en-US" sz="2400" b="1" dirty="0" smtClean="0">
                <a:solidFill>
                  <a:srgbClr val="FF0000"/>
                </a:solidFill>
              </a:rPr>
              <a:t>At the same time it has emphasized the need to see beyond the temporal lobes and to take into account the possible importance of damage in other parts of the brain as well</a:t>
            </a:r>
            <a:r>
              <a:rPr lang="en-US" sz="2400" dirty="0" smtClean="0"/>
              <a:t>.</a:t>
            </a:r>
          </a:p>
          <a:p>
            <a:endParaRPr lang="en-US" sz="2400" dirty="0" smtClean="0"/>
          </a:p>
          <a:p>
            <a:r>
              <a:rPr lang="en-US" sz="2400" dirty="0" smtClean="0"/>
              <a:t>In many ways, therefore, the present work has made a complex situation more complicated.</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Extratemporal Abnormalities</a:t>
            </a:r>
          </a:p>
        </p:txBody>
      </p:sp>
      <p:sp>
        <p:nvSpPr>
          <p:cNvPr id="16387" name="Content Placeholder 2"/>
          <p:cNvSpPr>
            <a:spLocks noGrp="1"/>
          </p:cNvSpPr>
          <p:nvPr>
            <p:ph idx="1"/>
          </p:nvPr>
        </p:nvSpPr>
        <p:spPr/>
        <p:txBody>
          <a:bodyPr/>
          <a:lstStyle/>
          <a:p>
            <a:r>
              <a:rPr lang="en-US" dirty="0" smtClean="0"/>
              <a:t>Cause, incidence &amp; implications uncertain</a:t>
            </a:r>
          </a:p>
          <a:p>
            <a:endParaRPr lang="en-US" sz="2000" dirty="0" smtClean="0"/>
          </a:p>
          <a:p>
            <a:r>
              <a:rPr lang="en-US" dirty="0" smtClean="0"/>
              <a:t>Unlike temporal lobe / hippocampus, tissue not readily available outside of autopsy studies</a:t>
            </a:r>
          </a:p>
          <a:p>
            <a:endParaRPr lang="en-US" sz="2000" dirty="0" smtClean="0"/>
          </a:p>
          <a:p>
            <a:r>
              <a:rPr lang="en-US" dirty="0" smtClean="0"/>
              <a:t>Quantitative </a:t>
            </a:r>
            <a:r>
              <a:rPr lang="en-US" dirty="0" err="1" smtClean="0"/>
              <a:t>neuroimaging</a:t>
            </a:r>
            <a:r>
              <a:rPr lang="en-US" dirty="0" smtClean="0"/>
              <a:t> (MRI) has provided a means of exploring </a:t>
            </a:r>
            <a:r>
              <a:rPr lang="en-US" dirty="0" err="1" smtClean="0"/>
              <a:t>extratemporal</a:t>
            </a:r>
            <a:r>
              <a:rPr lang="en-US" dirty="0" smtClean="0"/>
              <a:t> regions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b="1" dirty="0" err="1" smtClean="0"/>
              <a:t>Extratemporal</a:t>
            </a:r>
            <a:r>
              <a:rPr lang="en-US" sz="3600" b="1" dirty="0" smtClean="0"/>
              <a:t> Abnormalities in TLE</a:t>
            </a:r>
          </a:p>
        </p:txBody>
      </p:sp>
      <p:sp>
        <p:nvSpPr>
          <p:cNvPr id="15363" name="Rectangle 3"/>
          <p:cNvSpPr>
            <a:spLocks noGrp="1" noChangeArrowheads="1"/>
          </p:cNvSpPr>
          <p:nvPr>
            <p:ph type="body" idx="1"/>
          </p:nvPr>
        </p:nvSpPr>
        <p:spPr/>
        <p:txBody>
          <a:bodyPr/>
          <a:lstStyle/>
          <a:p>
            <a:pPr eaLnBrk="1" hangingPunct="1"/>
            <a:r>
              <a:rPr lang="en-US" dirty="0" smtClean="0"/>
              <a:t>Thalamus</a:t>
            </a:r>
          </a:p>
          <a:p>
            <a:pPr lvl="1" eaLnBrk="1" hangingPunct="1"/>
            <a:r>
              <a:rPr lang="en-US" sz="2400" dirty="0" err="1" smtClean="0"/>
              <a:t>DeCarli</a:t>
            </a:r>
            <a:r>
              <a:rPr lang="en-US" sz="2400" dirty="0" smtClean="0"/>
              <a:t> ‘98, </a:t>
            </a:r>
            <a:r>
              <a:rPr lang="en-US" sz="2400" dirty="0" err="1" smtClean="0"/>
              <a:t>Dreifuss</a:t>
            </a:r>
            <a:r>
              <a:rPr lang="en-US" sz="2400" dirty="0" smtClean="0"/>
              <a:t> ‘01, </a:t>
            </a:r>
            <a:r>
              <a:rPr lang="en-US" sz="2400" dirty="0" err="1" smtClean="0"/>
              <a:t>Natsume</a:t>
            </a:r>
            <a:r>
              <a:rPr lang="en-US" sz="2400" dirty="0" smtClean="0"/>
              <a:t> ‘03, </a:t>
            </a:r>
            <a:r>
              <a:rPr lang="en-US" sz="2400" dirty="0" err="1" smtClean="0"/>
              <a:t>Bonilha</a:t>
            </a:r>
            <a:r>
              <a:rPr lang="en-US" sz="2400" dirty="0" smtClean="0"/>
              <a:t> ’05, Gong ‘08</a:t>
            </a:r>
          </a:p>
          <a:p>
            <a:pPr eaLnBrk="1" hangingPunct="1"/>
            <a:r>
              <a:rPr lang="en-US" dirty="0" smtClean="0"/>
              <a:t>Cortical grey matter</a:t>
            </a:r>
          </a:p>
          <a:p>
            <a:pPr lvl="1" eaLnBrk="1" hangingPunct="1"/>
            <a:r>
              <a:rPr lang="en-US" sz="2400" dirty="0" smtClean="0"/>
              <a:t>Hermann ’03, </a:t>
            </a:r>
            <a:r>
              <a:rPr lang="en-US" sz="2400" dirty="0" err="1" smtClean="0"/>
              <a:t>Bernasconi</a:t>
            </a:r>
            <a:r>
              <a:rPr lang="en-US" sz="2400" dirty="0" smtClean="0"/>
              <a:t> ’04, Cormack ‘05</a:t>
            </a:r>
          </a:p>
          <a:p>
            <a:pPr eaLnBrk="1" hangingPunct="1"/>
            <a:r>
              <a:rPr lang="en-US" dirty="0" smtClean="0"/>
              <a:t>White matter</a:t>
            </a:r>
          </a:p>
          <a:p>
            <a:pPr lvl="1" eaLnBrk="1" hangingPunct="1"/>
            <a:r>
              <a:rPr lang="en-US" sz="2400" dirty="0" smtClean="0"/>
              <a:t>Hermann ’03, Seidenberg ‘05</a:t>
            </a:r>
          </a:p>
          <a:p>
            <a:pPr eaLnBrk="1" hangingPunct="1"/>
            <a:r>
              <a:rPr lang="en-US" dirty="0" smtClean="0"/>
              <a:t>Fornix</a:t>
            </a:r>
          </a:p>
          <a:p>
            <a:pPr lvl="1" eaLnBrk="1" hangingPunct="1"/>
            <a:r>
              <a:rPr lang="en-US" sz="2400" dirty="0" err="1" smtClean="0"/>
              <a:t>Kuzniecky</a:t>
            </a:r>
            <a:r>
              <a:rPr lang="en-US" sz="2400" dirty="0" smtClean="0"/>
              <a:t> ‘99</a:t>
            </a:r>
          </a:p>
        </p:txBody>
      </p:sp>
    </p:spTree>
  </p:cSld>
  <p:clrMapOvr>
    <a:masterClrMapping/>
  </p:clrMapOvr>
  <p:transition advTm="71531"/>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3515</TotalTime>
  <Words>1153</Words>
  <Application>Microsoft Office PowerPoint</Application>
  <PresentationFormat>On-screen Show (4:3)</PresentationFormat>
  <Paragraphs>214</Paragraphs>
  <Slides>55</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Office Theme</vt:lpstr>
      <vt:lpstr>Acrobat Document</vt:lpstr>
      <vt:lpstr>Photo Editor Photo</vt:lpstr>
      <vt:lpstr>The Pathological Network of Temporal Lobe Epilepsy</vt:lpstr>
      <vt:lpstr>PowerPoint Presentation</vt:lpstr>
      <vt:lpstr>Temporal Lobe Epilepsy</vt:lpstr>
      <vt:lpstr>PowerPoint Presentation</vt:lpstr>
      <vt:lpstr>PowerPoint Presentation</vt:lpstr>
      <vt:lpstr>PowerPoint Presentation</vt:lpstr>
      <vt:lpstr>Margerison &amp; Corsellis 1966</vt:lpstr>
      <vt:lpstr>Extratemporal Abnormalities</vt:lpstr>
      <vt:lpstr>Extratemporal Abnormalities in TLE</vt:lpstr>
      <vt:lpstr>Diffusion Tensor Imaging</vt:lpstr>
      <vt:lpstr>DTI and Axonal Degeneration</vt:lpstr>
      <vt:lpstr>PowerPoint Presentation</vt:lpstr>
      <vt:lpstr>DTI TLE+MTS</vt:lpstr>
      <vt:lpstr>FA of the Fornix in TLE+MTS</vt:lpstr>
      <vt:lpstr>Results</vt:lpstr>
      <vt:lpstr>Extent of DTI abnormalities</vt:lpstr>
      <vt:lpstr>Are DTI changes unique to TLE patients with MTS? </vt:lpstr>
      <vt:lpstr>TLE+MTS vs nlTLE</vt:lpstr>
      <vt:lpstr>PowerPoint Presentation</vt:lpstr>
      <vt:lpstr>PowerPoint Presentation</vt:lpstr>
      <vt:lpstr>PowerPoint Presentation</vt:lpstr>
      <vt:lpstr>Are white matter changes a consequence of seizures?</vt:lpstr>
      <vt:lpstr>DTI correlations with TLE</vt:lpstr>
      <vt:lpstr>PowerPoint Presentation</vt:lpstr>
      <vt:lpstr>Do white matter changes correlate with cognitive function?</vt:lpstr>
      <vt:lpstr>Correlations: DTI vs neuropsychology</vt:lpstr>
      <vt:lpstr>TLE- structure vs function</vt:lpstr>
      <vt:lpstr>Left fornix- nlTLE vs TLE+MTS</vt:lpstr>
      <vt:lpstr>PowerPoint Presentation</vt:lpstr>
      <vt:lpstr>Surgical outcomes</vt:lpstr>
      <vt:lpstr>White Matter Abnormalities</vt:lpstr>
      <vt:lpstr>White Matter Abnormalities</vt:lpstr>
      <vt:lpstr>PowerPoint Presentation</vt:lpstr>
      <vt:lpstr>PowerPoint Presentation</vt:lpstr>
      <vt:lpstr>PowerPoint Presentation</vt:lpstr>
      <vt:lpstr>Epilepsy- Small World</vt:lpstr>
      <vt:lpstr>Liu et al. Epilepsia 2014</vt:lpstr>
      <vt:lpstr>Results</vt:lpstr>
      <vt:lpstr>Global Network Properties</vt:lpstr>
      <vt:lpstr>Network Hubs</vt:lpstr>
      <vt:lpstr>Reduced Regional Efficiency</vt:lpstr>
      <vt:lpstr>PowerPoint Presentation</vt:lpstr>
      <vt:lpstr>Bonilha et al. Neurology 2015</vt:lpstr>
      <vt:lpstr>Interpretation of DTI findings</vt:lpstr>
      <vt:lpstr>Specificity of DTI</vt:lpstr>
      <vt:lpstr>Other white matter imaging modalities</vt:lpstr>
      <vt:lpstr>PowerPoint Presentation</vt:lpstr>
      <vt:lpstr>PowerPoint Presentation</vt:lpstr>
      <vt:lpstr>PowerPoint Presentation</vt:lpstr>
      <vt:lpstr>Challenges</vt:lpstr>
      <vt:lpstr>PowerPoint Presentation</vt:lpstr>
      <vt:lpstr>PowerPoint Presentation</vt:lpstr>
      <vt:lpstr>PowerPoint Presentation</vt:lpstr>
      <vt:lpstr>Collaborators</vt:lpstr>
      <vt:lpstr>Funding</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Pathological Network of Temporal Lobe Epilepsy</dc:title>
  <dc:creator>dwgross</dc:creator>
  <cp:lastModifiedBy>Don Gross</cp:lastModifiedBy>
  <cp:revision>69</cp:revision>
  <dcterms:created xsi:type="dcterms:W3CDTF">2013-08-28T15:23:10Z</dcterms:created>
  <dcterms:modified xsi:type="dcterms:W3CDTF">2016-10-13T21:43:02Z</dcterms:modified>
</cp:coreProperties>
</file>