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0"/>
  </p:normalViewPr>
  <p:slideViewPr>
    <p:cSldViewPr snapToGrid="0" snapToObjects="1">
      <p:cViewPr varScale="1">
        <p:scale>
          <a:sx n="64" d="100"/>
          <a:sy n="64" d="100"/>
        </p:scale>
        <p:origin x="1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697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9"/>
          <p:cNvGrpSpPr/>
          <p:nvPr/>
        </p:nvGrpSpPr>
        <p:grpSpPr>
          <a:xfrm>
            <a:off x="-622300" y="-578380"/>
            <a:ext cx="13970000" cy="13970000"/>
            <a:chOff x="0" y="0"/>
            <a:chExt cx="13970000" cy="13969998"/>
          </a:xfrm>
        </p:grpSpPr>
        <p:pic>
          <p:nvPicPr>
            <p:cNvPr id="131" name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>
              <a:off x="0" y="9582678"/>
              <a:ext cx="13970000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13272" t="8727" b="12727"/>
            <a:stretch>
              <a:fillRect/>
            </a:stretch>
          </p:blipFill>
          <p:spPr>
            <a:xfrm>
              <a:off x="1016000" y="2534178"/>
              <a:ext cx="12115799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rcRect l="47496" t="1999" b="19454"/>
            <a:stretch>
              <a:fillRect/>
            </a:stretch>
          </p:blipFill>
          <p:spPr>
            <a:xfrm rot="16200000">
              <a:off x="9312076" y="6004254"/>
              <a:ext cx="7334648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4" name="dash-line.png"/>
            <p:cNvPicPr>
              <a:picLocks noChangeAspect="1"/>
            </p:cNvPicPr>
            <p:nvPr/>
          </p:nvPicPr>
          <p:blipFill>
            <a:blip r:embed="rId3">
              <a:alphaModFix amt="70000"/>
              <a:extLst/>
            </a:blip>
            <a:stretch>
              <a:fillRect/>
            </a:stretch>
          </p:blipFill>
          <p:spPr>
            <a:xfrm rot="16199993">
              <a:off x="-5727684" y="6839477"/>
              <a:ext cx="13969999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b="21089"/>
            <a:stretch>
              <a:fillRect/>
            </a:stretch>
          </p:blipFill>
          <p:spPr>
            <a:xfrm>
              <a:off x="1473200" y="2673878"/>
              <a:ext cx="11480800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37517" t="19727" b="21089"/>
            <a:stretch>
              <a:fillRect/>
            </a:stretch>
          </p:blipFill>
          <p:spPr>
            <a:xfrm flipH="1">
              <a:off x="1473199" y="9493778"/>
              <a:ext cx="11480801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1831" t="19592" b="20962"/>
            <a:stretch>
              <a:fillRect/>
            </a:stretch>
          </p:blipFill>
          <p:spPr>
            <a:xfrm rot="16199982">
              <a:off x="-2102107" y="6083569"/>
              <a:ext cx="6997710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tri-line.png"/>
            <p:cNvPicPr>
              <a:picLocks noChangeAspect="1"/>
            </p:cNvPicPr>
            <p:nvPr/>
          </p:nvPicPr>
          <p:blipFill>
            <a:blip r:embed="rId4">
              <a:alphaModFix amt="50000"/>
              <a:extLst/>
            </a:blip>
            <a:srcRect l="63424" t="19591" b="20963"/>
            <a:stretch>
              <a:fillRect/>
            </a:stretch>
          </p:blipFill>
          <p:spPr>
            <a:xfrm rot="16200022" flipH="1">
              <a:off x="9542308" y="6097763"/>
              <a:ext cx="6642943" cy="22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0" name="scrapbook_title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600" y="254000"/>
            <a:ext cx="11010900" cy="23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200">
                <a:solidFill>
                  <a:srgbClr val="528D4D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3200"/>
              </a:spcBef>
              <a:buClrTx/>
              <a:buSzPct val="50000"/>
              <a:buFontTx/>
              <a:buBlip>
                <a:blip r:embed="rId6"/>
              </a:buBlip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7400" indent="-406400">
              <a:spcBef>
                <a:spcPts val="3200"/>
              </a:spcBef>
              <a:buClrTx/>
              <a:buSzPct val="50000"/>
              <a:buFontTx/>
              <a:buBlip>
                <a:blip r:embed="rId6"/>
              </a:buBlip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68400" indent="-406400">
              <a:spcBef>
                <a:spcPts val="3200"/>
              </a:spcBef>
              <a:buClrTx/>
              <a:buSzPct val="50000"/>
              <a:buFontTx/>
              <a:buBlip>
                <a:blip r:embed="rId6"/>
              </a:buBlip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49400" indent="-406400">
              <a:spcBef>
                <a:spcPts val="3200"/>
              </a:spcBef>
              <a:buClrTx/>
              <a:buSzPct val="50000"/>
              <a:buFontTx/>
              <a:buBlip>
                <a:blip r:embed="rId6"/>
              </a:buBlip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30400" indent="-406400">
              <a:spcBef>
                <a:spcPts val="3200"/>
              </a:spcBef>
              <a:buClrTx/>
              <a:buSzPct val="50000"/>
              <a:buFontTx/>
              <a:buBlip>
                <a:blip r:embed="rId6"/>
              </a:buBlip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6308596" y="9347200"/>
            <a:ext cx="374905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>
            <a:outerShdw blurRad="12700" dist="25400" dir="16200000" rotWithShape="0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7200" cap="all" spc="360">
                <a:solidFill>
                  <a:srgbClr val="FBF9E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  <a:effectLst>
            <a:outerShdw blurRad="25400" dist="12700" dir="5400000" rotWithShape="0">
              <a:srgbClr val="FFFFFF">
                <a:alpha val="45000"/>
              </a:srgbClr>
            </a:outerShdw>
          </a:effectLst>
        </p:spPr>
        <p:txBody>
          <a:bodyPr>
            <a:noAutofit/>
          </a:bodyPr>
          <a:lstStyle>
            <a:lvl1pPr marL="355600" indent="-355600">
              <a:lnSpc>
                <a:spcPct val="120000"/>
              </a:lnSpc>
              <a:spcBef>
                <a:spcPts val="3600"/>
              </a:spcBef>
              <a:buSzPct val="40000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800100" indent="-355600">
              <a:lnSpc>
                <a:spcPct val="120000"/>
              </a:lnSpc>
              <a:spcBef>
                <a:spcPts val="3600"/>
              </a:spcBef>
              <a:buSzPct val="40000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44600" indent="-355600">
              <a:lnSpc>
                <a:spcPct val="120000"/>
              </a:lnSpc>
              <a:spcBef>
                <a:spcPts val="3600"/>
              </a:spcBef>
              <a:buSzPct val="40000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89100" indent="-355600">
              <a:lnSpc>
                <a:spcPct val="120000"/>
              </a:lnSpc>
              <a:spcBef>
                <a:spcPts val="3600"/>
              </a:spcBef>
              <a:buSzPct val="40000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33600" indent="-355600">
              <a:lnSpc>
                <a:spcPct val="120000"/>
              </a:lnSpc>
              <a:spcBef>
                <a:spcPts val="3600"/>
              </a:spcBef>
              <a:buSzPct val="40000"/>
              <a:buBlip>
                <a:blip r:embed="rId3"/>
              </a:buBlip>
              <a:defRPr sz="3200">
                <a:solidFill>
                  <a:srgbClr val="4F5C3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effectLst>
            <a:outerShdw blurRad="12700" dist="12700" dir="5400000" rotWithShape="0">
              <a:srgbClr val="FFFFFF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4F5C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Shape 31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Shape 52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Genetics for the epileptologist</a:t>
            </a:r>
          </a:p>
          <a:p>
            <a:r>
              <a:t>CLAE 2016</a:t>
            </a:r>
          </a:p>
        </p:txBody>
      </p:sp>
      <p:sp>
        <p:nvSpPr>
          <p:cNvPr id="162" name="Shape 162"/>
          <p:cNvSpPr/>
          <p:nvPr/>
        </p:nvSpPr>
        <p:spPr>
          <a:xfrm>
            <a:off x="3318743" y="6500441"/>
            <a:ext cx="6367314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Danielle M. Andrade, MD, MSc, FRCPC</a:t>
            </a:r>
          </a:p>
          <a:p>
            <a:r>
              <a:t>Medical Director, Epilepsy Program</a:t>
            </a:r>
          </a:p>
          <a:p>
            <a:r>
              <a:t>Director, Epilepsy Genetics Research Program</a:t>
            </a:r>
          </a:p>
          <a:p>
            <a:r>
              <a:t>Director Epilepsy Transition Program</a:t>
            </a:r>
          </a:p>
          <a:p>
            <a:r>
              <a:t>Associate Professor, Neurology</a:t>
            </a:r>
          </a:p>
          <a:p>
            <a:r>
              <a:t>University of Toronto</a:t>
            </a:r>
          </a:p>
        </p:txBody>
      </p:sp>
      <p:pic>
        <p:nvPicPr>
          <p:cNvPr id="163" name="UofT Neurology Red Text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5600" y="572658"/>
            <a:ext cx="2750357" cy="195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Genomic deletions, duplications…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6" y="4347331"/>
            <a:ext cx="6886243" cy="5451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t="14489" b="5454"/>
          <a:stretch>
            <a:fillRect/>
          </a:stretch>
        </p:blipFill>
        <p:spPr>
          <a:xfrm>
            <a:off x="5450686" y="2178050"/>
            <a:ext cx="7529725" cy="452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t>Genomic MICRO deletions, duplications…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Screen Shot 2016-10-14 at 10.11.09 PM.png"/>
          <p:cNvPicPr>
            <a:picLocks noChangeAspect="1"/>
          </p:cNvPicPr>
          <p:nvPr/>
        </p:nvPicPr>
        <p:blipFill>
          <a:blip r:embed="rId2">
            <a:extLst/>
          </a:blip>
          <a:srcRect l="19806" t="15112" r="20856" b="28001"/>
          <a:stretch>
            <a:fillRect/>
          </a:stretch>
        </p:blipFill>
        <p:spPr>
          <a:xfrm>
            <a:off x="26882" y="2178050"/>
            <a:ext cx="7716719" cy="462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 Shot 2016-10-14 at 10.11.21 PM.png"/>
          <p:cNvPicPr>
            <a:picLocks noChangeAspect="1"/>
          </p:cNvPicPr>
          <p:nvPr/>
        </p:nvPicPr>
        <p:blipFill>
          <a:blip r:embed="rId3">
            <a:extLst/>
          </a:blip>
          <a:srcRect l="26261" t="17803" r="27240" b="10781"/>
          <a:stretch>
            <a:fillRect/>
          </a:stretch>
        </p:blipFill>
        <p:spPr>
          <a:xfrm>
            <a:off x="2630048" y="-157758"/>
            <a:ext cx="10489349" cy="10069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t>Genomic MICRO deletions, duplications…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8" name="Screen Shot 2016-10-14 at 10.37.26 PM.png"/>
          <p:cNvPicPr>
            <a:picLocks noChangeAspect="1"/>
          </p:cNvPicPr>
          <p:nvPr/>
        </p:nvPicPr>
        <p:blipFill>
          <a:blip r:embed="rId2">
            <a:extLst/>
          </a:blip>
          <a:srcRect l="3527" t="21892" r="3527" b="10043"/>
          <a:stretch>
            <a:fillRect/>
          </a:stretch>
        </p:blipFill>
        <p:spPr>
          <a:xfrm>
            <a:off x="390525" y="2684144"/>
            <a:ext cx="12223913" cy="559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Table 210"/>
          <p:cNvGraphicFramePr/>
          <p:nvPr/>
        </p:nvGraphicFramePr>
        <p:xfrm>
          <a:off x="273903" y="3702050"/>
          <a:ext cx="13249170" cy="655881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208195"/>
                <a:gridCol w="2208195"/>
                <a:gridCol w="2020153"/>
                <a:gridCol w="2396237"/>
                <a:gridCol w="2208195"/>
                <a:gridCol w="2208195"/>
              </a:tblGrid>
              <a:tr h="936974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Study (Year)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Main reasons for CMA referral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Sample (n)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15q11.2 microdeletion
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15q13.3 microdeletion 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16p13.11 microdeletion 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936974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Nascimento et al. (2016)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ID,DD, ASD,  congenital anomalies/dysmorphism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15,850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9/20 (45.0%)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2/8 (25%)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1/6 (16.7%)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936974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Hashemi et al. (2015)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ID, congenital anomalies/dysmorphism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7,221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6/35 (17.1%)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936974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Vanlerberghe et al. (2015)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ID, congenital anomalies, behavioural issues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9,852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9/48 (18.7%)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1074023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Cafferkey et al. (2014)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ID, behavioural issues, congenital anomalies/dysmorphism, growth abnormalities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14,605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13/83 (15.6%)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799925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Previously published 15q11.2 deletion cohorts *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19/90 (21.1%)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936974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Lowther et al. (2015)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69/246 (28.0%)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414141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n/a</a:t>
                      </a:r>
                    </a:p>
                  </a:txBody>
                  <a:tcPr marL="63500" marR="63500" marT="0" marB="0" horzOverflow="overflow">
                    <a:lnL w="6350">
                      <a:solidFill>
                        <a:srgbClr val="CBCBCB"/>
                      </a:solidFill>
                      <a:miter lim="400000"/>
                    </a:lnL>
                    <a:lnR w="635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11" name="Shape 211"/>
          <p:cNvSpPr/>
          <p:nvPr/>
        </p:nvSpPr>
        <p:spPr>
          <a:xfrm>
            <a:off x="871621" y="2338465"/>
            <a:ext cx="1205373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Copy number variations associated with: GGE, GGE + ID, BECTS, LKS, West syndrome, neonatal convulsions, infantile convulsions, </a:t>
            </a:r>
          </a:p>
        </p:txBody>
      </p:sp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t>Genomic MICRO deletions, duplications…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do genetic testing?</a:t>
            </a:r>
          </a:p>
        </p:txBody>
      </p:sp>
      <p:sp>
        <p:nvSpPr>
          <p:cNvPr id="215" name="Shape 215"/>
          <p:cNvSpPr/>
          <p:nvPr/>
        </p:nvSpPr>
        <p:spPr>
          <a:xfrm>
            <a:off x="0" y="5071534"/>
            <a:ext cx="63557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2) Limit the diagnostic odyssey and limit costs</a:t>
            </a:r>
          </a:p>
        </p:txBody>
      </p:sp>
      <p:sp>
        <p:nvSpPr>
          <p:cNvPr id="216" name="Shape 216"/>
          <p:cNvSpPr/>
          <p:nvPr/>
        </p:nvSpPr>
        <p:spPr>
          <a:xfrm>
            <a:off x="0" y="2921448"/>
            <a:ext cx="945014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1) Improve diagnostic accuracy (and possibly accuracy for prognosis)</a:t>
            </a:r>
          </a:p>
        </p:txBody>
      </p:sp>
      <p:sp>
        <p:nvSpPr>
          <p:cNvPr id="217" name="Shape 217"/>
          <p:cNvSpPr/>
          <p:nvPr/>
        </p:nvSpPr>
        <p:spPr>
          <a:xfrm>
            <a:off x="0" y="7221621"/>
            <a:ext cx="3097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3) Genetic counselling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2" animBg="1" advAuto="0"/>
      <p:bldP spid="216" grpId="1" animBg="1" advAuto="0"/>
      <p:bldP spid="217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Diagnostic odyssey and costs</a:t>
            </a:r>
          </a:p>
        </p:txBody>
      </p:sp>
      <p:graphicFrame>
        <p:nvGraphicFramePr>
          <p:cNvPr id="220" name="Table 220"/>
          <p:cNvGraphicFramePr/>
          <p:nvPr/>
        </p:nvGraphicFramePr>
        <p:xfrm>
          <a:off x="663167" y="2178050"/>
          <a:ext cx="11678465" cy="6095998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1495425"/>
                <a:gridCol w="6317707"/>
                <a:gridCol w="1762313"/>
                <a:gridCol w="2103020"/>
              </a:tblGrid>
              <a:tr h="124514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6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Description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Diagnostic yeld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Cost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36057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Tier 1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Pyridoxine trial, plasma amino acids, urine organic acids, homocysteine, CMA, CSF for amino acids and glucose.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5-7%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$ 2,000-3,000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24514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Tier 2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Epilepsy gene panels/WES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30 - 40% *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$3,000-6,000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24514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Tier 3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Muscle and skin biopsies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1%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$10,000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1" name="Shape 221"/>
          <p:cNvSpPr/>
          <p:nvPr/>
        </p:nvSpPr>
        <p:spPr>
          <a:xfrm>
            <a:off x="5331301" y="9309434"/>
            <a:ext cx="75692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Joshi, BioMedResearchIntl, 2016; Mercimek-Mahmutoglu, Epilepsia 2015; </a:t>
            </a:r>
          </a:p>
        </p:txBody>
      </p:sp>
      <p:sp>
        <p:nvSpPr>
          <p:cNvPr id="222" name="Shape 222"/>
          <p:cNvSpPr/>
          <p:nvPr/>
        </p:nvSpPr>
        <p:spPr>
          <a:xfrm>
            <a:off x="759326" y="8537742"/>
            <a:ext cx="583108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*reanalyzed panels increased yield by 10%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of genetic epilepsies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orphan drugs</a:t>
            </a:r>
          </a:p>
          <a:p>
            <a:r>
              <a:t>repurposing drugs</a:t>
            </a:r>
          </a:p>
          <a:p>
            <a:r>
              <a:t>small molecules (Nav1.6 inhibitors)</a:t>
            </a:r>
          </a:p>
          <a:p>
            <a:r>
              <a:t>antisense olygonucleotides</a:t>
            </a:r>
          </a:p>
          <a:p>
            <a:r>
              <a:t>other forms of genetic therapy (Minassian)</a:t>
            </a:r>
          </a:p>
        </p:txBody>
      </p:sp>
      <p:pic>
        <p:nvPicPr>
          <p:cNvPr id="22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7723" y="3072548"/>
            <a:ext cx="6805354" cy="534091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1389088" y="7803515"/>
            <a:ext cx="14908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Quinidine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Genetic testing</a:t>
            </a:r>
          </a:p>
        </p:txBody>
      </p:sp>
      <p:sp>
        <p:nvSpPr>
          <p:cNvPr id="230" name="Shape 230"/>
          <p:cNvSpPr/>
          <p:nvPr/>
        </p:nvSpPr>
        <p:spPr>
          <a:xfrm>
            <a:off x="550614" y="3702050"/>
            <a:ext cx="11903572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Who should be tested? </a:t>
            </a:r>
          </a:p>
          <a:p>
            <a:r>
              <a:t>EPILEPTIC ENCEPHALOPATHIES</a:t>
            </a:r>
          </a:p>
          <a:p>
            <a:r>
              <a:t>PROGRESSIVE MYOCLONUS EPILEPSY</a:t>
            </a:r>
          </a:p>
          <a:p>
            <a:r>
              <a:t>?INTRACTABLE EPILEPSY WITHOUT STRUCTURAL ABNORMALITIES</a:t>
            </a:r>
          </a:p>
          <a:p>
            <a:r>
              <a:t>INTRACTABLE EPILEPSY WITH MALFORMATION OF CORTICAL DEVELOPMENT</a:t>
            </a:r>
          </a:p>
        </p:txBody>
      </p:sp>
      <p:sp>
        <p:nvSpPr>
          <p:cNvPr id="231" name="Shape 231"/>
          <p:cNvSpPr/>
          <p:nvPr/>
        </p:nvSpPr>
        <p:spPr>
          <a:xfrm>
            <a:off x="2608461" y="6777370"/>
            <a:ext cx="7787879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who should not be tested?</a:t>
            </a:r>
          </a:p>
          <a:p>
            <a:r>
              <a:t>BENIGN EPILEPSIES</a:t>
            </a:r>
          </a:p>
          <a:p>
            <a:r>
              <a:t>EPILEPSIES WITH COMPLEX INHERITANCES (GGEs)</a:t>
            </a:r>
          </a:p>
          <a:p>
            <a:r>
              <a:t> ACQUIRED EPILEPSIES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spcBef>
                <a:spcPts val="1500"/>
              </a:spcBef>
              <a:defRPr sz="6650"/>
            </a:lvl1pPr>
          </a:lstStyle>
          <a:p>
            <a:r>
              <a:t>Genetic testing: what are the options?</a:t>
            </a:r>
          </a:p>
        </p:txBody>
      </p:sp>
      <p:sp>
        <p:nvSpPr>
          <p:cNvPr id="234" name="Shape 234"/>
          <p:cNvSpPr/>
          <p:nvPr/>
        </p:nvSpPr>
        <p:spPr>
          <a:xfrm>
            <a:off x="244471" y="5221851"/>
            <a:ext cx="65174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Single gene: not very useful nor cost-effective </a:t>
            </a:r>
          </a:p>
        </p:txBody>
      </p:sp>
      <p:sp>
        <p:nvSpPr>
          <p:cNvPr id="235" name="Shape 235"/>
          <p:cNvSpPr/>
          <p:nvPr/>
        </p:nvSpPr>
        <p:spPr>
          <a:xfrm>
            <a:off x="244471" y="6238371"/>
            <a:ext cx="49793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Focused panel: PME, MCD, ?EOEE?</a:t>
            </a:r>
          </a:p>
        </p:txBody>
      </p:sp>
      <p:sp>
        <p:nvSpPr>
          <p:cNvPr id="236" name="Shape 236"/>
          <p:cNvSpPr/>
          <p:nvPr/>
        </p:nvSpPr>
        <p:spPr>
          <a:xfrm>
            <a:off x="244471" y="7381892"/>
            <a:ext cx="529798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Whole exome sequencing (Sweet spot)</a:t>
            </a:r>
          </a:p>
        </p:txBody>
      </p:sp>
      <p:sp>
        <p:nvSpPr>
          <p:cNvPr id="237" name="Shape 237"/>
          <p:cNvSpPr/>
          <p:nvPr/>
        </p:nvSpPr>
        <p:spPr>
          <a:xfrm>
            <a:off x="244471" y="8525413"/>
            <a:ext cx="374838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Whole genome sequencing</a:t>
            </a:r>
          </a:p>
        </p:txBody>
      </p:sp>
      <p:sp>
        <p:nvSpPr>
          <p:cNvPr id="238" name="Shape 238"/>
          <p:cNvSpPr/>
          <p:nvPr/>
        </p:nvSpPr>
        <p:spPr>
          <a:xfrm>
            <a:off x="244471" y="3341730"/>
            <a:ext cx="1244654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Genome-wide chromosome microarray: epilepsy +</a:t>
            </a:r>
          </a:p>
          <a:p>
            <a:pPr lvl="3" algn="l"/>
            <a:r>
              <a:t>intellectual disability, </a:t>
            </a:r>
          </a:p>
          <a:p>
            <a:pPr lvl="3" algn="l"/>
            <a:r>
              <a:t>autism spectrum disorder</a:t>
            </a:r>
          </a:p>
          <a:p>
            <a:pPr lvl="3" algn="l"/>
            <a:r>
              <a:t>dysmorphism and/or congenital abnormalities.</a:t>
            </a:r>
          </a:p>
        </p:txBody>
      </p:sp>
      <p:pic>
        <p:nvPicPr>
          <p:cNvPr id="2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8927" y="6345922"/>
            <a:ext cx="4988835" cy="257994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150421" y="2234192"/>
            <a:ext cx="1063464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t>NO SINGLE MUTATION DETECTION TECHNIQUE IS PERFECT IN IDENTIFYING ALL MUTATIONS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2" animBg="1" advAuto="0"/>
      <p:bldP spid="235" grpId="3" animBg="1" advAuto="0"/>
      <p:bldP spid="236" grpId="4" animBg="1" advAuto="0"/>
      <p:bldP spid="237" grpId="5" animBg="1" advAuto="0"/>
      <p:bldP spid="23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Considerations when doing GT:</a:t>
            </a:r>
          </a:p>
        </p:txBody>
      </p:sp>
      <p:sp>
        <p:nvSpPr>
          <p:cNvPr id="243" name="Shape 243"/>
          <p:cNvSpPr/>
          <p:nvPr/>
        </p:nvSpPr>
        <p:spPr>
          <a:xfrm>
            <a:off x="4895849" y="4749800"/>
            <a:ext cx="34671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INCIDENTAL FINDING</a:t>
            </a:r>
          </a:p>
        </p:txBody>
      </p:sp>
      <p:sp>
        <p:nvSpPr>
          <p:cNvPr id="244" name="Shape 244"/>
          <p:cNvSpPr/>
          <p:nvPr/>
        </p:nvSpPr>
        <p:spPr>
          <a:xfrm>
            <a:off x="3612678" y="5422899"/>
            <a:ext cx="57794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PHENOTYPE (not completely developed)</a:t>
            </a:r>
          </a:p>
        </p:txBody>
      </p:sp>
      <p:sp>
        <p:nvSpPr>
          <p:cNvPr id="245" name="Shape 245"/>
          <p:cNvSpPr/>
          <p:nvPr/>
        </p:nvSpPr>
        <p:spPr>
          <a:xfrm>
            <a:off x="5599534" y="6089650"/>
            <a:ext cx="180573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ETHNICITY</a:t>
            </a:r>
          </a:p>
        </p:txBody>
      </p:sp>
      <p:sp>
        <p:nvSpPr>
          <p:cNvPr id="246" name="Shape 246"/>
          <p:cNvSpPr/>
          <p:nvPr/>
        </p:nvSpPr>
        <p:spPr>
          <a:xfrm>
            <a:off x="4787949" y="6932654"/>
            <a:ext cx="36829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PARENTS AVAILABILITY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landscape of epilepsy genetics today</a:t>
            </a:r>
          </a:p>
          <a:p>
            <a:r>
              <a:t>Why do genetic testing?</a:t>
            </a:r>
          </a:p>
          <a:p>
            <a:r>
              <a:t>What are the options for testing?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49" name="Shape 249"/>
          <p:cNvSpPr/>
          <p:nvPr/>
        </p:nvSpPr>
        <p:spPr>
          <a:xfrm>
            <a:off x="2191667" y="2961534"/>
            <a:ext cx="862146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Quickly evolving field, gradually becoming part of clinical care</a:t>
            </a:r>
          </a:p>
        </p:txBody>
      </p:sp>
      <p:sp>
        <p:nvSpPr>
          <p:cNvPr id="250" name="Shape 250"/>
          <p:cNvSpPr/>
          <p:nvPr/>
        </p:nvSpPr>
        <p:spPr>
          <a:xfrm>
            <a:off x="1977504" y="7575550"/>
            <a:ext cx="904979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Constant new knowledge and need to frequently reanalyze results</a:t>
            </a:r>
          </a:p>
        </p:txBody>
      </p:sp>
      <p:sp>
        <p:nvSpPr>
          <p:cNvPr id="251" name="Shape 251"/>
          <p:cNvSpPr/>
          <p:nvPr/>
        </p:nvSpPr>
        <p:spPr>
          <a:xfrm>
            <a:off x="3769990" y="5268542"/>
            <a:ext cx="54648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 negative result is not always negative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pic>
        <p:nvPicPr>
          <p:cNvPr id="254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9100" y="1346200"/>
            <a:ext cx="7975600" cy="706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0"/>
            <a:ext cx="15925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47900" y="-1320800"/>
            <a:ext cx="15925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3200" y="7061200"/>
            <a:ext cx="2938463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.png"/>
          <p:cNvPicPr>
            <a:picLocks/>
          </p:cNvPicPr>
          <p:nvPr/>
        </p:nvPicPr>
        <p:blipFill>
          <a:blip r:embed="rId5">
            <a:extLst/>
          </a:blip>
          <a:srcRect l="12222" t="17259" r="73376" b="69821"/>
          <a:stretch>
            <a:fillRect/>
          </a:stretch>
        </p:blipFill>
        <p:spPr>
          <a:xfrm>
            <a:off x="774700" y="7058025"/>
            <a:ext cx="3632200" cy="183197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740480" y="2451100"/>
            <a:ext cx="36449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Felippe Borlot</a:t>
            </a:r>
          </a:p>
        </p:txBody>
      </p:sp>
      <p:sp>
        <p:nvSpPr>
          <p:cNvPr id="260" name="Shape 260"/>
          <p:cNvSpPr/>
          <p:nvPr/>
        </p:nvSpPr>
        <p:spPr>
          <a:xfrm>
            <a:off x="740480" y="3114040"/>
            <a:ext cx="36449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Fabio Nascimento</a:t>
            </a:r>
          </a:p>
        </p:txBody>
      </p:sp>
      <p:sp>
        <p:nvSpPr>
          <p:cNvPr id="261" name="Shape 261"/>
          <p:cNvSpPr/>
          <p:nvPr/>
        </p:nvSpPr>
        <p:spPr>
          <a:xfrm>
            <a:off x="4320015" y="2451100"/>
            <a:ext cx="36449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Cory Tam</a:t>
            </a:r>
          </a:p>
        </p:txBody>
      </p:sp>
      <p:sp>
        <p:nvSpPr>
          <p:cNvPr id="262" name="Shape 262"/>
          <p:cNvSpPr/>
          <p:nvPr/>
        </p:nvSpPr>
        <p:spPr>
          <a:xfrm>
            <a:off x="4320015" y="5238750"/>
            <a:ext cx="180197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Brigid Reagan</a:t>
            </a:r>
          </a:p>
        </p:txBody>
      </p:sp>
      <p:sp>
        <p:nvSpPr>
          <p:cNvPr id="263" name="Shape 263"/>
          <p:cNvSpPr/>
          <p:nvPr/>
        </p:nvSpPr>
        <p:spPr>
          <a:xfrm>
            <a:off x="4320015" y="3844925"/>
            <a:ext cx="154533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Craig Chong</a:t>
            </a:r>
          </a:p>
        </p:txBody>
      </p:sp>
      <p:sp>
        <p:nvSpPr>
          <p:cNvPr id="264" name="Shape 264"/>
          <p:cNvSpPr/>
          <p:nvPr/>
        </p:nvSpPr>
        <p:spPr>
          <a:xfrm>
            <a:off x="8669389" y="3783329"/>
            <a:ext cx="21400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Patrick Cossette</a:t>
            </a:r>
          </a:p>
        </p:txBody>
      </p:sp>
      <p:sp>
        <p:nvSpPr>
          <p:cNvPr id="265" name="Shape 265"/>
          <p:cNvSpPr/>
          <p:nvPr/>
        </p:nvSpPr>
        <p:spPr>
          <a:xfrm>
            <a:off x="8594140" y="3114040"/>
            <a:ext cx="17855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Steve Scherer</a:t>
            </a:r>
          </a:p>
        </p:txBody>
      </p:sp>
      <p:sp>
        <p:nvSpPr>
          <p:cNvPr id="266" name="Shape 266"/>
          <p:cNvSpPr/>
          <p:nvPr/>
        </p:nvSpPr>
        <p:spPr>
          <a:xfrm>
            <a:off x="4320015" y="3148012"/>
            <a:ext cx="331700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Alexandra Silberberg</a:t>
            </a:r>
          </a:p>
        </p:txBody>
      </p:sp>
      <p:sp>
        <p:nvSpPr>
          <p:cNvPr id="267" name="Shape 267"/>
          <p:cNvSpPr/>
          <p:nvPr/>
        </p:nvSpPr>
        <p:spPr>
          <a:xfrm>
            <a:off x="5196039" y="8890000"/>
            <a:ext cx="312389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New Initiatives Program</a:t>
            </a:r>
          </a:p>
        </p:txBody>
      </p:sp>
      <p:sp>
        <p:nvSpPr>
          <p:cNvPr id="268" name="Shape 268"/>
          <p:cNvSpPr/>
          <p:nvPr/>
        </p:nvSpPr>
        <p:spPr>
          <a:xfrm>
            <a:off x="720221" y="3851274"/>
            <a:ext cx="224058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Danah Al-Jafaari</a:t>
            </a:r>
          </a:p>
        </p:txBody>
      </p:sp>
      <p:sp>
        <p:nvSpPr>
          <p:cNvPr id="269" name="Shape 269"/>
          <p:cNvSpPr/>
          <p:nvPr/>
        </p:nvSpPr>
        <p:spPr>
          <a:xfrm>
            <a:off x="8652472" y="2444750"/>
            <a:ext cx="217383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12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Berge Minassian</a:t>
            </a:r>
          </a:p>
        </p:txBody>
      </p:sp>
      <p:sp>
        <p:nvSpPr>
          <p:cNvPr id="270" name="Shape 270"/>
          <p:cNvSpPr/>
          <p:nvPr/>
        </p:nvSpPr>
        <p:spPr>
          <a:xfrm>
            <a:off x="4320015" y="4541837"/>
            <a:ext cx="14487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60000"/>
              </a:lnSpc>
              <a:spcBef>
                <a:spcPts val="3600"/>
              </a:spcBef>
              <a:defRPr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Albert Kim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 Shot 2016-10-13 at 5.03.15 PM.png"/>
          <p:cNvPicPr>
            <a:picLocks noChangeAspect="1"/>
          </p:cNvPicPr>
          <p:nvPr/>
        </p:nvPicPr>
        <p:blipFill>
          <a:blip r:embed="rId2">
            <a:extLst/>
          </a:blip>
          <a:srcRect l="16548" t="14668" r="16548" b="18427"/>
          <a:stretch>
            <a:fillRect/>
          </a:stretch>
        </p:blipFill>
        <p:spPr>
          <a:xfrm>
            <a:off x="5455106" y="4735131"/>
            <a:ext cx="7141101" cy="4463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creen Shot 2016-10-13 at 5.08.37 PM.png"/>
          <p:cNvPicPr>
            <a:picLocks noChangeAspect="1"/>
          </p:cNvPicPr>
          <p:nvPr/>
        </p:nvPicPr>
        <p:blipFill>
          <a:blip r:embed="rId3">
            <a:extLst/>
          </a:blip>
          <a:srcRect l="31209" t="45722" r="29125" b="19995"/>
          <a:stretch>
            <a:fillRect/>
          </a:stretch>
        </p:blipFill>
        <p:spPr>
          <a:xfrm>
            <a:off x="502339" y="627606"/>
            <a:ext cx="6502611" cy="351266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7284366" y="2129976"/>
            <a:ext cx="283160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 the 70’s: 9 planets</a:t>
            </a:r>
          </a:p>
        </p:txBody>
      </p:sp>
      <p:sp>
        <p:nvSpPr>
          <p:cNvPr id="171" name="Shape 171"/>
          <p:cNvSpPr/>
          <p:nvPr/>
        </p:nvSpPr>
        <p:spPr>
          <a:xfrm>
            <a:off x="817149" y="6712760"/>
            <a:ext cx="37665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October 2016: 3,532 planets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spcBef>
                <a:spcPts val="1400"/>
              </a:spcBef>
              <a:defRPr sz="6160"/>
            </a:lvl1pPr>
          </a:lstStyle>
          <a:p>
            <a:r>
              <a:t>The landscape of epilepsy genetics today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image.png"/>
          <p:cNvPicPr>
            <a:picLocks/>
          </p:cNvPicPr>
          <p:nvPr/>
        </p:nvPicPr>
        <p:blipFill>
          <a:blip r:embed="rId2">
            <a:extLst/>
          </a:blip>
          <a:srcRect l="34552" t="22134" r="8638" b="19270"/>
          <a:stretch>
            <a:fillRect/>
          </a:stretch>
        </p:blipFill>
        <p:spPr>
          <a:xfrm>
            <a:off x="365720" y="2399109"/>
            <a:ext cx="12273327" cy="655544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0025684" y="9225369"/>
            <a:ext cx="256603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180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Helbig &amp; Lowenstein, 2013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spcBef>
                <a:spcPts val="1500"/>
              </a:spcBef>
              <a:defRPr sz="6650"/>
            </a:lvl1pPr>
          </a:lstStyle>
          <a:p>
            <a:r>
              <a:t>Evolution of Genetics: impact on Epilepsies</a:t>
            </a:r>
          </a:p>
        </p:txBody>
      </p:sp>
      <p:pic>
        <p:nvPicPr>
          <p:cNvPr id="179" name="droppedImage.pdf"/>
          <p:cNvPicPr>
            <a:picLocks noChangeAspect="1"/>
          </p:cNvPicPr>
          <p:nvPr/>
        </p:nvPicPr>
        <p:blipFill>
          <a:blip r:embed="rId2">
            <a:extLst/>
          </a:blip>
          <a:srcRect t="10468" b="7333"/>
          <a:stretch>
            <a:fillRect/>
          </a:stretch>
        </p:blipFill>
        <p:spPr>
          <a:xfrm>
            <a:off x="1303932" y="109934"/>
            <a:ext cx="10397079" cy="6409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Placeholder 18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gene epilepsies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520700" y="2743200"/>
            <a:ext cx="5816600" cy="6350000"/>
          </a:xfrm>
          <a:prstGeom prst="rect">
            <a:avLst/>
          </a:prstGeom>
        </p:spPr>
        <p:txBody>
          <a:bodyPr/>
          <a:lstStyle/>
          <a:p>
            <a:r>
              <a:t>Familial</a:t>
            </a:r>
          </a:p>
          <a:p>
            <a:r>
              <a:t>De novo (as in epileptic encephalopathies)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266 new genes per year!</a:t>
            </a:r>
          </a:p>
        </p:txBody>
      </p:sp>
      <p:graphicFrame>
        <p:nvGraphicFramePr>
          <p:cNvPr id="186" name="Table 186"/>
          <p:cNvGraphicFramePr/>
          <p:nvPr/>
        </p:nvGraphicFramePr>
        <p:xfrm>
          <a:off x="1072585" y="2628900"/>
          <a:ext cx="10859627" cy="6096000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1495425"/>
                <a:gridCol w="2882503"/>
                <a:gridCol w="3481199"/>
                <a:gridCol w="3000500"/>
              </a:tblGrid>
              <a:tr h="20320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6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Mendelian diseases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Genes causing Mendelian diseases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Variant-diases associations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0320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2004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6,000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1,636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51,790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20320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2015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6,212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4,570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147,728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7" name="Shape 187"/>
          <p:cNvSpPr/>
          <p:nvPr/>
        </p:nvSpPr>
        <p:spPr>
          <a:xfrm>
            <a:off x="9256037" y="8970210"/>
            <a:ext cx="35404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Wenger, Genet Med 2016.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Modifiers and Susceptibility genes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SCN2A &amp; CACNA1G &amp; KCNV2</a:t>
            </a:r>
          </a:p>
          <a:p>
            <a:r>
              <a:t>SCN1A &amp; SCN8A, SCN5A</a:t>
            </a:r>
          </a:p>
          <a:p>
            <a:r>
              <a:t>post-traumatic epilepsy</a:t>
            </a:r>
          </a:p>
        </p:txBody>
      </p:sp>
      <p:pic>
        <p:nvPicPr>
          <p:cNvPr id="191" name="Screen Shot 2016-10-14 at 9.16.52 PM.png"/>
          <p:cNvPicPr>
            <a:picLocks noChangeAspect="1"/>
          </p:cNvPicPr>
          <p:nvPr/>
        </p:nvPicPr>
        <p:blipFill>
          <a:blip r:embed="rId2">
            <a:extLst/>
          </a:blip>
          <a:srcRect l="17047" t="14363" r="17047" b="6604"/>
          <a:stretch>
            <a:fillRect/>
          </a:stretch>
        </p:blipFill>
        <p:spPr>
          <a:xfrm>
            <a:off x="491212" y="2178049"/>
            <a:ext cx="12022554" cy="9010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Complex inheritance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Idiopathic generalized epilepsies</a:t>
            </a:r>
          </a:p>
          <a:p>
            <a:r>
              <a:t>Temporal lobe epilepsy</a:t>
            </a:r>
          </a:p>
          <a:p>
            <a:r>
              <a:t>Several genes with variable influence on phenotype + environmental factors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Macintosh PowerPoint</Application>
  <PresentationFormat>Custom</PresentationFormat>
  <Paragraphs>159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Bodoni SvtyTwo ITC TT-Book</vt:lpstr>
      <vt:lpstr>Georgia</vt:lpstr>
      <vt:lpstr>Helvetica</vt:lpstr>
      <vt:lpstr>Helvetica Neue</vt:lpstr>
      <vt:lpstr>Marker Felt</vt:lpstr>
      <vt:lpstr>Palatino</vt:lpstr>
      <vt:lpstr>Zapf Dingbats</vt:lpstr>
      <vt:lpstr>New_Template4</vt:lpstr>
      <vt:lpstr>Genetics for the epileptologist CLAE 2016</vt:lpstr>
      <vt:lpstr>Outline</vt:lpstr>
      <vt:lpstr>PowerPoint Presentation</vt:lpstr>
      <vt:lpstr>The landscape of epilepsy genetics today</vt:lpstr>
      <vt:lpstr>Evolution of Genetics: impact on Epilepsies</vt:lpstr>
      <vt:lpstr>Single gene epilepsies</vt:lpstr>
      <vt:lpstr>266 new genes per year!</vt:lpstr>
      <vt:lpstr>Modifiers and Susceptibility genes</vt:lpstr>
      <vt:lpstr>Complex inheritance</vt:lpstr>
      <vt:lpstr>Genomic deletions, duplications…</vt:lpstr>
      <vt:lpstr>Genomic MICRO deletions, duplications…</vt:lpstr>
      <vt:lpstr>Genomic MICRO deletions, duplications…</vt:lpstr>
      <vt:lpstr>Genomic MICRO deletions, duplications…</vt:lpstr>
      <vt:lpstr>Why do genetic testing?</vt:lpstr>
      <vt:lpstr>Diagnostic odyssey and costs</vt:lpstr>
      <vt:lpstr>Treatment of genetic epilepsies</vt:lpstr>
      <vt:lpstr>Genetic testing</vt:lpstr>
      <vt:lpstr>Genetic testing: what are the options?</vt:lpstr>
      <vt:lpstr>Considerations when doing GT:</vt:lpstr>
      <vt:lpstr>Conclusion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for the epileptologist CLAE 2016</dc:title>
  <cp:lastModifiedBy>Danielle Andrade</cp:lastModifiedBy>
  <cp:revision>1</cp:revision>
  <dcterms:modified xsi:type="dcterms:W3CDTF">2016-10-16T13:39:26Z</dcterms:modified>
</cp:coreProperties>
</file>