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handoutMasterIdLst>
    <p:handoutMasterId r:id="rId21"/>
  </p:handoutMasterIdLst>
  <p:sldIdLst>
    <p:sldId id="290" r:id="rId2"/>
    <p:sldId id="557" r:id="rId3"/>
    <p:sldId id="545" r:id="rId4"/>
    <p:sldId id="560" r:id="rId5"/>
    <p:sldId id="534" r:id="rId6"/>
    <p:sldId id="535" r:id="rId7"/>
    <p:sldId id="543" r:id="rId8"/>
    <p:sldId id="536" r:id="rId9"/>
    <p:sldId id="546" r:id="rId10"/>
    <p:sldId id="547" r:id="rId11"/>
    <p:sldId id="551" r:id="rId12"/>
    <p:sldId id="521" r:id="rId13"/>
    <p:sldId id="520" r:id="rId14"/>
    <p:sldId id="522" r:id="rId15"/>
    <p:sldId id="539" r:id="rId16"/>
    <p:sldId id="515" r:id="rId17"/>
    <p:sldId id="518" r:id="rId18"/>
    <p:sldId id="559"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7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C14BB"/>
    <a:srgbClr val="1E179E"/>
    <a:srgbClr val="17197E"/>
    <a:srgbClr val="1817A3"/>
    <a:srgbClr val="1311D8"/>
    <a:srgbClr val="0432FF"/>
    <a:srgbClr val="005493"/>
    <a:srgbClr val="FF00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25"/>
    <p:restoredTop sz="83461" autoAdjust="0"/>
  </p:normalViewPr>
  <p:slideViewPr>
    <p:cSldViewPr snapToGrid="0" snapToObjects="1" showGuides="1">
      <p:cViewPr varScale="1">
        <p:scale>
          <a:sx n="93" d="100"/>
          <a:sy n="93" d="100"/>
        </p:scale>
        <p:origin x="2336" y="200"/>
      </p:cViewPr>
      <p:guideLst>
        <p:guide orient="horz" pos="799"/>
        <p:guide pos="720"/>
      </p:guideLst>
    </p:cSldViewPr>
  </p:slideViewPr>
  <p:outlineViewPr>
    <p:cViewPr>
      <p:scale>
        <a:sx n="33" d="100"/>
        <a:sy n="33" d="100"/>
      </p:scale>
      <p:origin x="0" y="-3652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2EF12D6-F0B0-C94D-A269-5705DBEB1449}" type="datetimeFigureOut">
              <a:rPr lang="en-US" smtClean="0"/>
              <a:pPr/>
              <a:t>10/15/16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C92E76-E1D1-C64A-B699-D4B0D04F5B32}" type="slidenum">
              <a:rPr lang="en-US" smtClean="0"/>
              <a:pPr/>
              <a:t>‹#›</a:t>
            </a:fld>
            <a:endParaRPr lang="en-US" dirty="0"/>
          </a:p>
        </p:txBody>
      </p:sp>
    </p:spTree>
    <p:extLst>
      <p:ext uri="{BB962C8B-B14F-4D97-AF65-F5344CB8AC3E}">
        <p14:creationId xmlns:p14="http://schemas.microsoft.com/office/powerpoint/2010/main" val="32965776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CD96EE-3BEA-6543-AAE4-C937C3EDB32C}" type="datetimeFigureOut">
              <a:rPr lang="en-US" smtClean="0"/>
              <a:pPr/>
              <a:t>10/15/16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E6CBF4-E219-B942-AD44-C059FA0CACCB}" type="slidenum">
              <a:rPr lang="en-US" smtClean="0"/>
              <a:pPr/>
              <a:t>‹#›</a:t>
            </a:fld>
            <a:endParaRPr lang="en-US" dirty="0"/>
          </a:p>
        </p:txBody>
      </p:sp>
    </p:spTree>
    <p:extLst>
      <p:ext uri="{BB962C8B-B14F-4D97-AF65-F5344CB8AC3E}">
        <p14:creationId xmlns:p14="http://schemas.microsoft.com/office/powerpoint/2010/main" val="6121299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30C0F4F0-1816-BF44-8A3B-7DBC3804355C}" type="slidenum">
              <a:rPr lang="en-US">
                <a:latin typeface="Arial" pitchFamily="-106" charset="0"/>
              </a:rPr>
              <a:pPr/>
              <a:t>1</a:t>
            </a:fld>
            <a:endParaRPr lang="en-US">
              <a:latin typeface="Arial" pitchFamily="-106"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633432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 </a:t>
            </a:r>
            <a:r>
              <a:rPr lang="en-US" sz="1200" kern="1200" dirty="0" err="1" smtClean="0">
                <a:solidFill>
                  <a:schemeClr val="tx1"/>
                </a:solidFill>
                <a:effectLst/>
                <a:latin typeface="+mn-lt"/>
                <a:ea typeface="+mn-ea"/>
                <a:cs typeface="+mn-cs"/>
              </a:rPr>
              <a:t>Gotman</a:t>
            </a:r>
            <a:r>
              <a:rPr lang="en-US" sz="1200" kern="1200" dirty="0" smtClean="0">
                <a:solidFill>
                  <a:schemeClr val="tx1"/>
                </a:solidFill>
                <a:effectLst/>
                <a:latin typeface="+mn-lt"/>
                <a:ea typeface="+mn-ea"/>
                <a:cs typeface="+mn-cs"/>
              </a:rPr>
              <a:t> defined</a:t>
            </a:r>
            <a:r>
              <a:rPr lang="en-US" sz="1200" kern="1200" baseline="0" dirty="0" smtClean="0">
                <a:solidFill>
                  <a:schemeClr val="tx1"/>
                </a:solidFill>
                <a:effectLst/>
                <a:latin typeface="+mn-lt"/>
                <a:ea typeface="+mn-ea"/>
                <a:cs typeface="+mn-cs"/>
              </a:rPr>
              <a:t> “contribution to defining focus”:</a:t>
            </a:r>
          </a:p>
          <a:p>
            <a:r>
              <a:rPr lang="en-US" sz="1200" kern="1200" dirty="0" smtClean="0">
                <a:solidFill>
                  <a:schemeClr val="tx1"/>
                </a:solidFill>
                <a:effectLst/>
                <a:latin typeface="+mn-lt"/>
                <a:ea typeface="+mn-ea"/>
                <a:cs typeface="+mn-cs"/>
              </a:rPr>
              <a:t>BOLD response able to more accurately localize the </a:t>
            </a:r>
            <a:r>
              <a:rPr lang="en-US" sz="1200" kern="1200" dirty="0" err="1" smtClean="0">
                <a:solidFill>
                  <a:schemeClr val="tx1"/>
                </a:solidFill>
                <a:effectLst/>
                <a:latin typeface="+mn-lt"/>
                <a:ea typeface="+mn-ea"/>
                <a:cs typeface="+mn-cs"/>
              </a:rPr>
              <a:t>corti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cal</a:t>
            </a:r>
            <a:r>
              <a:rPr lang="en-US" sz="1200" kern="1200" dirty="0" smtClean="0">
                <a:solidFill>
                  <a:schemeClr val="tx1"/>
                </a:solidFill>
                <a:effectLst/>
                <a:latin typeface="+mn-lt"/>
                <a:ea typeface="+mn-ea"/>
                <a:cs typeface="+mn-cs"/>
              </a:rPr>
              <a:t> region responsible for the generation of a spike within a lobe (for example, BOLD response to F7-T3 spikes pin- pointing to the anterior part of the left first temporal gyrus).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BOLD response with maximum </a:t>
            </a:r>
            <a:r>
              <a:rPr lang="en-US" sz="1200" i="1" kern="1200" dirty="0" smtClean="0">
                <a:solidFill>
                  <a:schemeClr val="tx1"/>
                </a:solidFill>
                <a:effectLst/>
                <a:latin typeface="+mn-lt"/>
                <a:ea typeface="+mn-ea"/>
                <a:cs typeface="+mn-cs"/>
              </a:rPr>
              <a:t>t </a:t>
            </a:r>
            <a:r>
              <a:rPr lang="en-US" sz="1200" kern="1200" dirty="0" smtClean="0">
                <a:solidFill>
                  <a:schemeClr val="tx1"/>
                </a:solidFill>
                <a:effectLst/>
                <a:latin typeface="+mn-lt"/>
                <a:ea typeface="+mn-ea"/>
                <a:cs typeface="+mn-cs"/>
              </a:rPr>
              <a:t>value in deep brain </a:t>
            </a:r>
            <a:r>
              <a:rPr lang="en-US" sz="1200" kern="1200" dirty="0" err="1" smtClean="0">
                <a:solidFill>
                  <a:schemeClr val="tx1"/>
                </a:solidFill>
                <a:effectLst/>
                <a:latin typeface="+mn-lt"/>
                <a:ea typeface="+mn-ea"/>
                <a:cs typeface="+mn-cs"/>
              </a:rPr>
              <a:t>struc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tures</a:t>
            </a:r>
            <a:r>
              <a:rPr lang="en-US" sz="1200" kern="1200" dirty="0" smtClean="0">
                <a:solidFill>
                  <a:schemeClr val="tx1"/>
                </a:solidFill>
                <a:effectLst/>
                <a:latin typeface="+mn-lt"/>
                <a:ea typeface="+mn-ea"/>
                <a:cs typeface="+mn-cs"/>
              </a:rPr>
              <a:t> likely to be, according to </a:t>
            </a:r>
            <a:r>
              <a:rPr lang="en-US" sz="1200" kern="1200" dirty="0" err="1" smtClean="0">
                <a:solidFill>
                  <a:schemeClr val="tx1"/>
                </a:solidFill>
                <a:effectLst/>
                <a:latin typeface="+mn-lt"/>
                <a:ea typeface="+mn-ea"/>
                <a:cs typeface="+mn-cs"/>
              </a:rPr>
              <a:t>anatomo-electroclinical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infor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mation</a:t>
            </a:r>
            <a:r>
              <a:rPr lang="en-US" sz="1200" kern="1200" dirty="0" smtClean="0">
                <a:solidFill>
                  <a:schemeClr val="tx1"/>
                </a:solidFill>
                <a:effectLst/>
                <a:latin typeface="+mn-lt"/>
                <a:ea typeface="+mn-ea"/>
                <a:cs typeface="+mn-cs"/>
              </a:rPr>
              <a:t>, part of the epileptogenic zone (for example, the BOLD response to F7-T3 spikes with maximum in the left </a:t>
            </a:r>
            <a:r>
              <a:rPr lang="en-US" sz="1200" kern="1200" dirty="0" err="1" smtClean="0">
                <a:solidFill>
                  <a:schemeClr val="tx1"/>
                </a:solidFill>
                <a:effectLst/>
                <a:latin typeface="+mn-lt"/>
                <a:ea typeface="+mn-ea"/>
                <a:cs typeface="+mn-cs"/>
              </a:rPr>
              <a:t>hippocamps</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CE6CBF4-E219-B942-AD44-C059FA0CACCB}" type="slidenum">
              <a:rPr lang="en-US" smtClean="0"/>
              <a:pPr/>
              <a:t>6</a:t>
            </a:fld>
            <a:endParaRPr lang="en-US" dirty="0"/>
          </a:p>
        </p:txBody>
      </p:sp>
    </p:spTree>
    <p:extLst>
      <p:ext uri="{BB962C8B-B14F-4D97-AF65-F5344CB8AC3E}">
        <p14:creationId xmlns:p14="http://schemas.microsoft.com/office/powerpoint/2010/main" val="1386583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Class I - free of disabling seizures</a:t>
            </a:r>
          </a:p>
          <a:p>
            <a:r>
              <a:rPr lang="en-US" sz="1200" kern="1200" dirty="0" smtClean="0">
                <a:solidFill>
                  <a:schemeClr val="tx1"/>
                </a:solidFill>
                <a:effectLst/>
                <a:latin typeface="+mn-lt"/>
                <a:ea typeface="+mn-ea"/>
                <a:cs typeface="+mn-cs"/>
              </a:rPr>
              <a:t>Class II - rare disabling seizures</a:t>
            </a:r>
          </a:p>
          <a:p>
            <a:r>
              <a:rPr lang="en-US" sz="1200" kern="1200" dirty="0" smtClean="0">
                <a:solidFill>
                  <a:schemeClr val="tx1"/>
                </a:solidFill>
                <a:effectLst/>
                <a:latin typeface="+mn-lt"/>
                <a:ea typeface="+mn-ea"/>
                <a:cs typeface="+mn-cs"/>
              </a:rPr>
              <a:t>Class III - worthwhile improvement</a:t>
            </a:r>
          </a:p>
          <a:p>
            <a:r>
              <a:rPr lang="en-US" sz="1200" kern="1200" dirty="0" smtClean="0">
                <a:solidFill>
                  <a:schemeClr val="tx1"/>
                </a:solidFill>
                <a:effectLst/>
                <a:latin typeface="+mn-lt"/>
                <a:ea typeface="+mn-ea"/>
                <a:cs typeface="+mn-cs"/>
              </a:rPr>
              <a:t>Class IV - no worthwhile improvement</a:t>
            </a:r>
          </a:p>
          <a:p>
            <a:endParaRPr lang="en-US" dirty="0"/>
          </a:p>
        </p:txBody>
      </p:sp>
      <p:sp>
        <p:nvSpPr>
          <p:cNvPr id="4" name="Slide Number Placeholder 3"/>
          <p:cNvSpPr>
            <a:spLocks noGrp="1"/>
          </p:cNvSpPr>
          <p:nvPr>
            <p:ph type="sldNum" sz="quarter" idx="10"/>
          </p:nvPr>
        </p:nvSpPr>
        <p:spPr/>
        <p:txBody>
          <a:bodyPr/>
          <a:lstStyle/>
          <a:p>
            <a:fld id="{CCE6CBF4-E219-B942-AD44-C059FA0CACCB}" type="slidenum">
              <a:rPr lang="en-US" smtClean="0"/>
              <a:pPr/>
              <a:t>7</a:t>
            </a:fld>
            <a:endParaRPr lang="en-US" dirty="0"/>
          </a:p>
        </p:txBody>
      </p:sp>
    </p:spTree>
    <p:extLst>
      <p:ext uri="{BB962C8B-B14F-4D97-AF65-F5344CB8AC3E}">
        <p14:creationId xmlns:p14="http://schemas.microsoft.com/office/powerpoint/2010/main" val="1790939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Similar to PET techniques, ASL utilizes a tracer of sorts. In ASL, arterial blood water is </a:t>
            </a:r>
            <a:r>
              <a:rPr lang="en-US" sz="1200" b="1" u="sng" kern="1200" dirty="0" smtClean="0">
                <a:solidFill>
                  <a:schemeClr val="tx1"/>
                </a:solidFill>
                <a:latin typeface="+mn-lt"/>
                <a:ea typeface="+mn-ea"/>
                <a:cs typeface="+mn-cs"/>
              </a:rPr>
              <a:t>magnetically labeled </a:t>
            </a:r>
            <a:r>
              <a:rPr lang="en-US" sz="1200" kern="1200" dirty="0" smtClean="0">
                <a:solidFill>
                  <a:schemeClr val="tx1"/>
                </a:solidFill>
                <a:latin typeface="+mn-lt"/>
                <a:ea typeface="+mn-ea"/>
                <a:cs typeface="+mn-cs"/>
              </a:rPr>
              <a:t>then imaged. First, arterial blood water is magnetically labeled just below the region (slice) of interest by applying a 180 degree radiofrequency (RF) inversion pulse. The result of this pulse </a:t>
            </a:r>
            <a:r>
              <a:rPr lang="en-US" sz="1200" b="1" kern="1200" dirty="0" smtClean="0">
                <a:solidFill>
                  <a:schemeClr val="tx1"/>
                </a:solidFill>
                <a:latin typeface="+mn-lt"/>
                <a:ea typeface="+mn-ea"/>
                <a:cs typeface="+mn-cs"/>
              </a:rPr>
              <a:t>is inversion of the net magnetization of the blood water</a:t>
            </a:r>
            <a:r>
              <a:rPr lang="en-US" sz="1200" kern="1200" dirty="0" smtClean="0">
                <a:solidFill>
                  <a:schemeClr val="tx1"/>
                </a:solidFill>
                <a:latin typeface="+mn-lt"/>
                <a:ea typeface="+mn-ea"/>
                <a:cs typeface="+mn-cs"/>
              </a:rPr>
              <a:t>. In other words, the water molecules within the arterial blood are labeled magnetically. After a period of time (called the transit time), this '</a:t>
            </a:r>
            <a:r>
              <a:rPr lang="en-US" sz="1200" b="1" kern="1200" dirty="0" smtClean="0">
                <a:solidFill>
                  <a:schemeClr val="tx1"/>
                </a:solidFill>
                <a:latin typeface="+mn-lt"/>
                <a:ea typeface="+mn-ea"/>
                <a:cs typeface="+mn-cs"/>
              </a:rPr>
              <a:t>paramagnetic tracer</a:t>
            </a:r>
            <a:r>
              <a:rPr lang="en-US" sz="1200" kern="1200" dirty="0" smtClean="0">
                <a:solidFill>
                  <a:schemeClr val="tx1"/>
                </a:solidFill>
                <a:latin typeface="+mn-lt"/>
                <a:ea typeface="+mn-ea"/>
                <a:cs typeface="+mn-cs"/>
              </a:rPr>
              <a:t>’ flows into slice of interest where it exchanges with tissue water. The inflowing inverted spins within the blood water alter total tissue magnetization, reducing it and, consequently, the MR signal &amp; image intensity. During this time, an image is taken (called the tag image). The experiment is then repeated without labeling the arterial blood to create another image (called the control image). The control image and the tag image are subtracted to produce a perfusion image. This image will reflect the amount of arterial blood delivered to each voxel within the slice within the transit time.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92F439AA-C878-BF46-B4A6-7DB810E74FB9}" type="slidenum">
              <a:rPr lang="en-US" smtClean="0"/>
              <a:t>14</a:t>
            </a:fld>
            <a:endParaRPr lang="en-US"/>
          </a:p>
        </p:txBody>
      </p:sp>
    </p:spTree>
    <p:extLst>
      <p:ext uri="{BB962C8B-B14F-4D97-AF65-F5344CB8AC3E}">
        <p14:creationId xmlns:p14="http://schemas.microsoft.com/office/powerpoint/2010/main" val="1403889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6/21/13</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BAC7AF-598F-2940-B40A-D54F6E56FE7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6/21/13</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BAC7AF-598F-2940-B40A-D54F6E56FE7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6/21/13</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BAC7AF-598F-2940-B40A-D54F6E56FE7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150072"/>
            <a:ext cx="8229600" cy="50307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6/21/13</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BAC7AF-598F-2940-B40A-D54F6E56FE7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6/21/13</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BAC7AF-598F-2940-B40A-D54F6E56FE7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6/21/13</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BAC7AF-598F-2940-B40A-D54F6E56FE7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6/21/13</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BAC7AF-598F-2940-B40A-D54F6E56FE7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6/21/13</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BAC7AF-598F-2940-B40A-D54F6E56FE7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6/21/13</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BAC7AF-598F-2940-B40A-D54F6E56FE7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6/21/13</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BAC7AF-598F-2940-B40A-D54F6E56FE7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6/21/13</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BAC7AF-598F-2940-B40A-D54F6E56FE7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7351"/>
            <a:ext cx="8229600" cy="77164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6/21/13</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fld id="{2ABAC7AF-598F-2940-B40A-D54F6E56FE7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3600" kern="1200">
          <a:solidFill>
            <a:srgbClr val="00009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 Id="rId3"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hyperlink" Target="http://fmri.research.umich.edu/research/main_topics/asl.php"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tiff"/><Relationship Id="rId10" Type="http://schemas.openxmlformats.org/officeDocument/2006/relationships/image" Target="../media/image47.tiff"/><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ctrTitle"/>
          </p:nvPr>
        </p:nvSpPr>
        <p:spPr>
          <a:xfrm>
            <a:off x="215900" y="1130045"/>
            <a:ext cx="8763252" cy="2315593"/>
          </a:xfrm>
        </p:spPr>
        <p:txBody>
          <a:bodyPr>
            <a:normAutofit fontScale="90000"/>
          </a:bodyPr>
          <a:lstStyle/>
          <a:p>
            <a:pPr>
              <a:lnSpc>
                <a:spcPct val="150000"/>
              </a:lnSpc>
            </a:pPr>
            <a:r>
              <a:rPr lang="en-US" sz="4000" dirty="0"/>
              <a:t> Non-structural evidence of </a:t>
            </a:r>
            <a:r>
              <a:rPr lang="en-US" sz="4000" dirty="0" smtClean="0"/>
              <a:t>the seizure </a:t>
            </a:r>
            <a:r>
              <a:rPr lang="en-US" sz="4000" dirty="0"/>
              <a:t>focus: the role of functional imaging</a:t>
            </a:r>
            <a:endParaRPr lang="en-US" dirty="0">
              <a:ea typeface="ＭＳ Ｐゴシック" pitchFamily="-106" charset="-128"/>
              <a:cs typeface="ＭＳ Ｐゴシック" pitchFamily="-106" charset="-128"/>
            </a:endParaRPr>
          </a:p>
        </p:txBody>
      </p:sp>
      <p:sp>
        <p:nvSpPr>
          <p:cNvPr id="14339" name="Rectangle 5"/>
          <p:cNvSpPr>
            <a:spLocks noGrp="1" noChangeArrowheads="1"/>
          </p:cNvSpPr>
          <p:nvPr>
            <p:ph type="subTitle" idx="1"/>
          </p:nvPr>
        </p:nvSpPr>
        <p:spPr>
          <a:xfrm>
            <a:off x="1824038" y="3807177"/>
            <a:ext cx="5491162" cy="2870086"/>
          </a:xfrm>
        </p:spPr>
        <p:txBody>
          <a:bodyPr>
            <a:noAutofit/>
          </a:bodyPr>
          <a:lstStyle/>
          <a:p>
            <a:pPr eaLnBrk="1" hangingPunct="1">
              <a:spcBef>
                <a:spcPts val="0"/>
              </a:spcBef>
            </a:pPr>
            <a:r>
              <a:rPr lang="en-US" sz="2400" dirty="0" smtClean="0">
                <a:solidFill>
                  <a:schemeClr val="tx1"/>
                </a:solidFill>
                <a:ea typeface="ＭＳ Ｐゴシック" pitchFamily="-106" charset="-128"/>
                <a:cs typeface="ＭＳ Ｐゴシック" pitchFamily="-106" charset="-128"/>
              </a:rPr>
              <a:t>Paolo Federico MD, PhD, FRCPC</a:t>
            </a:r>
          </a:p>
          <a:p>
            <a:pPr eaLnBrk="1" hangingPunct="1">
              <a:spcBef>
                <a:spcPts val="0"/>
              </a:spcBef>
            </a:pPr>
            <a:endParaRPr lang="en-US" sz="2400" dirty="0" smtClean="0">
              <a:solidFill>
                <a:schemeClr val="tx1"/>
              </a:solidFill>
              <a:ea typeface="ＭＳ Ｐゴシック" pitchFamily="-106" charset="-128"/>
              <a:cs typeface="ＭＳ Ｐゴシック" pitchFamily="-106" charset="-128"/>
            </a:endParaRPr>
          </a:p>
          <a:p>
            <a:pPr eaLnBrk="1" hangingPunct="1">
              <a:spcBef>
                <a:spcPts val="0"/>
              </a:spcBef>
            </a:pPr>
            <a:r>
              <a:rPr lang="en-AU" sz="1800" dirty="0" smtClean="0">
                <a:solidFill>
                  <a:schemeClr val="tx1"/>
                </a:solidFill>
                <a:ea typeface="ＭＳ Ｐゴシック" pitchFamily="-106" charset="-128"/>
                <a:cs typeface="ＭＳ Ｐゴシック" pitchFamily="-106" charset="-128"/>
              </a:rPr>
              <a:t>University </a:t>
            </a:r>
            <a:r>
              <a:rPr lang="en-AU" sz="1800" dirty="0">
                <a:solidFill>
                  <a:schemeClr val="tx1"/>
                </a:solidFill>
                <a:ea typeface="ＭＳ Ｐゴシック" pitchFamily="-106" charset="-128"/>
                <a:cs typeface="ＭＳ Ｐゴシック" pitchFamily="-106" charset="-128"/>
              </a:rPr>
              <a:t>of Calgary</a:t>
            </a:r>
            <a:endParaRPr lang="en-AU" sz="1800" dirty="0" smtClean="0">
              <a:solidFill>
                <a:schemeClr val="tx1"/>
              </a:solidFill>
              <a:ea typeface="ＭＳ Ｐゴシック" pitchFamily="-106" charset="-128"/>
              <a:cs typeface="ＭＳ Ｐゴシック" pitchFamily="-106" charset="-128"/>
            </a:endParaRPr>
          </a:p>
          <a:p>
            <a:pPr eaLnBrk="1" hangingPunct="1">
              <a:spcBef>
                <a:spcPts val="0"/>
              </a:spcBef>
            </a:pPr>
            <a:endParaRPr lang="en-AU" sz="1800" dirty="0" smtClean="0">
              <a:solidFill>
                <a:schemeClr val="tx1"/>
              </a:solidFill>
              <a:ea typeface="ＭＳ Ｐゴシック" pitchFamily="-106" charset="-128"/>
              <a:cs typeface="ＭＳ Ｐゴシック" pitchFamily="-106" charset="-128"/>
            </a:endParaRPr>
          </a:p>
          <a:p>
            <a:pPr eaLnBrk="1" hangingPunct="1">
              <a:spcBef>
                <a:spcPts val="0"/>
              </a:spcBef>
            </a:pPr>
            <a:r>
              <a:rPr lang="en-AU" sz="1800" dirty="0" smtClean="0">
                <a:solidFill>
                  <a:schemeClr val="tx1"/>
                </a:solidFill>
                <a:ea typeface="ＭＳ Ｐゴシック" pitchFamily="-106" charset="-128"/>
                <a:cs typeface="ＭＳ Ｐゴシック" pitchFamily="-106" charset="-128"/>
              </a:rPr>
              <a:t>15 Oct 2016</a:t>
            </a:r>
          </a:p>
          <a:p>
            <a:pPr eaLnBrk="1" hangingPunct="1">
              <a:spcBef>
                <a:spcPts val="0"/>
              </a:spcBef>
            </a:pPr>
            <a:endParaRPr lang="en-AU" sz="1800" dirty="0">
              <a:solidFill>
                <a:schemeClr val="tx1"/>
              </a:solidFill>
              <a:ea typeface="ＭＳ Ｐゴシック" pitchFamily="-106" charset="-128"/>
              <a:cs typeface="ＭＳ Ｐゴシック" pitchFamily="-106" charset="-128"/>
            </a:endParaRPr>
          </a:p>
          <a:p>
            <a:pPr>
              <a:spcBef>
                <a:spcPts val="0"/>
              </a:spcBef>
            </a:pPr>
            <a:r>
              <a:rPr lang="en-AU" sz="1800" i="1" dirty="0" smtClean="0">
                <a:solidFill>
                  <a:schemeClr val="bg1">
                    <a:lumMod val="50000"/>
                  </a:schemeClr>
                </a:solidFill>
                <a:ea typeface="ＭＳ Ｐゴシック" pitchFamily="-106" charset="-128"/>
                <a:cs typeface="ＭＳ Ｐゴシック" pitchFamily="-106" charset="-128"/>
              </a:rPr>
              <a:t>Canadian League Against Epilepsy</a:t>
            </a:r>
          </a:p>
          <a:p>
            <a:pPr>
              <a:spcBef>
                <a:spcPts val="0"/>
              </a:spcBef>
            </a:pPr>
            <a:endParaRPr lang="en-AU" sz="1800" i="1" dirty="0" smtClean="0">
              <a:solidFill>
                <a:schemeClr val="bg1">
                  <a:lumMod val="50000"/>
                </a:schemeClr>
              </a:solidFill>
              <a:ea typeface="ＭＳ Ｐゴシック" pitchFamily="-106" charset="-128"/>
              <a:cs typeface="ＭＳ Ｐゴシック" pitchFamily="-106" charset="-128"/>
            </a:endParaRPr>
          </a:p>
          <a:p>
            <a:pPr eaLnBrk="1" hangingPunct="1">
              <a:spcBef>
                <a:spcPts val="0"/>
              </a:spcBef>
            </a:pPr>
            <a:r>
              <a:rPr lang="en-AU" sz="1800" dirty="0" smtClean="0">
                <a:solidFill>
                  <a:schemeClr val="bg1">
                    <a:lumMod val="50000"/>
                  </a:schemeClr>
                </a:solidFill>
                <a:ea typeface="ＭＳ Ｐゴシック" pitchFamily="-106" charset="-128"/>
                <a:cs typeface="ＭＳ Ｐゴシック" pitchFamily="-106" charset="-128"/>
              </a:rPr>
              <a:t>Quebec City, QC</a:t>
            </a:r>
            <a:endParaRPr lang="en-US" sz="3600" dirty="0">
              <a:solidFill>
                <a:schemeClr val="bg1">
                  <a:lumMod val="50000"/>
                </a:schemeClr>
              </a:solidFill>
              <a:ea typeface="ＭＳ Ｐゴシック" pitchFamily="-106" charset="-128"/>
              <a:cs typeface="ＭＳ Ｐゴシック" pitchFamily="-106" charset="-128"/>
            </a:endParaRPr>
          </a:p>
        </p:txBody>
      </p:sp>
      <p:pic>
        <p:nvPicPr>
          <p:cNvPr id="7" name="Picture 10" descr="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5026" y="5948325"/>
            <a:ext cx="1302774" cy="7948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1" descr="Picture 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7356"/>
          <a:stretch>
            <a:fillRect/>
          </a:stretch>
        </p:blipFill>
        <p:spPr bwMode="auto">
          <a:xfrm>
            <a:off x="6719013" y="286274"/>
            <a:ext cx="2389533" cy="549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uc-horz-rgb.jpg"/>
          <p:cNvPicPr>
            <a:picLocks noChangeAspect="1"/>
          </p:cNvPicPr>
          <p:nvPr/>
        </p:nvPicPr>
        <p:blipFill rotWithShape="1">
          <a:blip r:embed="rId5">
            <a:extLst>
              <a:ext uri="{28A0092B-C50C-407E-A947-70E740481C1C}">
                <a14:useLocalDpi xmlns:a14="http://schemas.microsoft.com/office/drawing/2010/main" val="0"/>
              </a:ext>
            </a:extLst>
          </a:blip>
          <a:srcRect t="14360" b="12151"/>
          <a:stretch/>
        </p:blipFill>
        <p:spPr>
          <a:xfrm>
            <a:off x="83085" y="228600"/>
            <a:ext cx="2240411" cy="668867"/>
          </a:xfrm>
          <a:prstGeom prst="rect">
            <a:avLst/>
          </a:prstGeom>
        </p:spPr>
      </p:pic>
      <p:pic>
        <p:nvPicPr>
          <p:cNvPr id="10" name="Picture 9" descr="MR_CENTRE.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700" y="5948325"/>
            <a:ext cx="1092420" cy="76790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2" descr="Slide3"/>
          <p:cNvPicPr>
            <a:picLocks noChangeAspect="1" noChangeArrowheads="1"/>
          </p:cNvPicPr>
          <p:nvPr/>
        </p:nvPicPr>
        <p:blipFill rotWithShape="1">
          <a:blip r:embed="rId2"/>
          <a:srcRect l="2614" t="40717" b="4445"/>
          <a:stretch/>
        </p:blipFill>
        <p:spPr bwMode="auto">
          <a:xfrm>
            <a:off x="109780" y="584806"/>
            <a:ext cx="8340570" cy="6261759"/>
          </a:xfrm>
          <a:prstGeom prst="rect">
            <a:avLst/>
          </a:prstGeom>
          <a:noFill/>
          <a:ln w="9525">
            <a:noFill/>
            <a:miter lim="800000"/>
            <a:headEnd/>
            <a:tailEnd/>
          </a:ln>
        </p:spPr>
      </p:pic>
      <p:pic>
        <p:nvPicPr>
          <p:cNvPr id="9" name="Picture 8" descr="Screen Shot 2012-04-11 at 9.00.02 AM.png"/>
          <p:cNvPicPr>
            <a:picLocks noChangeAspect="1"/>
          </p:cNvPicPr>
          <p:nvPr/>
        </p:nvPicPr>
        <p:blipFill rotWithShape="1">
          <a:blip r:embed="rId3">
            <a:extLst>
              <a:ext uri="{28A0092B-C50C-407E-A947-70E740481C1C}">
                <a14:useLocalDpi xmlns:a14="http://schemas.microsoft.com/office/drawing/2010/main" val="0"/>
              </a:ext>
            </a:extLst>
          </a:blip>
          <a:srcRect l="51052" t="58908" r="2760" b="1907"/>
          <a:stretch/>
        </p:blipFill>
        <p:spPr>
          <a:xfrm>
            <a:off x="6501884" y="-6828"/>
            <a:ext cx="2655772" cy="2881470"/>
          </a:xfrm>
          <a:prstGeom prst="rect">
            <a:avLst/>
          </a:prstGeom>
        </p:spPr>
      </p:pic>
      <p:sp>
        <p:nvSpPr>
          <p:cNvPr id="11" name="TextBox 10"/>
          <p:cNvSpPr txBox="1"/>
          <p:nvPr/>
        </p:nvSpPr>
        <p:spPr>
          <a:xfrm>
            <a:off x="0" y="6570835"/>
            <a:ext cx="4388440" cy="307777"/>
          </a:xfrm>
          <a:prstGeom prst="rect">
            <a:avLst/>
          </a:prstGeom>
          <a:noFill/>
        </p:spPr>
        <p:txBody>
          <a:bodyPr wrap="square" rtlCol="0">
            <a:spAutoFit/>
          </a:bodyPr>
          <a:lstStyle/>
          <a:p>
            <a:r>
              <a:rPr lang="en-US" sz="1400" dirty="0" smtClean="0">
                <a:solidFill>
                  <a:schemeClr val="bg1">
                    <a:lumMod val="50000"/>
                  </a:schemeClr>
                </a:solidFill>
              </a:rPr>
              <a:t>Cunningham et al. (2012) Epilepsia 53:1636-1648.</a:t>
            </a:r>
          </a:p>
        </p:txBody>
      </p:sp>
      <p:sp>
        <p:nvSpPr>
          <p:cNvPr id="7" name="TextBox 6"/>
          <p:cNvSpPr txBox="1"/>
          <p:nvPr/>
        </p:nvSpPr>
        <p:spPr>
          <a:xfrm>
            <a:off x="0" y="119712"/>
            <a:ext cx="5226756" cy="338554"/>
          </a:xfrm>
          <a:prstGeom prst="rect">
            <a:avLst/>
          </a:prstGeom>
          <a:noFill/>
        </p:spPr>
        <p:txBody>
          <a:bodyPr wrap="square">
            <a:spAutoFit/>
          </a:bodyPr>
          <a:lstStyle/>
          <a:p>
            <a:pPr algn="l">
              <a:defRPr/>
            </a:pPr>
            <a:r>
              <a:rPr lang="en-US" sz="1600" dirty="0">
                <a:solidFill>
                  <a:schemeClr val="bg1">
                    <a:lumMod val="50000"/>
                  </a:schemeClr>
                </a:solidFill>
              </a:rPr>
              <a:t>29 y.o. </a:t>
            </a:r>
            <a:r>
              <a:rPr lang="en-US" sz="1600" dirty="0" smtClean="0">
                <a:solidFill>
                  <a:schemeClr val="bg1">
                    <a:lumMod val="50000"/>
                  </a:schemeClr>
                </a:solidFill>
              </a:rPr>
              <a:t>female, </a:t>
            </a:r>
            <a:r>
              <a:rPr lang="en-US" sz="1600" dirty="0" err="1" smtClean="0">
                <a:solidFill>
                  <a:schemeClr val="bg1">
                    <a:lumMod val="50000"/>
                  </a:schemeClr>
                </a:solidFill>
              </a:rPr>
              <a:t>bitemporal</a:t>
            </a:r>
            <a:r>
              <a:rPr lang="en-US" sz="1600" dirty="0" smtClean="0">
                <a:solidFill>
                  <a:schemeClr val="bg1">
                    <a:lumMod val="50000"/>
                  </a:schemeClr>
                </a:solidFill>
              </a:rPr>
              <a:t> </a:t>
            </a:r>
            <a:r>
              <a:rPr lang="en-US" sz="1600" dirty="0">
                <a:solidFill>
                  <a:schemeClr val="bg1">
                    <a:lumMod val="50000"/>
                  </a:schemeClr>
                </a:solidFill>
              </a:rPr>
              <a:t>seizures, </a:t>
            </a:r>
            <a:r>
              <a:rPr lang="en-US" sz="1600" dirty="0" smtClean="0">
                <a:solidFill>
                  <a:schemeClr val="bg1">
                    <a:lumMod val="50000"/>
                  </a:schemeClr>
                </a:solidFill>
              </a:rPr>
              <a:t>MR </a:t>
            </a:r>
            <a:r>
              <a:rPr lang="en-US" sz="1600" dirty="0">
                <a:solidFill>
                  <a:schemeClr val="bg1">
                    <a:lumMod val="50000"/>
                  </a:schemeClr>
                </a:solidFill>
              </a:rPr>
              <a:t>–ve  </a:t>
            </a:r>
          </a:p>
        </p:txBody>
      </p:sp>
    </p:spTree>
    <p:extLst>
      <p:ext uri="{BB962C8B-B14F-4D97-AF65-F5344CB8AC3E}">
        <p14:creationId xmlns:p14="http://schemas.microsoft.com/office/powerpoint/2010/main" val="1457574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15" name="Picture 14" desc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557" y="333140"/>
            <a:ext cx="3038634" cy="228600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557" y="2550281"/>
            <a:ext cx="3038634" cy="2285999"/>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b="11561"/>
          <a:stretch/>
        </p:blipFill>
        <p:spPr>
          <a:xfrm>
            <a:off x="1163557" y="4836281"/>
            <a:ext cx="3038634" cy="2021719"/>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b="47338"/>
          <a:stretch/>
        </p:blipFill>
        <p:spPr>
          <a:xfrm>
            <a:off x="5042382" y="345818"/>
            <a:ext cx="3038634" cy="120384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2382" y="2428597"/>
            <a:ext cx="3038634" cy="2285999"/>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b="6238"/>
          <a:stretch/>
        </p:blipFill>
        <p:spPr>
          <a:xfrm>
            <a:off x="5042382" y="4714598"/>
            <a:ext cx="3038634" cy="2143402"/>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t="55309"/>
          <a:stretch/>
        </p:blipFill>
        <p:spPr>
          <a:xfrm>
            <a:off x="5042382" y="1437568"/>
            <a:ext cx="3038634" cy="1021633"/>
          </a:xfrm>
          <a:prstGeom prst="rect">
            <a:avLst/>
          </a:prstGeom>
        </p:spPr>
      </p:pic>
      <p:sp>
        <p:nvSpPr>
          <p:cNvPr id="22" name="TextBox 21"/>
          <p:cNvSpPr txBox="1"/>
          <p:nvPr/>
        </p:nvSpPr>
        <p:spPr>
          <a:xfrm>
            <a:off x="1163557" y="-22953"/>
            <a:ext cx="3038634" cy="338554"/>
          </a:xfrm>
          <a:prstGeom prst="rect">
            <a:avLst/>
          </a:prstGeom>
          <a:noFill/>
        </p:spPr>
        <p:txBody>
          <a:bodyPr wrap="square" rtlCol="0">
            <a:spAutoFit/>
          </a:bodyPr>
          <a:lstStyle/>
          <a:p>
            <a:pPr algn="ctr"/>
            <a:r>
              <a:rPr lang="en-US" sz="1600" b="1" dirty="0" smtClean="0">
                <a:solidFill>
                  <a:srgbClr val="FFFFFF"/>
                </a:solidFill>
                <a:latin typeface="Arial"/>
                <a:cs typeface="Arial"/>
              </a:rPr>
              <a:t>Local activation</a:t>
            </a:r>
            <a:endParaRPr lang="en-US" sz="1600" b="1" dirty="0">
              <a:solidFill>
                <a:srgbClr val="FFFFFF"/>
              </a:solidFill>
              <a:latin typeface="Arial"/>
              <a:cs typeface="Arial"/>
            </a:endParaRPr>
          </a:p>
        </p:txBody>
      </p:sp>
      <p:sp>
        <p:nvSpPr>
          <p:cNvPr id="23" name="TextBox 22"/>
          <p:cNvSpPr txBox="1"/>
          <p:nvPr/>
        </p:nvSpPr>
        <p:spPr>
          <a:xfrm>
            <a:off x="5042382" y="-16877"/>
            <a:ext cx="3038634" cy="338554"/>
          </a:xfrm>
          <a:prstGeom prst="rect">
            <a:avLst/>
          </a:prstGeom>
          <a:noFill/>
        </p:spPr>
        <p:txBody>
          <a:bodyPr wrap="square" rtlCol="0">
            <a:spAutoFit/>
          </a:bodyPr>
          <a:lstStyle/>
          <a:p>
            <a:pPr algn="ctr"/>
            <a:r>
              <a:rPr lang="en-US" sz="1600" b="1" dirty="0" smtClean="0">
                <a:solidFill>
                  <a:srgbClr val="FFFFFF"/>
                </a:solidFill>
                <a:latin typeface="Arial"/>
                <a:cs typeface="Arial"/>
              </a:rPr>
              <a:t>Widespread activation</a:t>
            </a:r>
            <a:endParaRPr lang="en-US" sz="1600" b="1" dirty="0">
              <a:solidFill>
                <a:srgbClr val="FFFFFF"/>
              </a:solidFill>
              <a:latin typeface="Arial"/>
              <a:cs typeface="Arial"/>
            </a:endParaRPr>
          </a:p>
        </p:txBody>
      </p:sp>
      <p:sp>
        <p:nvSpPr>
          <p:cNvPr id="11" name="Oval 10"/>
          <p:cNvSpPr>
            <a:spLocks noChangeAspect="1"/>
          </p:cNvSpPr>
          <p:nvPr/>
        </p:nvSpPr>
        <p:spPr>
          <a:xfrm>
            <a:off x="3176579" y="951239"/>
            <a:ext cx="48669" cy="48669"/>
          </a:xfrm>
          <a:prstGeom prst="ellipse">
            <a:avLst/>
          </a:prstGeom>
          <a:solidFill>
            <a:srgbClr val="33F3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a:spLocks noChangeAspect="1"/>
          </p:cNvSpPr>
          <p:nvPr/>
        </p:nvSpPr>
        <p:spPr>
          <a:xfrm>
            <a:off x="2132763" y="2072186"/>
            <a:ext cx="48669" cy="48669"/>
          </a:xfrm>
          <a:prstGeom prst="ellipse">
            <a:avLst/>
          </a:prstGeom>
          <a:solidFill>
            <a:srgbClr val="33F3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a:spLocks noChangeAspect="1"/>
          </p:cNvSpPr>
          <p:nvPr/>
        </p:nvSpPr>
        <p:spPr>
          <a:xfrm>
            <a:off x="3176579" y="3154647"/>
            <a:ext cx="48669" cy="48669"/>
          </a:xfrm>
          <a:prstGeom prst="ellipse">
            <a:avLst/>
          </a:prstGeom>
          <a:solidFill>
            <a:srgbClr val="33F3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a:spLocks noChangeAspect="1"/>
          </p:cNvSpPr>
          <p:nvPr/>
        </p:nvSpPr>
        <p:spPr>
          <a:xfrm>
            <a:off x="2181432" y="4259558"/>
            <a:ext cx="48669" cy="48669"/>
          </a:xfrm>
          <a:prstGeom prst="ellipse">
            <a:avLst/>
          </a:prstGeom>
          <a:solidFill>
            <a:srgbClr val="33F3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a:spLocks noChangeAspect="1"/>
          </p:cNvSpPr>
          <p:nvPr/>
        </p:nvSpPr>
        <p:spPr>
          <a:xfrm>
            <a:off x="2500596" y="5374090"/>
            <a:ext cx="48669" cy="48669"/>
          </a:xfrm>
          <a:prstGeom prst="ellipse">
            <a:avLst/>
          </a:prstGeom>
          <a:solidFill>
            <a:srgbClr val="33F3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a:spLocks noChangeAspect="1"/>
          </p:cNvSpPr>
          <p:nvPr/>
        </p:nvSpPr>
        <p:spPr>
          <a:xfrm>
            <a:off x="6292957" y="999908"/>
            <a:ext cx="48669" cy="48669"/>
          </a:xfrm>
          <a:prstGeom prst="ellipse">
            <a:avLst/>
          </a:prstGeom>
          <a:solidFill>
            <a:srgbClr val="33F3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a:spLocks noChangeAspect="1"/>
          </p:cNvSpPr>
          <p:nvPr/>
        </p:nvSpPr>
        <p:spPr>
          <a:xfrm>
            <a:off x="6317291" y="3154647"/>
            <a:ext cx="48669" cy="48669"/>
          </a:xfrm>
          <a:prstGeom prst="ellipse">
            <a:avLst/>
          </a:prstGeom>
          <a:solidFill>
            <a:srgbClr val="33F3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a:spLocks noChangeAspect="1"/>
          </p:cNvSpPr>
          <p:nvPr/>
        </p:nvSpPr>
        <p:spPr>
          <a:xfrm>
            <a:off x="5247819" y="4259558"/>
            <a:ext cx="48669" cy="48669"/>
          </a:xfrm>
          <a:prstGeom prst="ellipse">
            <a:avLst/>
          </a:prstGeom>
          <a:solidFill>
            <a:srgbClr val="33F3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a:spLocks noChangeAspect="1"/>
          </p:cNvSpPr>
          <p:nvPr/>
        </p:nvSpPr>
        <p:spPr>
          <a:xfrm>
            <a:off x="6288035" y="5258634"/>
            <a:ext cx="48669" cy="48669"/>
          </a:xfrm>
          <a:prstGeom prst="ellipse">
            <a:avLst/>
          </a:prstGeom>
          <a:solidFill>
            <a:srgbClr val="33F3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1408008" y="495503"/>
            <a:ext cx="2794183" cy="338554"/>
          </a:xfrm>
          <a:prstGeom prst="rect">
            <a:avLst/>
          </a:prstGeom>
          <a:solidFill>
            <a:srgbClr val="FFFF00"/>
          </a:solidFill>
        </p:spPr>
        <p:txBody>
          <a:bodyPr wrap="square" rtlCol="0">
            <a:spAutoFit/>
          </a:bodyPr>
          <a:lstStyle/>
          <a:p>
            <a:pPr algn="ctr"/>
            <a:r>
              <a:rPr lang="en-US" sz="1600" b="1" dirty="0" smtClean="0">
                <a:latin typeface="Arial"/>
                <a:cs typeface="Arial"/>
              </a:rPr>
              <a:t>2° GTC: weekly-monthly</a:t>
            </a:r>
            <a:endParaRPr lang="en-US" sz="1600" b="1" dirty="0">
              <a:latin typeface="Arial"/>
              <a:cs typeface="Arial"/>
            </a:endParaRPr>
          </a:p>
        </p:txBody>
      </p:sp>
      <p:sp>
        <p:nvSpPr>
          <p:cNvPr id="31" name="TextBox 30"/>
          <p:cNvSpPr txBox="1"/>
          <p:nvPr/>
        </p:nvSpPr>
        <p:spPr>
          <a:xfrm>
            <a:off x="5296488" y="495503"/>
            <a:ext cx="2740391" cy="338554"/>
          </a:xfrm>
          <a:prstGeom prst="rect">
            <a:avLst/>
          </a:prstGeom>
          <a:solidFill>
            <a:srgbClr val="FFFF00"/>
          </a:solidFill>
        </p:spPr>
        <p:txBody>
          <a:bodyPr wrap="square" rtlCol="0">
            <a:spAutoFit/>
          </a:bodyPr>
          <a:lstStyle/>
          <a:p>
            <a:pPr algn="ctr"/>
            <a:r>
              <a:rPr lang="en-US" sz="1600" b="1" dirty="0" smtClean="0">
                <a:latin typeface="Arial"/>
                <a:cs typeface="Arial"/>
              </a:rPr>
              <a:t>2° GTC: yearly-never</a:t>
            </a:r>
            <a:endParaRPr lang="en-US" sz="1600" b="1" dirty="0">
              <a:latin typeface="Arial"/>
              <a:cs typeface="Arial"/>
            </a:endParaRPr>
          </a:p>
        </p:txBody>
      </p:sp>
      <p:sp>
        <p:nvSpPr>
          <p:cNvPr id="33" name="TextBox 17"/>
          <p:cNvSpPr txBox="1">
            <a:spLocks noChangeArrowheads="1"/>
          </p:cNvSpPr>
          <p:nvPr/>
        </p:nvSpPr>
        <p:spPr bwMode="auto">
          <a:xfrm>
            <a:off x="294163" y="4245873"/>
            <a:ext cx="577969"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solidFill>
                  <a:srgbClr val="FFFFFF"/>
                </a:solidFill>
              </a:rPr>
              <a:t>4.0</a:t>
            </a:r>
          </a:p>
          <a:p>
            <a:pPr eaLnBrk="1" hangingPunct="1"/>
            <a:endParaRPr lang="en-US" sz="1200" dirty="0">
              <a:solidFill>
                <a:srgbClr val="FFFFFF"/>
              </a:solidFill>
            </a:endParaRPr>
          </a:p>
          <a:p>
            <a:pPr eaLnBrk="1" hangingPunct="1"/>
            <a:endParaRPr lang="en-US" sz="1200" dirty="0" smtClean="0">
              <a:solidFill>
                <a:srgbClr val="FFFFFF"/>
              </a:solidFill>
            </a:endParaRPr>
          </a:p>
          <a:p>
            <a:pPr eaLnBrk="1" hangingPunct="1"/>
            <a:r>
              <a:rPr lang="en-US" sz="1200" dirty="0" smtClean="0">
                <a:solidFill>
                  <a:srgbClr val="FFFFFF"/>
                </a:solidFill>
              </a:rPr>
              <a:t> </a:t>
            </a:r>
          </a:p>
          <a:p>
            <a:pPr eaLnBrk="1" hangingPunct="1"/>
            <a:endParaRPr lang="en-US" sz="1200" dirty="0">
              <a:solidFill>
                <a:srgbClr val="FFFFFF"/>
              </a:solidFill>
            </a:endParaRPr>
          </a:p>
          <a:p>
            <a:pPr eaLnBrk="1" hangingPunct="1"/>
            <a:endParaRPr lang="en-US" sz="1200" dirty="0" smtClean="0">
              <a:solidFill>
                <a:srgbClr val="FFFFFF"/>
              </a:solidFill>
            </a:endParaRPr>
          </a:p>
          <a:p>
            <a:pPr eaLnBrk="1" hangingPunct="1"/>
            <a:endParaRPr lang="en-US" sz="1200" dirty="0">
              <a:solidFill>
                <a:srgbClr val="FFFFFF"/>
              </a:solidFill>
            </a:endParaRPr>
          </a:p>
          <a:p>
            <a:pPr eaLnBrk="1" hangingPunct="1"/>
            <a:endParaRPr lang="en-US" sz="1200" dirty="0" smtClean="0">
              <a:solidFill>
                <a:srgbClr val="FFFFFF"/>
              </a:solidFill>
            </a:endParaRPr>
          </a:p>
          <a:p>
            <a:pPr eaLnBrk="1" hangingPunct="1"/>
            <a:r>
              <a:rPr lang="en-US" sz="1200" dirty="0" smtClean="0">
                <a:solidFill>
                  <a:srgbClr val="FFFFFF"/>
                </a:solidFill>
              </a:rPr>
              <a:t>2.3</a:t>
            </a:r>
            <a:endParaRPr lang="en-CA" sz="1200" dirty="0">
              <a:solidFill>
                <a:srgbClr val="FFFFFF"/>
              </a:solidFill>
            </a:endParaRPr>
          </a:p>
        </p:txBody>
      </p:sp>
      <p:pic>
        <p:nvPicPr>
          <p:cNvPr id="34" name="Picture 8"/>
          <p:cNvPicPr>
            <a:picLocks noChangeAspect="1" noChangeArrowheads="1"/>
          </p:cNvPicPr>
          <p:nvPr/>
        </p:nvPicPr>
        <p:blipFill>
          <a:blip r:embed="rId8">
            <a:extLst>
              <a:ext uri="{28A0092B-C50C-407E-A947-70E740481C1C}">
                <a14:useLocalDpi xmlns:a14="http://schemas.microsoft.com/office/drawing/2010/main" val="0"/>
              </a:ext>
            </a:extLst>
          </a:blip>
          <a:srcRect l="1949" t="8745" r="1671" b="7521"/>
          <a:stretch>
            <a:fillRect/>
          </a:stretch>
        </p:blipFill>
        <p:spPr bwMode="auto">
          <a:xfrm rot="16200000">
            <a:off x="-119058" y="5025787"/>
            <a:ext cx="1201177" cy="1928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 name="Straight Connector 2"/>
          <p:cNvCxnSpPr/>
          <p:nvPr/>
        </p:nvCxnSpPr>
        <p:spPr>
          <a:xfrm>
            <a:off x="1181963" y="2583577"/>
            <a:ext cx="297609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180858" y="4851259"/>
            <a:ext cx="297609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060788" y="2440797"/>
            <a:ext cx="297609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060788" y="4693638"/>
            <a:ext cx="2976091"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065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6" grpId="0" animBg="1"/>
      <p:bldP spid="27" grpId="0" animBg="1"/>
      <p:bldP spid="28"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C14BB"/>
                </a:solidFill>
              </a:rPr>
              <a:t>Post-ictal vascular changes</a:t>
            </a:r>
            <a:endParaRPr lang="en-US" dirty="0">
              <a:solidFill>
                <a:srgbClr val="1C14BB"/>
              </a:solidFill>
            </a:endParaRPr>
          </a:p>
        </p:txBody>
      </p:sp>
      <p:sp>
        <p:nvSpPr>
          <p:cNvPr id="3" name="Content Placeholder 2"/>
          <p:cNvSpPr>
            <a:spLocks noGrp="1"/>
          </p:cNvSpPr>
          <p:nvPr>
            <p:ph idx="1"/>
          </p:nvPr>
        </p:nvSpPr>
        <p:spPr>
          <a:xfrm>
            <a:off x="457200" y="1039018"/>
            <a:ext cx="8229600" cy="3027299"/>
          </a:xfrm>
        </p:spPr>
        <p:txBody>
          <a:bodyPr>
            <a:normAutofit/>
          </a:bodyPr>
          <a:lstStyle/>
          <a:p>
            <a:r>
              <a:rPr lang="en-US" sz="2400" dirty="0" smtClean="0"/>
              <a:t>Seizures can be followed by transient neurological impairments (e.g., Todd’s paresis, post-ictal aphasia)</a:t>
            </a:r>
          </a:p>
          <a:p>
            <a:pPr marL="457200" lvl="1" indent="0">
              <a:buNone/>
            </a:pPr>
            <a:endParaRPr lang="en-US" sz="2000" dirty="0" smtClean="0"/>
          </a:p>
          <a:p>
            <a:r>
              <a:rPr lang="en-US" sz="2400" dirty="0" smtClean="0"/>
              <a:t>Several case reports of post-ictal hypoperfusion exist </a:t>
            </a:r>
            <a:r>
              <a:rPr lang="en-US" sz="2000" dirty="0" smtClean="0"/>
              <a:t>(Penfield &amp; Jasper 1954, </a:t>
            </a:r>
            <a:r>
              <a:rPr lang="en-US" sz="2000" dirty="0" err="1" smtClean="0"/>
              <a:t>Yarnell</a:t>
            </a:r>
            <a:r>
              <a:rPr lang="en-US" sz="2000" dirty="0" smtClean="0"/>
              <a:t> 1975, Matthews </a:t>
            </a:r>
            <a:r>
              <a:rPr lang="en-US" sz="2000" dirty="0"/>
              <a:t>et al. </a:t>
            </a:r>
            <a:r>
              <a:rPr lang="en-US" sz="2000" dirty="0" smtClean="0"/>
              <a:t>2008, </a:t>
            </a:r>
            <a:r>
              <a:rPr lang="en-US" sz="2000" dirty="0" err="1" smtClean="0"/>
              <a:t>Rupprecht</a:t>
            </a:r>
            <a:r>
              <a:rPr lang="en-US" sz="2000" dirty="0" smtClean="0"/>
              <a:t> et al. 2010)</a:t>
            </a:r>
            <a:endParaRPr lang="en-US" dirty="0" smtClean="0"/>
          </a:p>
          <a:p>
            <a:pPr lvl="1"/>
            <a:endParaRPr lang="en-US" dirty="0" smtClean="0"/>
          </a:p>
          <a:p>
            <a:pPr lvl="1"/>
            <a:endParaRPr lang="en-US" dirty="0"/>
          </a:p>
        </p:txBody>
      </p:sp>
      <p:grpSp>
        <p:nvGrpSpPr>
          <p:cNvPr id="13" name="Group 12"/>
          <p:cNvGrpSpPr/>
          <p:nvPr/>
        </p:nvGrpSpPr>
        <p:grpSpPr>
          <a:xfrm>
            <a:off x="5735160" y="3212887"/>
            <a:ext cx="3274996" cy="3585542"/>
            <a:chOff x="6477401" y="1022010"/>
            <a:chExt cx="2456956" cy="2689933"/>
          </a:xfrm>
        </p:grpSpPr>
        <p:pic>
          <p:nvPicPr>
            <p:cNvPr id="14" name="Picture 13" descr="Screen Shot 2014-10-12 at 10.09.16 AM.png"/>
            <p:cNvPicPr>
              <a:picLocks noChangeAspect="1"/>
            </p:cNvPicPr>
            <p:nvPr/>
          </p:nvPicPr>
          <p:blipFill rotWithShape="1">
            <a:blip r:embed="rId2">
              <a:extLst>
                <a:ext uri="{28A0092B-C50C-407E-A947-70E740481C1C}">
                  <a14:useLocalDpi xmlns:a14="http://schemas.microsoft.com/office/drawing/2010/main" val="0"/>
                </a:ext>
              </a:extLst>
            </a:blip>
            <a:srcRect l="5642" t="17964" r="8376" b="18249"/>
            <a:stretch/>
          </p:blipFill>
          <p:spPr>
            <a:xfrm>
              <a:off x="6477401" y="1022010"/>
              <a:ext cx="2456956" cy="2682236"/>
            </a:xfrm>
            <a:prstGeom prst="rect">
              <a:avLst/>
            </a:prstGeom>
          </p:spPr>
        </p:pic>
        <p:sp>
          <p:nvSpPr>
            <p:cNvPr id="15" name="TextBox 14"/>
            <p:cNvSpPr txBox="1"/>
            <p:nvPr/>
          </p:nvSpPr>
          <p:spPr>
            <a:xfrm>
              <a:off x="6477401" y="3342611"/>
              <a:ext cx="1847273" cy="369332"/>
            </a:xfrm>
            <a:prstGeom prst="rect">
              <a:avLst/>
            </a:prstGeom>
            <a:noFill/>
          </p:spPr>
          <p:txBody>
            <a:bodyPr wrap="square" rtlCol="0">
              <a:spAutoFit/>
            </a:bodyPr>
            <a:lstStyle/>
            <a:p>
              <a:r>
                <a:rPr lang="en-US" dirty="0" smtClean="0">
                  <a:solidFill>
                    <a:schemeClr val="bg1"/>
                  </a:solidFill>
                </a:rPr>
                <a:t>CT perfusion</a:t>
              </a:r>
              <a:endParaRPr lang="en-US" dirty="0">
                <a:solidFill>
                  <a:schemeClr val="bg1"/>
                </a:solidFill>
              </a:endParaRPr>
            </a:p>
          </p:txBody>
        </p:sp>
      </p:grpSp>
      <p:grpSp>
        <p:nvGrpSpPr>
          <p:cNvPr id="16" name="Group 15"/>
          <p:cNvGrpSpPr/>
          <p:nvPr/>
        </p:nvGrpSpPr>
        <p:grpSpPr>
          <a:xfrm>
            <a:off x="5107166" y="3982146"/>
            <a:ext cx="3916761" cy="2739329"/>
            <a:chOff x="3614781" y="2684398"/>
            <a:chExt cx="2938419" cy="2055090"/>
          </a:xfrm>
        </p:grpSpPr>
        <p:pic>
          <p:nvPicPr>
            <p:cNvPr id="17" name="Picture 16" descr="Screen Shot 2014-10-12 at 10.07.12 AM.png"/>
            <p:cNvPicPr>
              <a:picLocks noChangeAspect="1"/>
            </p:cNvPicPr>
            <p:nvPr/>
          </p:nvPicPr>
          <p:blipFill rotWithShape="1">
            <a:blip r:embed="rId3">
              <a:extLst>
                <a:ext uri="{28A0092B-C50C-407E-A947-70E740481C1C}">
                  <a14:useLocalDpi xmlns:a14="http://schemas.microsoft.com/office/drawing/2010/main" val="0"/>
                </a:ext>
              </a:extLst>
            </a:blip>
            <a:srcRect l="9320" t="13098" r="9689" b="10328"/>
            <a:stretch/>
          </p:blipFill>
          <p:spPr>
            <a:xfrm>
              <a:off x="3614781" y="2684398"/>
              <a:ext cx="2938419" cy="2055090"/>
            </a:xfrm>
            <a:prstGeom prst="rect">
              <a:avLst/>
            </a:prstGeom>
          </p:spPr>
        </p:pic>
        <p:sp>
          <p:nvSpPr>
            <p:cNvPr id="18" name="TextBox 17"/>
            <p:cNvSpPr txBox="1"/>
            <p:nvPr/>
          </p:nvSpPr>
          <p:spPr>
            <a:xfrm>
              <a:off x="3634076" y="4370156"/>
              <a:ext cx="1847273" cy="369332"/>
            </a:xfrm>
            <a:prstGeom prst="rect">
              <a:avLst/>
            </a:prstGeom>
            <a:noFill/>
          </p:spPr>
          <p:txBody>
            <a:bodyPr wrap="square" rtlCol="0">
              <a:spAutoFit/>
            </a:bodyPr>
            <a:lstStyle/>
            <a:p>
              <a:r>
                <a:rPr lang="en-US" dirty="0" smtClean="0">
                  <a:solidFill>
                    <a:schemeClr val="bg1"/>
                  </a:solidFill>
                </a:rPr>
                <a:t>MR perfusion</a:t>
              </a:r>
              <a:endParaRPr lang="en-US" dirty="0">
                <a:solidFill>
                  <a:schemeClr val="bg1"/>
                </a:solidFill>
              </a:endParaRPr>
            </a:p>
          </p:txBody>
        </p:sp>
      </p:grpSp>
      <p:pic>
        <p:nvPicPr>
          <p:cNvPr id="19" name="Picture 18" descr="Screen Shot 2014-10-12 at 10.13.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0671" y="3564823"/>
            <a:ext cx="3469930" cy="3293178"/>
          </a:xfrm>
          <a:prstGeom prst="rect">
            <a:avLst/>
          </a:prstGeom>
        </p:spPr>
      </p:pic>
    </p:spTree>
    <p:extLst>
      <p:ext uri="{BB962C8B-B14F-4D97-AF65-F5344CB8AC3E}">
        <p14:creationId xmlns:p14="http://schemas.microsoft.com/office/powerpoint/2010/main" val="275378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p:txBody>
          <a:bodyPr>
            <a:normAutofit fontScale="90000"/>
          </a:bodyPr>
          <a:lstStyle/>
          <a:p>
            <a:r>
              <a:rPr lang="en-US" dirty="0" smtClean="0">
                <a:solidFill>
                  <a:srgbClr val="1C14BB"/>
                </a:solidFill>
              </a:rPr>
              <a:t>Seizures are associated with prolonged post-ictal hypoxia in rats (Teskey lab)</a:t>
            </a:r>
            <a:endParaRPr lang="en-US" dirty="0">
              <a:solidFill>
                <a:srgbClr val="1C14BB"/>
              </a:solidFill>
            </a:endParaRPr>
          </a:p>
        </p:txBody>
      </p:sp>
      <p:pic>
        <p:nvPicPr>
          <p:cNvPr id="3" name="Picture 2" descr="Figure 1.jpg"/>
          <p:cNvPicPr/>
          <p:nvPr/>
        </p:nvPicPr>
        <p:blipFill rotWithShape="1">
          <a:blip r:embed="rId2"/>
          <a:srcRect l="55543" t="7297" b="69813"/>
          <a:stretch/>
        </p:blipFill>
        <p:spPr>
          <a:xfrm>
            <a:off x="5774334" y="1907760"/>
            <a:ext cx="3231484" cy="2502746"/>
          </a:xfrm>
          <a:prstGeom prst="rect">
            <a:avLst/>
          </a:prstGeom>
        </p:spPr>
      </p:pic>
      <p:grpSp>
        <p:nvGrpSpPr>
          <p:cNvPr id="6" name="Group 5"/>
          <p:cNvGrpSpPr/>
          <p:nvPr/>
        </p:nvGrpSpPr>
        <p:grpSpPr>
          <a:xfrm>
            <a:off x="-1" y="1075696"/>
            <a:ext cx="5774335" cy="4392306"/>
            <a:chOff x="565082" y="1147319"/>
            <a:chExt cx="5017964" cy="3770102"/>
          </a:xfrm>
        </p:grpSpPr>
        <p:pic>
          <p:nvPicPr>
            <p:cNvPr id="7" name="Picture 6" descr="Figure 1.jpg"/>
            <p:cNvPicPr/>
            <p:nvPr/>
          </p:nvPicPr>
          <p:blipFill rotWithShape="1">
            <a:blip r:embed="rId2"/>
            <a:srcRect r="44598" b="69185"/>
            <a:stretch/>
          </p:blipFill>
          <p:spPr>
            <a:xfrm>
              <a:off x="565082" y="1147319"/>
              <a:ext cx="5017964" cy="3770102"/>
            </a:xfrm>
            <a:prstGeom prst="rect">
              <a:avLst/>
            </a:prstGeom>
          </p:spPr>
        </p:pic>
        <p:sp>
          <p:nvSpPr>
            <p:cNvPr id="8" name="Rectangle 7"/>
            <p:cNvSpPr/>
            <p:nvPr/>
          </p:nvSpPr>
          <p:spPr>
            <a:xfrm>
              <a:off x="638975" y="1461762"/>
              <a:ext cx="407347" cy="4473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1" name="Group 10"/>
          <p:cNvGrpSpPr/>
          <p:nvPr/>
        </p:nvGrpSpPr>
        <p:grpSpPr>
          <a:xfrm>
            <a:off x="5459197" y="4943388"/>
            <a:ext cx="3625978" cy="1914612"/>
            <a:chOff x="352428" y="2387936"/>
            <a:chExt cx="6181640" cy="3179133"/>
          </a:xfrm>
        </p:grpSpPr>
        <p:pic>
          <p:nvPicPr>
            <p:cNvPr id="12" name="Picture 11" descr="Figure 3.jpg"/>
            <p:cNvPicPr/>
            <p:nvPr/>
          </p:nvPicPr>
          <p:blipFill rotWithShape="1">
            <a:blip r:embed="rId3"/>
            <a:srcRect t="3688" r="40455" b="66180"/>
            <a:stretch/>
          </p:blipFill>
          <p:spPr>
            <a:xfrm>
              <a:off x="352428" y="2387936"/>
              <a:ext cx="6181640" cy="3179133"/>
            </a:xfrm>
            <a:prstGeom prst="rect">
              <a:avLst/>
            </a:prstGeom>
          </p:spPr>
        </p:pic>
        <p:sp>
          <p:nvSpPr>
            <p:cNvPr id="13" name="Rectangle 12"/>
            <p:cNvSpPr/>
            <p:nvPr/>
          </p:nvSpPr>
          <p:spPr>
            <a:xfrm>
              <a:off x="431308" y="5176075"/>
              <a:ext cx="351437" cy="38341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5879214" y="5160732"/>
              <a:ext cx="351437" cy="38341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712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274638"/>
            <a:ext cx="8229600" cy="1143000"/>
          </a:xfrm>
        </p:spPr>
        <p:txBody>
          <a:bodyPr>
            <a:normAutofit/>
          </a:bodyPr>
          <a:lstStyle/>
          <a:p>
            <a:r>
              <a:rPr lang="en-US" dirty="0" smtClean="0">
                <a:solidFill>
                  <a:srgbClr val="1C14BB"/>
                </a:solidFill>
              </a:rPr>
              <a:t>What is Arterial Spin Labeling (ASL)?</a:t>
            </a:r>
            <a:endParaRPr lang="en-US" dirty="0">
              <a:solidFill>
                <a:srgbClr val="1C14BB"/>
              </a:solidFill>
            </a:endParaRPr>
          </a:p>
        </p:txBody>
      </p:sp>
      <p:sp>
        <p:nvSpPr>
          <p:cNvPr id="3" name="Content Placeholder 2"/>
          <p:cNvSpPr>
            <a:spLocks noGrp="1"/>
          </p:cNvSpPr>
          <p:nvPr>
            <p:ph idx="1"/>
          </p:nvPr>
        </p:nvSpPr>
        <p:spPr>
          <a:xfrm>
            <a:off x="457200" y="1502916"/>
            <a:ext cx="8229600" cy="2835169"/>
          </a:xfrm>
        </p:spPr>
        <p:txBody>
          <a:bodyPr>
            <a:normAutofit/>
          </a:bodyPr>
          <a:lstStyle/>
          <a:p>
            <a:r>
              <a:rPr lang="en-US" sz="2400" dirty="0" smtClean="0"/>
              <a:t>MR technique that quantifies cerebral blood flow</a:t>
            </a:r>
            <a:endParaRPr lang="en-US" sz="2400" dirty="0"/>
          </a:p>
          <a:p>
            <a:pPr marL="0" indent="0">
              <a:buNone/>
            </a:pPr>
            <a:endParaRPr lang="en-US" sz="1000" dirty="0"/>
          </a:p>
          <a:p>
            <a:r>
              <a:rPr lang="en-US" sz="2400" dirty="0" smtClean="0"/>
              <a:t>Involves collecting pairs of images: one with labeled-blood and another without </a:t>
            </a:r>
          </a:p>
          <a:p>
            <a:pPr marL="0" indent="0">
              <a:buNone/>
            </a:pPr>
            <a:endParaRPr lang="en-US" sz="1000" dirty="0"/>
          </a:p>
          <a:p>
            <a:r>
              <a:rPr lang="en-US" sz="2400" dirty="0" smtClean="0"/>
              <a:t>Labeled image is subtracted from control image to produce an overall perfusion image</a:t>
            </a:r>
          </a:p>
          <a:p>
            <a:endParaRPr lang="en-US" sz="2800" dirty="0" smtClean="0"/>
          </a:p>
          <a:p>
            <a:pPr marL="0" indent="0">
              <a:buNone/>
            </a:pPr>
            <a:endParaRPr lang="en-US" sz="2800" dirty="0"/>
          </a:p>
          <a:p>
            <a:endParaRPr lang="en-US" sz="2800" dirty="0"/>
          </a:p>
        </p:txBody>
      </p:sp>
      <p:pic>
        <p:nvPicPr>
          <p:cNvPr id="5" name="Picture 4" descr="asl_step1_step2.jpg"/>
          <p:cNvPicPr>
            <a:picLocks noChangeAspect="1"/>
          </p:cNvPicPr>
          <p:nvPr/>
        </p:nvPicPr>
        <p:blipFill rotWithShape="1">
          <a:blip r:embed="rId3">
            <a:extLst>
              <a:ext uri="{28A0092B-C50C-407E-A947-70E740481C1C}">
                <a14:useLocalDpi xmlns:a14="http://schemas.microsoft.com/office/drawing/2010/main" val="0"/>
              </a:ext>
            </a:extLst>
          </a:blip>
          <a:srcRect r="2568"/>
          <a:stretch/>
        </p:blipFill>
        <p:spPr>
          <a:xfrm>
            <a:off x="1537896" y="4251325"/>
            <a:ext cx="2784119" cy="2105025"/>
          </a:xfrm>
          <a:prstGeom prst="rect">
            <a:avLst/>
          </a:prstGeom>
        </p:spPr>
      </p:pic>
      <p:pic>
        <p:nvPicPr>
          <p:cNvPr id="6" name="Picture 5" descr="asl_step3_step4.jpg"/>
          <p:cNvPicPr>
            <a:picLocks noChangeAspect="1"/>
          </p:cNvPicPr>
          <p:nvPr/>
        </p:nvPicPr>
        <p:blipFill rotWithShape="1">
          <a:blip r:embed="rId4">
            <a:extLst>
              <a:ext uri="{28A0092B-C50C-407E-A947-70E740481C1C}">
                <a14:useLocalDpi xmlns:a14="http://schemas.microsoft.com/office/drawing/2010/main" val="0"/>
              </a:ext>
            </a:extLst>
          </a:blip>
          <a:srcRect r="3232"/>
          <a:stretch/>
        </p:blipFill>
        <p:spPr>
          <a:xfrm>
            <a:off x="4931058" y="4251325"/>
            <a:ext cx="2765162" cy="2047875"/>
          </a:xfrm>
          <a:prstGeom prst="rect">
            <a:avLst/>
          </a:prstGeom>
        </p:spPr>
      </p:pic>
      <p:sp>
        <p:nvSpPr>
          <p:cNvPr id="7" name="TextBox 6"/>
          <p:cNvSpPr txBox="1"/>
          <p:nvPr/>
        </p:nvSpPr>
        <p:spPr>
          <a:xfrm>
            <a:off x="464270" y="6467167"/>
            <a:ext cx="8222530" cy="276999"/>
          </a:xfrm>
          <a:prstGeom prst="rect">
            <a:avLst/>
          </a:prstGeom>
          <a:noFill/>
        </p:spPr>
        <p:txBody>
          <a:bodyPr wrap="square" rtlCol="0">
            <a:spAutoFit/>
          </a:bodyPr>
          <a:lstStyle/>
          <a:p>
            <a:r>
              <a:rPr lang="en-US" sz="1200" dirty="0" smtClean="0"/>
              <a:t>Image credit: University of Michigan, Functional </a:t>
            </a:r>
            <a:r>
              <a:rPr lang="en-US" sz="1200" dirty="0"/>
              <a:t>fMRI </a:t>
            </a:r>
            <a:r>
              <a:rPr lang="en-US" sz="1200" dirty="0" smtClean="0"/>
              <a:t>Laboratory  </a:t>
            </a:r>
            <a:r>
              <a:rPr lang="en-US" sz="1200" dirty="0" smtClean="0">
                <a:hlinkClick r:id="rId5"/>
              </a:rPr>
              <a:t>http</a:t>
            </a:r>
            <a:r>
              <a:rPr lang="en-US" sz="1200" dirty="0">
                <a:hlinkClick r:id="rId5"/>
              </a:rPr>
              <a:t>://fmri.research.umich.edu/research/main_topics/asl.php</a:t>
            </a:r>
            <a:r>
              <a:rPr lang="en-US" sz="1200" dirty="0"/>
              <a:t> </a:t>
            </a:r>
            <a:endParaRPr lang="en-US" sz="1200" dirty="0" smtClean="0"/>
          </a:p>
        </p:txBody>
      </p:sp>
      <p:sp>
        <p:nvSpPr>
          <p:cNvPr id="8" name="TextBox 7"/>
          <p:cNvSpPr txBox="1"/>
          <p:nvPr/>
        </p:nvSpPr>
        <p:spPr>
          <a:xfrm>
            <a:off x="980683" y="4168808"/>
            <a:ext cx="1390425" cy="338554"/>
          </a:xfrm>
          <a:prstGeom prst="rect">
            <a:avLst/>
          </a:prstGeom>
          <a:noFill/>
        </p:spPr>
        <p:txBody>
          <a:bodyPr wrap="none" rtlCol="0">
            <a:spAutoFit/>
          </a:bodyPr>
          <a:lstStyle/>
          <a:p>
            <a:r>
              <a:rPr lang="en-US" sz="1600" dirty="0" smtClean="0"/>
              <a:t>Labeled image</a:t>
            </a:r>
            <a:endParaRPr lang="en-US" sz="1600" dirty="0"/>
          </a:p>
        </p:txBody>
      </p:sp>
      <p:sp>
        <p:nvSpPr>
          <p:cNvPr id="9" name="TextBox 8"/>
          <p:cNvSpPr txBox="1"/>
          <p:nvPr/>
        </p:nvSpPr>
        <p:spPr>
          <a:xfrm>
            <a:off x="4362142" y="4168808"/>
            <a:ext cx="1359968" cy="338554"/>
          </a:xfrm>
          <a:prstGeom prst="rect">
            <a:avLst/>
          </a:prstGeom>
          <a:noFill/>
        </p:spPr>
        <p:txBody>
          <a:bodyPr wrap="none" rtlCol="0">
            <a:spAutoFit/>
          </a:bodyPr>
          <a:lstStyle/>
          <a:p>
            <a:r>
              <a:rPr lang="en-US" sz="1600" dirty="0" smtClean="0"/>
              <a:t>Control image</a:t>
            </a:r>
            <a:endParaRPr lang="en-US" sz="1600" dirty="0"/>
          </a:p>
        </p:txBody>
      </p:sp>
    </p:spTree>
    <p:extLst>
      <p:ext uri="{BB962C8B-B14F-4D97-AF65-F5344CB8AC3E}">
        <p14:creationId xmlns:p14="http://schemas.microsoft.com/office/powerpoint/2010/main" val="3790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7587" name="Group 1"/>
          <p:cNvGrpSpPr>
            <a:grpSpLocks/>
          </p:cNvGrpSpPr>
          <p:nvPr/>
        </p:nvGrpSpPr>
        <p:grpSpPr bwMode="auto">
          <a:xfrm>
            <a:off x="3198813" y="6194425"/>
            <a:ext cx="2708275" cy="612775"/>
            <a:chOff x="4544476" y="5144330"/>
            <a:chExt cx="2710256" cy="613037"/>
          </a:xfrm>
        </p:grpSpPr>
        <p:pic>
          <p:nvPicPr>
            <p:cNvPr id="67619" name="Picture 26" descr="Screen shot 2014-02-07 at 1.52.5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7357" y="5144330"/>
              <a:ext cx="2249549" cy="43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20" name="TextBox 27"/>
            <p:cNvSpPr txBox="1">
              <a:spLocks noChangeArrowheads="1"/>
            </p:cNvSpPr>
            <p:nvPr/>
          </p:nvSpPr>
          <p:spPr bwMode="auto">
            <a:xfrm>
              <a:off x="4544476" y="5418720"/>
              <a:ext cx="2710256" cy="33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600">
                  <a:solidFill>
                    <a:schemeClr val="bg1"/>
                  </a:solidFill>
                </a:rPr>
                <a:t>20            </a:t>
              </a:r>
              <a:r>
                <a:rPr lang="en-US" altLang="en-US" sz="1200">
                  <a:solidFill>
                    <a:schemeClr val="bg1"/>
                  </a:solidFill>
                </a:rPr>
                <a:t>ml/100g/min           </a:t>
              </a:r>
              <a:r>
                <a:rPr lang="en-US" altLang="en-US" sz="1600">
                  <a:solidFill>
                    <a:schemeClr val="bg1"/>
                  </a:solidFill>
                </a:rPr>
                <a:t>50</a:t>
              </a:r>
            </a:p>
          </p:txBody>
        </p:sp>
      </p:grpSp>
      <p:sp>
        <p:nvSpPr>
          <p:cNvPr id="22" name="TextBox 21"/>
          <p:cNvSpPr txBox="1"/>
          <p:nvPr/>
        </p:nvSpPr>
        <p:spPr>
          <a:xfrm>
            <a:off x="0" y="0"/>
            <a:ext cx="3160713" cy="1816100"/>
          </a:xfrm>
          <a:prstGeom prst="rect">
            <a:avLst/>
          </a:prstGeom>
          <a:noFill/>
        </p:spPr>
        <p:txBody>
          <a:bodyPr>
            <a:spAutoFit/>
          </a:bodyPr>
          <a:lstStyle/>
          <a:p>
            <a:pPr>
              <a:defRPr/>
            </a:pPr>
            <a:r>
              <a:rPr lang="en-US" sz="1400" b="1" dirty="0">
                <a:solidFill>
                  <a:srgbClr val="FFFF00"/>
                </a:solidFill>
                <a:ea typeface="ＭＳ Ｐゴシック" charset="0"/>
              </a:rPr>
              <a:t>PATIENT 1</a:t>
            </a:r>
          </a:p>
          <a:p>
            <a:pPr>
              <a:defRPr/>
            </a:pPr>
            <a:r>
              <a:rPr lang="en-US" sz="1400" dirty="0">
                <a:solidFill>
                  <a:schemeClr val="bg1"/>
                </a:solidFill>
                <a:ea typeface="ＭＳ Ｐゴシック" charset="0"/>
              </a:rPr>
              <a:t>33 </a:t>
            </a:r>
            <a:r>
              <a:rPr lang="en-US" sz="1400" dirty="0" err="1">
                <a:solidFill>
                  <a:schemeClr val="bg1"/>
                </a:solidFill>
                <a:ea typeface="ＭＳ Ｐゴシック" charset="0"/>
              </a:rPr>
              <a:t>yr</a:t>
            </a:r>
            <a:r>
              <a:rPr lang="en-US" sz="1400" dirty="0">
                <a:solidFill>
                  <a:schemeClr val="bg1"/>
                </a:solidFill>
                <a:ea typeface="ＭＳ Ｐゴシック" charset="0"/>
              </a:rPr>
              <a:t> old female</a:t>
            </a:r>
          </a:p>
          <a:p>
            <a:pPr>
              <a:defRPr/>
            </a:pPr>
            <a:r>
              <a:rPr lang="en-US" sz="1400" dirty="0">
                <a:solidFill>
                  <a:schemeClr val="bg1"/>
                </a:solidFill>
                <a:ea typeface="ＭＳ Ｐゴシック" charset="0"/>
              </a:rPr>
              <a:t>MRI:  Left mesial temporal dysplasia</a:t>
            </a:r>
          </a:p>
          <a:p>
            <a:pPr marL="285750" indent="-285750">
              <a:buFontTx/>
              <a:buChar char="-"/>
              <a:defRPr/>
            </a:pPr>
            <a:endParaRPr lang="en-US" sz="1400" dirty="0">
              <a:solidFill>
                <a:schemeClr val="bg1"/>
              </a:solidFill>
              <a:ea typeface="ＭＳ Ｐゴシック" charset="0"/>
            </a:endParaRPr>
          </a:p>
          <a:p>
            <a:pPr>
              <a:defRPr/>
            </a:pPr>
            <a:r>
              <a:rPr lang="en-US" sz="1400" dirty="0">
                <a:solidFill>
                  <a:srgbClr val="FFFFFF"/>
                </a:solidFill>
                <a:ea typeface="ＭＳ Ｐゴシック" charset="0"/>
              </a:rPr>
              <a:t>Sz Type: 	FDC </a:t>
            </a:r>
          </a:p>
          <a:p>
            <a:pPr>
              <a:defRPr/>
            </a:pPr>
            <a:r>
              <a:rPr lang="en-US" sz="1400" dirty="0">
                <a:solidFill>
                  <a:srgbClr val="FFFFFF"/>
                </a:solidFill>
                <a:ea typeface="ＭＳ Ｐゴシック" charset="0"/>
              </a:rPr>
              <a:t>Onset:	F7, Sp1, T3, T5</a:t>
            </a:r>
          </a:p>
          <a:p>
            <a:pPr>
              <a:defRPr/>
            </a:pPr>
            <a:r>
              <a:rPr lang="en-US" sz="1400" dirty="0">
                <a:solidFill>
                  <a:srgbClr val="FFFFFF"/>
                </a:solidFill>
                <a:ea typeface="ＭＳ Ｐゴシック" charset="0"/>
              </a:rPr>
              <a:t>Sz </a:t>
            </a:r>
            <a:r>
              <a:rPr lang="en-US" sz="1400" dirty="0" err="1">
                <a:solidFill>
                  <a:srgbClr val="FFFFFF"/>
                </a:solidFill>
                <a:ea typeface="ＭＳ Ｐゴシック" charset="0"/>
              </a:rPr>
              <a:t>dur</a:t>
            </a:r>
            <a:r>
              <a:rPr lang="en-US" sz="1400" dirty="0">
                <a:solidFill>
                  <a:srgbClr val="FFFFFF"/>
                </a:solidFill>
                <a:ea typeface="ＭＳ Ｐゴシック" charset="0"/>
              </a:rPr>
              <a:t>: 	70 sec</a:t>
            </a:r>
          </a:p>
          <a:p>
            <a:pPr>
              <a:defRPr/>
            </a:pPr>
            <a:r>
              <a:rPr lang="en-US" sz="1400" dirty="0">
                <a:solidFill>
                  <a:srgbClr val="FFFFFF"/>
                </a:solidFill>
                <a:ea typeface="ＭＳ Ｐゴシック" charset="0"/>
              </a:rPr>
              <a:t>ASL time:	54 min</a:t>
            </a:r>
            <a:endParaRPr lang="en-US" sz="1400" dirty="0">
              <a:solidFill>
                <a:schemeClr val="bg1"/>
              </a:solidFill>
              <a:ea typeface="ＭＳ Ｐゴシック" charset="0"/>
            </a:endParaRPr>
          </a:p>
        </p:txBody>
      </p:sp>
      <p:grpSp>
        <p:nvGrpSpPr>
          <p:cNvPr id="67589" name="Group 6"/>
          <p:cNvGrpSpPr>
            <a:grpSpLocks/>
          </p:cNvGrpSpPr>
          <p:nvPr/>
        </p:nvGrpSpPr>
        <p:grpSpPr bwMode="auto">
          <a:xfrm>
            <a:off x="3160713" y="-20638"/>
            <a:ext cx="5602287" cy="2058988"/>
            <a:chOff x="3160119" y="-20185"/>
            <a:chExt cx="5602884" cy="2059114"/>
          </a:xfrm>
        </p:grpSpPr>
        <p:grpSp>
          <p:nvGrpSpPr>
            <p:cNvPr id="67612" name="Group 45"/>
            <p:cNvGrpSpPr>
              <a:grpSpLocks/>
            </p:cNvGrpSpPr>
            <p:nvPr/>
          </p:nvGrpSpPr>
          <p:grpSpPr bwMode="auto">
            <a:xfrm>
              <a:off x="3289308" y="108529"/>
              <a:ext cx="5473695" cy="1930400"/>
              <a:chOff x="2079433" y="162698"/>
              <a:chExt cx="5473695" cy="1930400"/>
            </a:xfrm>
          </p:grpSpPr>
          <p:pic>
            <p:nvPicPr>
              <p:cNvPr id="67615" name="Picture 42" descr="Screen Shot 2014-10-15 at 10.06.58 PM.png"/>
              <p:cNvPicPr>
                <a:picLocks noChangeAspect="1"/>
              </p:cNvPicPr>
              <p:nvPr/>
            </p:nvPicPr>
            <p:blipFill>
              <a:blip r:embed="rId3">
                <a:extLst>
                  <a:ext uri="{28A0092B-C50C-407E-A947-70E740481C1C}">
                    <a14:useLocalDpi xmlns:a14="http://schemas.microsoft.com/office/drawing/2010/main" val="0"/>
                  </a:ext>
                </a:extLst>
              </a:blip>
              <a:srcRect l="16460"/>
              <a:stretch>
                <a:fillRect/>
              </a:stretch>
            </p:blipFill>
            <p:spPr bwMode="auto">
              <a:xfrm>
                <a:off x="6152659" y="162698"/>
                <a:ext cx="1400469"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6" name="Picture 15" descr="Screen Shot 2014-10-15 at 10.06.0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9433" y="319966"/>
                <a:ext cx="15240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7" name="Picture 18" descr="Screen Shot 2014-10-15 at 10.06.25 PM.png"/>
              <p:cNvPicPr>
                <a:picLocks noChangeAspect="1"/>
              </p:cNvPicPr>
              <p:nvPr/>
            </p:nvPicPr>
            <p:blipFill>
              <a:blip r:embed="rId5">
                <a:extLst>
                  <a:ext uri="{28A0092B-C50C-407E-A947-70E740481C1C}">
                    <a14:useLocalDpi xmlns:a14="http://schemas.microsoft.com/office/drawing/2010/main" val="0"/>
                  </a:ext>
                </a:extLst>
              </a:blip>
              <a:srcRect l="12015" t="7246" r="6998"/>
              <a:stretch>
                <a:fillRect/>
              </a:stretch>
            </p:blipFill>
            <p:spPr bwMode="auto">
              <a:xfrm>
                <a:off x="3434856" y="257366"/>
                <a:ext cx="1388534" cy="17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8" name="Picture 22" descr="Screen Shot 2014-10-15 at 10.06.44 PM.png"/>
              <p:cNvPicPr>
                <a:picLocks noChangeAspect="1"/>
              </p:cNvPicPr>
              <p:nvPr/>
            </p:nvPicPr>
            <p:blipFill>
              <a:blip r:embed="rId6">
                <a:extLst>
                  <a:ext uri="{28A0092B-C50C-407E-A947-70E740481C1C}">
                    <a14:useLocalDpi xmlns:a14="http://schemas.microsoft.com/office/drawing/2010/main" val="0"/>
                  </a:ext>
                </a:extLst>
              </a:blip>
              <a:srcRect l="16396" r="10535"/>
              <a:stretch>
                <a:fillRect/>
              </a:stretch>
            </p:blipFill>
            <p:spPr bwMode="auto">
              <a:xfrm>
                <a:off x="4748620" y="162698"/>
                <a:ext cx="1336303"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613" name="TextBox 28"/>
            <p:cNvSpPr txBox="1">
              <a:spLocks noChangeArrowheads="1"/>
            </p:cNvSpPr>
            <p:nvPr/>
          </p:nvSpPr>
          <p:spPr bwMode="auto">
            <a:xfrm>
              <a:off x="3160119" y="-20185"/>
              <a:ext cx="17382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800">
                  <a:solidFill>
                    <a:schemeClr val="bg1"/>
                  </a:solidFill>
                </a:rPr>
                <a:t>R            L </a:t>
              </a:r>
            </a:p>
          </p:txBody>
        </p:sp>
        <p:cxnSp>
          <p:nvCxnSpPr>
            <p:cNvPr id="57" name="Straight Arrow Connector 56"/>
            <p:cNvCxnSpPr>
              <a:cxnSpLocks noChangeShapeType="1"/>
            </p:cNvCxnSpPr>
            <p:nvPr/>
          </p:nvCxnSpPr>
          <p:spPr bwMode="auto">
            <a:xfrm flipH="1">
              <a:off x="4577907" y="635493"/>
              <a:ext cx="266728" cy="222264"/>
            </a:xfrm>
            <a:prstGeom prst="straightConnector1">
              <a:avLst/>
            </a:prstGeom>
            <a:noFill/>
            <a:ln w="25400">
              <a:solidFill>
                <a:srgbClr val="FFFF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26" name="TextBox 25"/>
          <p:cNvSpPr txBox="1"/>
          <p:nvPr/>
        </p:nvSpPr>
        <p:spPr>
          <a:xfrm>
            <a:off x="33338" y="2101850"/>
            <a:ext cx="2828925" cy="1816100"/>
          </a:xfrm>
          <a:prstGeom prst="rect">
            <a:avLst/>
          </a:prstGeom>
          <a:noFill/>
        </p:spPr>
        <p:txBody>
          <a:bodyPr>
            <a:spAutoFit/>
          </a:bodyPr>
          <a:lstStyle/>
          <a:p>
            <a:pPr>
              <a:defRPr/>
            </a:pPr>
            <a:r>
              <a:rPr lang="en-US" sz="1400" b="1" dirty="0">
                <a:solidFill>
                  <a:srgbClr val="FFFF00"/>
                </a:solidFill>
                <a:ea typeface="ＭＳ Ｐゴシック" charset="0"/>
              </a:rPr>
              <a:t>PATIENT 6</a:t>
            </a:r>
          </a:p>
          <a:p>
            <a:pPr>
              <a:defRPr/>
            </a:pPr>
            <a:r>
              <a:rPr lang="en-US" sz="1400" dirty="0">
                <a:solidFill>
                  <a:schemeClr val="bg1"/>
                </a:solidFill>
                <a:ea typeface="ＭＳ Ｐゴシック" charset="0"/>
              </a:rPr>
              <a:t>33 </a:t>
            </a:r>
            <a:r>
              <a:rPr lang="en-US" sz="1400" dirty="0" err="1">
                <a:solidFill>
                  <a:schemeClr val="bg1"/>
                </a:solidFill>
                <a:ea typeface="ＭＳ Ｐゴシック" charset="0"/>
              </a:rPr>
              <a:t>yr</a:t>
            </a:r>
            <a:r>
              <a:rPr lang="en-US" sz="1400" dirty="0">
                <a:solidFill>
                  <a:schemeClr val="bg1"/>
                </a:solidFill>
                <a:ea typeface="ＭＳ Ｐゴシック" charset="0"/>
              </a:rPr>
              <a:t> old male</a:t>
            </a:r>
          </a:p>
          <a:p>
            <a:pPr>
              <a:defRPr/>
            </a:pPr>
            <a:r>
              <a:rPr lang="en-US" sz="1400" dirty="0">
                <a:solidFill>
                  <a:schemeClr val="bg1"/>
                </a:solidFill>
                <a:ea typeface="ＭＳ Ｐゴシック" charset="0"/>
              </a:rPr>
              <a:t>MRI:  Normal</a:t>
            </a:r>
          </a:p>
          <a:p>
            <a:pPr marL="285750" indent="-285750">
              <a:buFontTx/>
              <a:buChar char="-"/>
              <a:defRPr/>
            </a:pPr>
            <a:endParaRPr lang="en-US" sz="1400" dirty="0">
              <a:solidFill>
                <a:schemeClr val="bg1"/>
              </a:solidFill>
              <a:ea typeface="ＭＳ Ｐゴシック" charset="0"/>
            </a:endParaRPr>
          </a:p>
          <a:p>
            <a:pPr>
              <a:defRPr/>
            </a:pPr>
            <a:r>
              <a:rPr lang="en-US" sz="1400" dirty="0">
                <a:solidFill>
                  <a:srgbClr val="FFFFFF"/>
                </a:solidFill>
                <a:ea typeface="ＭＳ Ｐゴシック" charset="0"/>
              </a:rPr>
              <a:t>Sz Type: 	FDC </a:t>
            </a:r>
          </a:p>
          <a:p>
            <a:pPr>
              <a:defRPr/>
            </a:pPr>
            <a:r>
              <a:rPr lang="en-US" sz="1400" dirty="0">
                <a:solidFill>
                  <a:srgbClr val="FFFFFF"/>
                </a:solidFill>
                <a:ea typeface="ＭＳ Ｐゴシック" charset="0"/>
              </a:rPr>
              <a:t>Onset:	F7, F3</a:t>
            </a:r>
          </a:p>
          <a:p>
            <a:pPr>
              <a:defRPr/>
            </a:pPr>
            <a:r>
              <a:rPr lang="en-US" sz="1400" dirty="0">
                <a:solidFill>
                  <a:srgbClr val="FFFFFF"/>
                </a:solidFill>
                <a:ea typeface="ＭＳ Ｐゴシック" charset="0"/>
              </a:rPr>
              <a:t>Sz </a:t>
            </a:r>
            <a:r>
              <a:rPr lang="en-US" sz="1400" dirty="0" err="1">
                <a:solidFill>
                  <a:srgbClr val="FFFFFF"/>
                </a:solidFill>
                <a:ea typeface="ＭＳ Ｐゴシック" charset="0"/>
              </a:rPr>
              <a:t>dur</a:t>
            </a:r>
            <a:r>
              <a:rPr lang="en-US" sz="1400" dirty="0">
                <a:solidFill>
                  <a:srgbClr val="FFFFFF"/>
                </a:solidFill>
                <a:ea typeface="ＭＳ Ｐゴシック" charset="0"/>
              </a:rPr>
              <a:t>: 	114 sec</a:t>
            </a:r>
          </a:p>
          <a:p>
            <a:pPr>
              <a:defRPr/>
            </a:pPr>
            <a:r>
              <a:rPr lang="en-US" sz="1400" dirty="0">
                <a:solidFill>
                  <a:srgbClr val="FFFFFF"/>
                </a:solidFill>
                <a:ea typeface="ＭＳ Ｐゴシック" charset="0"/>
              </a:rPr>
              <a:t>ASL time:	53 min</a:t>
            </a:r>
          </a:p>
        </p:txBody>
      </p:sp>
      <p:grpSp>
        <p:nvGrpSpPr>
          <p:cNvPr id="8" name="Group 7"/>
          <p:cNvGrpSpPr>
            <a:grpSpLocks/>
          </p:cNvGrpSpPr>
          <p:nvPr/>
        </p:nvGrpSpPr>
        <p:grpSpPr bwMode="auto">
          <a:xfrm>
            <a:off x="3333750" y="2081213"/>
            <a:ext cx="5314950" cy="1895475"/>
            <a:chOff x="3333782" y="2073258"/>
            <a:chExt cx="5314726" cy="1894744"/>
          </a:xfrm>
        </p:grpSpPr>
        <p:pic>
          <p:nvPicPr>
            <p:cNvPr id="67606" name="Picture 4" descr="min_25_max_50.png"/>
            <p:cNvPicPr>
              <a:picLocks noChangeAspect="1"/>
            </p:cNvPicPr>
            <p:nvPr/>
          </p:nvPicPr>
          <p:blipFill>
            <a:blip r:embed="rId7">
              <a:extLst>
                <a:ext uri="{28A0092B-C50C-407E-A947-70E740481C1C}">
                  <a14:useLocalDpi xmlns:a14="http://schemas.microsoft.com/office/drawing/2010/main" val="0"/>
                </a:ext>
              </a:extLst>
            </a:blip>
            <a:srcRect l="12032" t="55646" r="81828" b="32825"/>
            <a:stretch>
              <a:fillRect/>
            </a:stretch>
          </p:blipFill>
          <p:spPr bwMode="auto">
            <a:xfrm>
              <a:off x="3333782" y="2326912"/>
              <a:ext cx="1376182" cy="162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7" name="Picture 7" descr="min_25_max_50.png"/>
            <p:cNvPicPr>
              <a:picLocks noChangeAspect="1"/>
            </p:cNvPicPr>
            <p:nvPr/>
          </p:nvPicPr>
          <p:blipFill>
            <a:blip r:embed="rId7">
              <a:extLst>
                <a:ext uri="{28A0092B-C50C-407E-A947-70E740481C1C}">
                  <a14:useLocalDpi xmlns:a14="http://schemas.microsoft.com/office/drawing/2010/main" val="0"/>
                </a:ext>
              </a:extLst>
            </a:blip>
            <a:srcRect l="71663" t="55202" r="21982" b="33133"/>
            <a:stretch>
              <a:fillRect/>
            </a:stretch>
          </p:blipFill>
          <p:spPr bwMode="auto">
            <a:xfrm>
              <a:off x="7223889" y="2325299"/>
              <a:ext cx="1424619" cy="164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8" name="Picture 6" descr="min_25_max_50.png"/>
            <p:cNvPicPr>
              <a:picLocks noChangeAspect="1"/>
            </p:cNvPicPr>
            <p:nvPr/>
          </p:nvPicPr>
          <p:blipFill>
            <a:blip r:embed="rId7">
              <a:extLst>
                <a:ext uri="{28A0092B-C50C-407E-A947-70E740481C1C}">
                  <a14:useLocalDpi xmlns:a14="http://schemas.microsoft.com/office/drawing/2010/main" val="0"/>
                </a:ext>
              </a:extLst>
            </a:blip>
            <a:srcRect l="31908" t="54314" r="61626" b="33080"/>
            <a:stretch>
              <a:fillRect/>
            </a:stretch>
          </p:blipFill>
          <p:spPr bwMode="auto">
            <a:xfrm>
              <a:off x="4622759" y="2185462"/>
              <a:ext cx="1449483" cy="177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9" name="TextBox 35"/>
            <p:cNvSpPr txBox="1">
              <a:spLocks noChangeArrowheads="1"/>
            </p:cNvSpPr>
            <p:nvPr/>
          </p:nvSpPr>
          <p:spPr bwMode="auto">
            <a:xfrm>
              <a:off x="3344629" y="2073258"/>
              <a:ext cx="1706756" cy="36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800">
                  <a:solidFill>
                    <a:schemeClr val="bg1"/>
                  </a:solidFill>
                </a:rPr>
                <a:t>R             L </a:t>
              </a:r>
            </a:p>
          </p:txBody>
        </p:sp>
        <p:pic>
          <p:nvPicPr>
            <p:cNvPr id="67610" name="Picture 6" descr="min_25_max_50.png"/>
            <p:cNvPicPr>
              <a:picLocks noChangeAspect="1"/>
            </p:cNvPicPr>
            <p:nvPr/>
          </p:nvPicPr>
          <p:blipFill>
            <a:blip r:embed="rId7">
              <a:extLst>
                <a:ext uri="{28A0092B-C50C-407E-A947-70E740481C1C}">
                  <a14:useLocalDpi xmlns:a14="http://schemas.microsoft.com/office/drawing/2010/main" val="0"/>
                </a:ext>
              </a:extLst>
            </a:blip>
            <a:srcRect l="51939" t="55305" r="42323" b="33047"/>
            <a:stretch>
              <a:fillRect/>
            </a:stretch>
          </p:blipFill>
          <p:spPr bwMode="auto">
            <a:xfrm>
              <a:off x="5955884" y="2325505"/>
              <a:ext cx="1285773" cy="164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34"/>
            <p:cNvCxnSpPr>
              <a:cxnSpLocks noChangeShapeType="1"/>
            </p:cNvCxnSpPr>
            <p:nvPr/>
          </p:nvCxnSpPr>
          <p:spPr bwMode="auto">
            <a:xfrm flipH="1">
              <a:off x="5795891" y="2557258"/>
              <a:ext cx="276213" cy="211057"/>
            </a:xfrm>
            <a:prstGeom prst="straightConnector1">
              <a:avLst/>
            </a:prstGeom>
            <a:noFill/>
            <a:ln w="25400">
              <a:solidFill>
                <a:srgbClr val="FFFF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39" name="TextBox 38"/>
          <p:cNvSpPr txBox="1"/>
          <p:nvPr/>
        </p:nvSpPr>
        <p:spPr>
          <a:xfrm>
            <a:off x="33338" y="4089400"/>
            <a:ext cx="2828925" cy="1816100"/>
          </a:xfrm>
          <a:prstGeom prst="rect">
            <a:avLst/>
          </a:prstGeom>
          <a:noFill/>
        </p:spPr>
        <p:txBody>
          <a:bodyPr>
            <a:spAutoFit/>
          </a:bodyPr>
          <a:lstStyle/>
          <a:p>
            <a:pPr>
              <a:defRPr/>
            </a:pPr>
            <a:r>
              <a:rPr lang="en-US" sz="1400" b="1" dirty="0">
                <a:solidFill>
                  <a:srgbClr val="FFFF00"/>
                </a:solidFill>
                <a:ea typeface="ＭＳ Ｐゴシック" charset="0"/>
              </a:rPr>
              <a:t>PATIENT 8</a:t>
            </a:r>
          </a:p>
          <a:p>
            <a:pPr>
              <a:defRPr/>
            </a:pPr>
            <a:r>
              <a:rPr lang="en-US" sz="1400" dirty="0">
                <a:solidFill>
                  <a:schemeClr val="bg1"/>
                </a:solidFill>
                <a:ea typeface="ＭＳ Ｐゴシック" charset="0"/>
              </a:rPr>
              <a:t>42yr old male</a:t>
            </a:r>
          </a:p>
          <a:p>
            <a:pPr>
              <a:defRPr/>
            </a:pPr>
            <a:r>
              <a:rPr lang="en-US" sz="1400" dirty="0">
                <a:solidFill>
                  <a:schemeClr val="bg1"/>
                </a:solidFill>
                <a:ea typeface="ＭＳ Ｐゴシック" charset="0"/>
              </a:rPr>
              <a:t>MRI:  Right amygdalar enlargement</a:t>
            </a:r>
          </a:p>
          <a:p>
            <a:pPr marL="285750" indent="-285750">
              <a:buFontTx/>
              <a:buChar char="-"/>
              <a:defRPr/>
            </a:pPr>
            <a:endParaRPr lang="en-US" sz="1400" dirty="0">
              <a:solidFill>
                <a:schemeClr val="bg1"/>
              </a:solidFill>
              <a:ea typeface="ＭＳ Ｐゴシック" charset="0"/>
            </a:endParaRPr>
          </a:p>
          <a:p>
            <a:pPr>
              <a:defRPr/>
            </a:pPr>
            <a:r>
              <a:rPr lang="en-US" sz="1400" dirty="0">
                <a:solidFill>
                  <a:srgbClr val="FFFFFF"/>
                </a:solidFill>
                <a:ea typeface="ＭＳ Ｐゴシック" charset="0"/>
              </a:rPr>
              <a:t>Sz Type: 	GTC</a:t>
            </a:r>
          </a:p>
          <a:p>
            <a:pPr>
              <a:defRPr/>
            </a:pPr>
            <a:r>
              <a:rPr lang="en-US" sz="1400" dirty="0">
                <a:solidFill>
                  <a:srgbClr val="FFFFFF"/>
                </a:solidFill>
                <a:ea typeface="ＭＳ Ｐゴシック" charset="0"/>
              </a:rPr>
              <a:t>Onset:	T6</a:t>
            </a:r>
          </a:p>
          <a:p>
            <a:pPr>
              <a:defRPr/>
            </a:pPr>
            <a:r>
              <a:rPr lang="en-US" sz="1400" dirty="0">
                <a:solidFill>
                  <a:srgbClr val="FFFFFF"/>
                </a:solidFill>
                <a:ea typeface="ＭＳ Ｐゴシック" charset="0"/>
              </a:rPr>
              <a:t>Sz </a:t>
            </a:r>
            <a:r>
              <a:rPr lang="en-US" sz="1400" dirty="0" err="1">
                <a:solidFill>
                  <a:srgbClr val="FFFFFF"/>
                </a:solidFill>
                <a:ea typeface="ＭＳ Ｐゴシック" charset="0"/>
              </a:rPr>
              <a:t>dur</a:t>
            </a:r>
            <a:r>
              <a:rPr lang="en-US" sz="1400" dirty="0">
                <a:solidFill>
                  <a:srgbClr val="FFFFFF"/>
                </a:solidFill>
                <a:ea typeface="ＭＳ Ｐゴシック" charset="0"/>
              </a:rPr>
              <a:t>: 	155 sec</a:t>
            </a:r>
          </a:p>
          <a:p>
            <a:pPr>
              <a:defRPr/>
            </a:pPr>
            <a:r>
              <a:rPr lang="en-US" sz="1400" dirty="0">
                <a:solidFill>
                  <a:srgbClr val="FFFFFF"/>
                </a:solidFill>
                <a:ea typeface="ＭＳ Ｐゴシック" charset="0"/>
              </a:rPr>
              <a:t>ASL time:	60min</a:t>
            </a:r>
          </a:p>
        </p:txBody>
      </p:sp>
      <p:cxnSp>
        <p:nvCxnSpPr>
          <p:cNvPr id="5" name="Straight Connector 4"/>
          <p:cNvCxnSpPr/>
          <p:nvPr/>
        </p:nvCxnSpPr>
        <p:spPr>
          <a:xfrm>
            <a:off x="261938" y="2047875"/>
            <a:ext cx="85852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261938" y="4043363"/>
            <a:ext cx="85852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9" name="Group 8"/>
          <p:cNvGrpSpPr>
            <a:grpSpLocks/>
          </p:cNvGrpSpPr>
          <p:nvPr/>
        </p:nvGrpSpPr>
        <p:grpSpPr bwMode="auto">
          <a:xfrm>
            <a:off x="3252788" y="4075114"/>
            <a:ext cx="5451475" cy="2224093"/>
            <a:chOff x="3252699" y="4167700"/>
            <a:chExt cx="5451035" cy="2225361"/>
          </a:xfrm>
        </p:grpSpPr>
        <p:pic>
          <p:nvPicPr>
            <p:cNvPr id="67596" name="Picture 52" descr="Screen Shot 2014-10-12 at 3.16.21 PM.png"/>
            <p:cNvPicPr>
              <a:picLocks noChangeAspect="1"/>
            </p:cNvPicPr>
            <p:nvPr/>
          </p:nvPicPr>
          <p:blipFill>
            <a:blip r:embed="rId8">
              <a:extLst>
                <a:ext uri="{28A0092B-C50C-407E-A947-70E740481C1C}">
                  <a14:useLocalDpi xmlns:a14="http://schemas.microsoft.com/office/drawing/2010/main" val="0"/>
                </a:ext>
              </a:extLst>
            </a:blip>
            <a:srcRect l="10834" t="8932" r="8092"/>
            <a:stretch>
              <a:fillRect/>
            </a:stretch>
          </p:blipFill>
          <p:spPr bwMode="auto">
            <a:xfrm>
              <a:off x="3348576" y="4442210"/>
              <a:ext cx="1355423" cy="163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7" name="Picture 53" descr="Screen Shot 2014-10-12 at 3.16.38 PM.png"/>
            <p:cNvPicPr>
              <a:picLocks noChangeAspect="1"/>
            </p:cNvPicPr>
            <p:nvPr/>
          </p:nvPicPr>
          <p:blipFill>
            <a:blip r:embed="rId9">
              <a:extLst>
                <a:ext uri="{28A0092B-C50C-407E-A947-70E740481C1C}">
                  <a14:useLocalDpi xmlns:a14="http://schemas.microsoft.com/office/drawing/2010/main" val="0"/>
                </a:ext>
              </a:extLst>
            </a:blip>
            <a:srcRect l="12943" t="8176" r="6174" b="3185"/>
            <a:stretch>
              <a:fillRect/>
            </a:stretch>
          </p:blipFill>
          <p:spPr bwMode="auto">
            <a:xfrm>
              <a:off x="4682088" y="4442209"/>
              <a:ext cx="1411880" cy="163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 name="Straight Arrow Connector 54"/>
            <p:cNvCxnSpPr>
              <a:cxnSpLocks noChangeShapeType="1"/>
            </p:cNvCxnSpPr>
            <p:nvPr/>
          </p:nvCxnSpPr>
          <p:spPr bwMode="auto">
            <a:xfrm flipV="1">
              <a:off x="3389213" y="5887943"/>
              <a:ext cx="306362" cy="220789"/>
            </a:xfrm>
            <a:prstGeom prst="straightConnector1">
              <a:avLst/>
            </a:prstGeom>
            <a:noFill/>
            <a:ln w="25400">
              <a:solidFill>
                <a:srgbClr val="FFFF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6" name="Straight Arrow Connector 55"/>
            <p:cNvCxnSpPr>
              <a:cxnSpLocks noChangeShapeType="1"/>
            </p:cNvCxnSpPr>
            <p:nvPr/>
          </p:nvCxnSpPr>
          <p:spPr bwMode="auto">
            <a:xfrm flipV="1">
              <a:off x="4744829" y="5937184"/>
              <a:ext cx="306362" cy="220788"/>
            </a:xfrm>
            <a:prstGeom prst="straightConnector1">
              <a:avLst/>
            </a:prstGeom>
            <a:noFill/>
            <a:ln w="25400">
              <a:solidFill>
                <a:srgbClr val="FFFF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67600" name="Picture 59" descr="Screen Shot 2014-10-13 at 12.11.18 AM.png"/>
            <p:cNvPicPr>
              <a:picLocks noChangeAspect="1"/>
            </p:cNvPicPr>
            <p:nvPr/>
          </p:nvPicPr>
          <p:blipFill>
            <a:blip r:embed="rId10">
              <a:extLst>
                <a:ext uri="{28A0092B-C50C-407E-A947-70E740481C1C}">
                  <a14:useLocalDpi xmlns:a14="http://schemas.microsoft.com/office/drawing/2010/main" val="0"/>
                </a:ext>
              </a:extLst>
            </a:blip>
            <a:srcRect l="12032" t="5724" r="5910"/>
            <a:stretch>
              <a:fillRect/>
            </a:stretch>
          </p:blipFill>
          <p:spPr bwMode="auto">
            <a:xfrm>
              <a:off x="7247367" y="4445419"/>
              <a:ext cx="1456367" cy="158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1" name="Picture 60" descr="Screen Shot 2014-10-13 at 12.11.05 AM.png"/>
            <p:cNvPicPr>
              <a:picLocks noChangeAspect="1"/>
            </p:cNvPicPr>
            <p:nvPr/>
          </p:nvPicPr>
          <p:blipFill>
            <a:blip r:embed="rId11">
              <a:extLst>
                <a:ext uri="{28A0092B-C50C-407E-A947-70E740481C1C}">
                  <a14:useLocalDpi xmlns:a14="http://schemas.microsoft.com/office/drawing/2010/main" val="0"/>
                </a:ext>
              </a:extLst>
            </a:blip>
            <a:srcRect l="12195" t="6000" r="8167" b="-2283"/>
            <a:stretch>
              <a:fillRect/>
            </a:stretch>
          </p:blipFill>
          <p:spPr bwMode="auto">
            <a:xfrm>
              <a:off x="5960535" y="4445418"/>
              <a:ext cx="1346101" cy="157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2" name="Straight Arrow Connector 61"/>
            <p:cNvCxnSpPr>
              <a:cxnSpLocks noChangeShapeType="1"/>
            </p:cNvCxnSpPr>
            <p:nvPr/>
          </p:nvCxnSpPr>
          <p:spPr bwMode="auto">
            <a:xfrm flipV="1">
              <a:off x="5970280" y="5703688"/>
              <a:ext cx="306362" cy="219200"/>
            </a:xfrm>
            <a:prstGeom prst="straightConnector1">
              <a:avLst/>
            </a:prstGeom>
            <a:noFill/>
            <a:ln w="25400">
              <a:solidFill>
                <a:srgbClr val="FFFF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7603" name="TextBox 62"/>
            <p:cNvSpPr txBox="1">
              <a:spLocks noChangeArrowheads="1"/>
            </p:cNvSpPr>
            <p:nvPr/>
          </p:nvSpPr>
          <p:spPr bwMode="auto">
            <a:xfrm>
              <a:off x="6357637" y="6023518"/>
              <a:ext cx="2013482" cy="36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800">
                  <a:solidFill>
                    <a:schemeClr val="bg1"/>
                  </a:solidFill>
                </a:rPr>
                <a:t>Ictal SPECT</a:t>
              </a:r>
            </a:p>
          </p:txBody>
        </p:sp>
        <p:sp>
          <p:nvSpPr>
            <p:cNvPr id="67604" name="TextBox 39"/>
            <p:cNvSpPr txBox="1">
              <a:spLocks noChangeArrowheads="1"/>
            </p:cNvSpPr>
            <p:nvPr/>
          </p:nvSpPr>
          <p:spPr bwMode="auto">
            <a:xfrm>
              <a:off x="3252699" y="4167700"/>
              <a:ext cx="1670279" cy="36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800">
                  <a:solidFill>
                    <a:schemeClr val="bg1"/>
                  </a:solidFill>
                </a:rPr>
                <a:t>R             L </a:t>
              </a:r>
            </a:p>
          </p:txBody>
        </p:sp>
        <p:cxnSp>
          <p:nvCxnSpPr>
            <p:cNvPr id="41" name="Straight Arrow Connector 40"/>
            <p:cNvCxnSpPr>
              <a:cxnSpLocks noChangeShapeType="1"/>
            </p:cNvCxnSpPr>
            <p:nvPr/>
          </p:nvCxnSpPr>
          <p:spPr bwMode="auto">
            <a:xfrm flipV="1">
              <a:off x="7141760" y="5470192"/>
              <a:ext cx="306362" cy="219200"/>
            </a:xfrm>
            <a:prstGeom prst="straightConnector1">
              <a:avLst/>
            </a:prstGeom>
            <a:noFill/>
            <a:ln w="25400">
              <a:solidFill>
                <a:srgbClr val="FFFF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86678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489" y="128640"/>
            <a:ext cx="8229600" cy="771649"/>
          </a:xfrm>
        </p:spPr>
        <p:txBody>
          <a:bodyPr/>
          <a:lstStyle/>
          <a:p>
            <a:r>
              <a:rPr lang="en-US" dirty="0" smtClean="0">
                <a:solidFill>
                  <a:srgbClr val="1C14BB"/>
                </a:solidFill>
              </a:rPr>
              <a:t>Conclusions</a:t>
            </a:r>
            <a:endParaRPr lang="en-US" dirty="0">
              <a:solidFill>
                <a:srgbClr val="1C14BB"/>
              </a:solidFill>
            </a:endParaRPr>
          </a:p>
        </p:txBody>
      </p:sp>
      <p:sp>
        <p:nvSpPr>
          <p:cNvPr id="3" name="Content Placeholder 2"/>
          <p:cNvSpPr>
            <a:spLocks noGrp="1"/>
          </p:cNvSpPr>
          <p:nvPr>
            <p:ph idx="1"/>
          </p:nvPr>
        </p:nvSpPr>
        <p:spPr/>
        <p:txBody>
          <a:bodyPr>
            <a:normAutofit/>
          </a:bodyPr>
          <a:lstStyle/>
          <a:p>
            <a:pPr>
              <a:spcBef>
                <a:spcPts val="0"/>
              </a:spcBef>
              <a:spcAft>
                <a:spcPts val="2400"/>
              </a:spcAft>
            </a:pPr>
            <a:r>
              <a:rPr lang="en-US" sz="2600" dirty="0" smtClean="0"/>
              <a:t>Scalp EEG-fMRI can provide information about the seizure onset zone and possibly predict post-surgical outcome</a:t>
            </a:r>
          </a:p>
          <a:p>
            <a:pPr>
              <a:spcBef>
                <a:spcPts val="0"/>
              </a:spcBef>
              <a:spcAft>
                <a:spcPts val="2400"/>
              </a:spcAft>
            </a:pPr>
            <a:r>
              <a:rPr lang="en-US" sz="2600" dirty="0" smtClean="0"/>
              <a:t>Scalp EEG-fMRI can be used for complex cases to direct subsequent investigations</a:t>
            </a:r>
          </a:p>
          <a:p>
            <a:pPr>
              <a:spcBef>
                <a:spcPts val="0"/>
              </a:spcBef>
              <a:spcAft>
                <a:spcPts val="2400"/>
              </a:spcAft>
            </a:pPr>
            <a:r>
              <a:rPr lang="en-US" sz="2600" dirty="0" smtClean="0"/>
              <a:t>Intracranial EEG-fMRI may provide further information about the seizure onset zone </a:t>
            </a:r>
          </a:p>
          <a:p>
            <a:pPr>
              <a:spcBef>
                <a:spcPts val="0"/>
              </a:spcBef>
              <a:spcAft>
                <a:spcPts val="2400"/>
              </a:spcAft>
            </a:pPr>
            <a:r>
              <a:rPr lang="en-US" sz="2600" dirty="0" smtClean="0"/>
              <a:t>Prolonged </a:t>
            </a:r>
            <a:r>
              <a:rPr lang="en-US" sz="2600" dirty="0"/>
              <a:t>post-ictal </a:t>
            </a:r>
            <a:r>
              <a:rPr lang="en-US" sz="2600" dirty="0" err="1" smtClean="0"/>
              <a:t>hypoperfusion</a:t>
            </a:r>
            <a:r>
              <a:rPr lang="en-US" sz="2600" dirty="0" smtClean="0"/>
              <a:t> can be measured by ASL and may be a marker of the seizure onset zone</a:t>
            </a:r>
            <a:endParaRPr lang="en-US" sz="2200" dirty="0"/>
          </a:p>
        </p:txBody>
      </p:sp>
    </p:spTree>
    <p:extLst>
      <p:ext uri="{BB962C8B-B14F-4D97-AF65-F5344CB8AC3E}">
        <p14:creationId xmlns:p14="http://schemas.microsoft.com/office/powerpoint/2010/main" val="200896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creen Shot 2016-08-15 at 5.39.21 PM.png"/>
          <p:cNvPicPr>
            <a:picLocks noChangeAspect="1"/>
          </p:cNvPicPr>
          <p:nvPr/>
        </p:nvPicPr>
        <p:blipFill rotWithShape="1">
          <a:blip r:embed="rId2">
            <a:extLst>
              <a:ext uri="{28A0092B-C50C-407E-A947-70E740481C1C}">
                <a14:useLocalDpi xmlns:a14="http://schemas.microsoft.com/office/drawing/2010/main" val="0"/>
              </a:ext>
            </a:extLst>
          </a:blip>
          <a:srcRect l="9871" r="8109"/>
          <a:stretch/>
        </p:blipFill>
        <p:spPr>
          <a:xfrm>
            <a:off x="3484601" y="687627"/>
            <a:ext cx="2520780" cy="1878749"/>
          </a:xfrm>
          <a:prstGeom prst="rect">
            <a:avLst/>
          </a:prstGeom>
        </p:spPr>
      </p:pic>
      <p:sp>
        <p:nvSpPr>
          <p:cNvPr id="5" name="TextBox 4"/>
          <p:cNvSpPr txBox="1"/>
          <p:nvPr/>
        </p:nvSpPr>
        <p:spPr>
          <a:xfrm>
            <a:off x="0" y="687852"/>
            <a:ext cx="3407317" cy="6494085"/>
          </a:xfrm>
          <a:prstGeom prst="rect">
            <a:avLst/>
          </a:prstGeom>
          <a:noFill/>
        </p:spPr>
        <p:txBody>
          <a:bodyPr wrap="square" rtlCol="0">
            <a:spAutoFit/>
          </a:bodyPr>
          <a:lstStyle/>
          <a:p>
            <a:r>
              <a:rPr lang="en-US" sz="1600" dirty="0" smtClean="0">
                <a:latin typeface="Arial"/>
                <a:cs typeface="Arial"/>
              </a:rPr>
              <a:t>Dr. GC </a:t>
            </a:r>
            <a:r>
              <a:rPr lang="en-US" sz="1600" dirty="0" err="1" smtClean="0">
                <a:latin typeface="Arial"/>
                <a:cs typeface="Arial"/>
              </a:rPr>
              <a:t>Teskey</a:t>
            </a:r>
            <a:r>
              <a:rPr lang="en-US" sz="1600" dirty="0" smtClean="0">
                <a:latin typeface="Arial"/>
                <a:cs typeface="Arial"/>
              </a:rPr>
              <a:t> (Calgary)</a:t>
            </a:r>
          </a:p>
          <a:p>
            <a:r>
              <a:rPr lang="en-US" sz="1600" dirty="0" smtClean="0">
                <a:latin typeface="Arial"/>
                <a:cs typeface="Arial"/>
              </a:rPr>
              <a:t>Dr. JF Dunn (Calgary)</a:t>
            </a:r>
          </a:p>
          <a:p>
            <a:r>
              <a:rPr lang="en-US" sz="1600" dirty="0" smtClean="0">
                <a:latin typeface="Arial"/>
                <a:cs typeface="Arial"/>
              </a:rPr>
              <a:t>Dr. BG Goodyear (Calgary)</a:t>
            </a:r>
          </a:p>
          <a:p>
            <a:r>
              <a:rPr lang="en-US" sz="1600" dirty="0" smtClean="0">
                <a:latin typeface="Arial"/>
                <a:cs typeface="Arial"/>
              </a:rPr>
              <a:t>Dr. R Frayne (Calgary)</a:t>
            </a:r>
          </a:p>
          <a:p>
            <a:endParaRPr lang="en-US" sz="1600" b="1" dirty="0" smtClean="0">
              <a:latin typeface="Arial"/>
              <a:cs typeface="Arial"/>
            </a:endParaRPr>
          </a:p>
          <a:p>
            <a:r>
              <a:rPr lang="en-US" sz="1600" b="1" dirty="0" smtClean="0">
                <a:latin typeface="Arial"/>
                <a:cs typeface="Arial"/>
              </a:rPr>
              <a:t>Federico Lab</a:t>
            </a:r>
            <a:endParaRPr lang="en-US" sz="1600" dirty="0" smtClean="0">
              <a:latin typeface="Arial"/>
              <a:cs typeface="Arial"/>
            </a:endParaRPr>
          </a:p>
          <a:p>
            <a:pPr marL="285750" indent="-285750" algn="l">
              <a:buFont typeface="Arial"/>
              <a:buChar char="•"/>
            </a:pPr>
            <a:r>
              <a:rPr lang="en-US" sz="1600" dirty="0" smtClean="0">
                <a:latin typeface="Arial"/>
                <a:cs typeface="Arial"/>
              </a:rPr>
              <a:t>Dr. </a:t>
            </a:r>
            <a:r>
              <a:rPr lang="en-US" sz="1600" dirty="0" err="1" smtClean="0">
                <a:latin typeface="Arial"/>
                <a:cs typeface="Arial"/>
              </a:rPr>
              <a:t>Shaily</a:t>
            </a:r>
            <a:r>
              <a:rPr lang="en-US" sz="1600" dirty="0" smtClean="0">
                <a:latin typeface="Arial"/>
                <a:cs typeface="Arial"/>
              </a:rPr>
              <a:t> Singh</a:t>
            </a:r>
          </a:p>
          <a:p>
            <a:pPr marL="285750" indent="-285750" algn="l">
              <a:buFont typeface="Arial"/>
              <a:buChar char="•"/>
            </a:pPr>
            <a:r>
              <a:rPr lang="en-US" sz="1600" dirty="0" smtClean="0">
                <a:latin typeface="Arial"/>
                <a:cs typeface="Arial"/>
              </a:rPr>
              <a:t>Daniel Pittman</a:t>
            </a:r>
          </a:p>
          <a:p>
            <a:pPr marL="285750" indent="-285750" algn="l">
              <a:buFont typeface="Arial"/>
              <a:buChar char="•"/>
            </a:pPr>
            <a:r>
              <a:rPr lang="en-US" sz="1600" dirty="0" smtClean="0">
                <a:latin typeface="Arial"/>
                <a:cs typeface="Arial"/>
              </a:rPr>
              <a:t>Ismael </a:t>
            </a:r>
            <a:r>
              <a:rPr lang="en-US" sz="1600" dirty="0" err="1" smtClean="0">
                <a:latin typeface="Arial"/>
                <a:cs typeface="Arial"/>
              </a:rPr>
              <a:t>Gaxiola</a:t>
            </a:r>
            <a:r>
              <a:rPr lang="en-US" sz="1600" dirty="0" smtClean="0">
                <a:latin typeface="Arial"/>
                <a:cs typeface="Arial"/>
              </a:rPr>
              <a:t>-Valdez</a:t>
            </a:r>
          </a:p>
          <a:p>
            <a:pPr marL="285750" indent="-285750" algn="l">
              <a:buFont typeface="Arial"/>
              <a:buChar char="•"/>
            </a:pPr>
            <a:r>
              <a:rPr lang="en-US" sz="1600" dirty="0" smtClean="0">
                <a:latin typeface="Arial"/>
                <a:cs typeface="Arial"/>
              </a:rPr>
              <a:t>Craig Beers</a:t>
            </a:r>
          </a:p>
          <a:p>
            <a:pPr marL="285750" indent="-285750" algn="l">
              <a:buFont typeface="Arial"/>
              <a:buChar char="•"/>
            </a:pPr>
            <a:r>
              <a:rPr lang="en-US" sz="1600" dirty="0" smtClean="0">
                <a:latin typeface="Arial"/>
                <a:cs typeface="Arial"/>
              </a:rPr>
              <a:t>Xing Wang</a:t>
            </a:r>
          </a:p>
          <a:p>
            <a:pPr marL="285750" indent="-285750" algn="l">
              <a:buFont typeface="Arial"/>
              <a:buChar char="•"/>
            </a:pPr>
            <a:r>
              <a:rPr lang="en-US" sz="1600" dirty="0" smtClean="0">
                <a:latin typeface="Arial"/>
                <a:cs typeface="Arial"/>
              </a:rPr>
              <a:t>Aaron Spring</a:t>
            </a:r>
          </a:p>
          <a:p>
            <a:pPr marL="285750" indent="-285750" algn="l">
              <a:buFont typeface="Arial"/>
              <a:buChar char="•"/>
            </a:pPr>
            <a:r>
              <a:rPr lang="en-US" sz="1600" dirty="0" err="1" smtClean="0">
                <a:latin typeface="Arial"/>
                <a:cs typeface="Arial"/>
              </a:rPr>
              <a:t>Tefani</a:t>
            </a:r>
            <a:r>
              <a:rPr lang="en-US" sz="1600" dirty="0" smtClean="0">
                <a:latin typeface="Arial"/>
                <a:cs typeface="Arial"/>
              </a:rPr>
              <a:t> </a:t>
            </a:r>
            <a:r>
              <a:rPr lang="en-US" sz="1600" dirty="0" err="1" smtClean="0">
                <a:latin typeface="Arial"/>
                <a:cs typeface="Arial"/>
              </a:rPr>
              <a:t>Perera</a:t>
            </a:r>
            <a:endParaRPr lang="en-US" sz="1600" dirty="0" smtClean="0">
              <a:latin typeface="Arial"/>
              <a:cs typeface="Arial"/>
            </a:endParaRPr>
          </a:p>
          <a:p>
            <a:pPr marL="285750" indent="-285750" algn="l">
              <a:buFont typeface="Arial"/>
              <a:buChar char="•"/>
            </a:pPr>
            <a:r>
              <a:rPr lang="en-US" sz="1600" dirty="0" smtClean="0">
                <a:latin typeface="Arial"/>
                <a:cs typeface="Arial"/>
              </a:rPr>
              <a:t>Madison Milne-Ives (former)</a:t>
            </a:r>
          </a:p>
          <a:p>
            <a:pPr marL="285750" indent="-285750" algn="l">
              <a:buFont typeface="Arial"/>
              <a:buChar char="•"/>
            </a:pPr>
            <a:r>
              <a:rPr lang="en-US" sz="1600" i="1" dirty="0">
                <a:latin typeface="Arial"/>
                <a:cs typeface="Arial"/>
              </a:rPr>
              <a:t>Anita Kang </a:t>
            </a:r>
            <a:r>
              <a:rPr lang="en-US" sz="1600" i="1" dirty="0" smtClean="0">
                <a:latin typeface="Arial"/>
                <a:cs typeface="Arial"/>
              </a:rPr>
              <a:t>(former)</a:t>
            </a:r>
            <a:endParaRPr lang="en-US" sz="1600" i="1" dirty="0">
              <a:latin typeface="Arial"/>
              <a:cs typeface="Arial"/>
            </a:endParaRPr>
          </a:p>
          <a:p>
            <a:pPr marL="285750" indent="-285750" algn="l">
              <a:buFont typeface="Arial"/>
              <a:buChar char="•"/>
            </a:pPr>
            <a:r>
              <a:rPr lang="en-US" sz="1600" i="1" dirty="0" smtClean="0">
                <a:latin typeface="Arial"/>
                <a:cs typeface="Arial"/>
              </a:rPr>
              <a:t>Sarah </a:t>
            </a:r>
            <a:r>
              <a:rPr lang="en-US" sz="1600" i="1" dirty="0" err="1" smtClean="0">
                <a:latin typeface="Arial"/>
                <a:cs typeface="Arial"/>
              </a:rPr>
              <a:t>Vinette</a:t>
            </a:r>
            <a:r>
              <a:rPr lang="en-US" sz="1600" i="1" dirty="0" smtClean="0">
                <a:latin typeface="Arial"/>
                <a:cs typeface="Arial"/>
              </a:rPr>
              <a:t> (former)</a:t>
            </a:r>
          </a:p>
          <a:p>
            <a:pPr marL="285750" indent="-285750" algn="l">
              <a:buFont typeface="Arial"/>
              <a:buChar char="•"/>
            </a:pPr>
            <a:r>
              <a:rPr lang="en-US" sz="1600" i="1" dirty="0" smtClean="0">
                <a:latin typeface="Arial"/>
                <a:cs typeface="Arial"/>
              </a:rPr>
              <a:t>Kristine Woodward (former)</a:t>
            </a:r>
          </a:p>
          <a:p>
            <a:pPr marL="285750" indent="-285750" algn="l">
              <a:buFont typeface="Arial"/>
              <a:buChar char="•"/>
            </a:pPr>
            <a:r>
              <a:rPr lang="en-US" sz="1600" i="1" dirty="0" smtClean="0">
                <a:latin typeface="Arial"/>
                <a:cs typeface="Arial"/>
              </a:rPr>
              <a:t>Ted Slone (former)</a:t>
            </a:r>
          </a:p>
          <a:p>
            <a:pPr marL="285750" indent="-285750" algn="l">
              <a:buFont typeface="Arial"/>
              <a:buChar char="•"/>
            </a:pPr>
            <a:r>
              <a:rPr lang="en-US" sz="1600" i="1" dirty="0" smtClean="0">
                <a:latin typeface="Arial"/>
                <a:cs typeface="Arial"/>
              </a:rPr>
              <a:t>Robert </a:t>
            </a:r>
            <a:r>
              <a:rPr lang="en-US" sz="1600" i="1" dirty="0" err="1" smtClean="0">
                <a:latin typeface="Arial"/>
                <a:cs typeface="Arial"/>
              </a:rPr>
              <a:t>Kosior</a:t>
            </a:r>
            <a:r>
              <a:rPr lang="en-US" sz="1600" i="1" dirty="0" smtClean="0">
                <a:latin typeface="Arial"/>
                <a:cs typeface="Arial"/>
              </a:rPr>
              <a:t> (</a:t>
            </a:r>
            <a:r>
              <a:rPr lang="en-US" sz="1600" i="1" dirty="0">
                <a:latin typeface="Arial"/>
                <a:cs typeface="Arial"/>
              </a:rPr>
              <a:t>former)</a:t>
            </a:r>
          </a:p>
          <a:p>
            <a:pPr marL="285750" indent="-285750" algn="l">
              <a:buFont typeface="Arial"/>
              <a:buChar char="•"/>
            </a:pPr>
            <a:r>
              <a:rPr lang="en-US" sz="1600" dirty="0">
                <a:latin typeface="Arial"/>
                <a:cs typeface="Arial"/>
              </a:rPr>
              <a:t>Steven Shin (</a:t>
            </a:r>
            <a:r>
              <a:rPr lang="en-US" sz="1600" i="1" dirty="0">
                <a:latin typeface="Arial"/>
                <a:cs typeface="Arial"/>
              </a:rPr>
              <a:t>former</a:t>
            </a:r>
            <a:r>
              <a:rPr lang="en-US" sz="1600" dirty="0">
                <a:latin typeface="Arial"/>
                <a:cs typeface="Arial"/>
              </a:rPr>
              <a:t>)</a:t>
            </a:r>
          </a:p>
          <a:p>
            <a:pPr marL="285750" indent="-285750" algn="l">
              <a:buFont typeface="Arial"/>
              <a:buChar char="•"/>
            </a:pPr>
            <a:r>
              <a:rPr lang="en-US" sz="1600" dirty="0">
                <a:latin typeface="Arial"/>
                <a:cs typeface="Arial"/>
              </a:rPr>
              <a:t>Aaron Cull (</a:t>
            </a:r>
            <a:r>
              <a:rPr lang="en-US" sz="1600" i="1" dirty="0">
                <a:latin typeface="Arial"/>
                <a:cs typeface="Arial"/>
              </a:rPr>
              <a:t>former</a:t>
            </a:r>
            <a:r>
              <a:rPr lang="en-US" sz="1600" dirty="0">
                <a:latin typeface="Arial"/>
                <a:cs typeface="Arial"/>
              </a:rPr>
              <a:t>)</a:t>
            </a:r>
          </a:p>
          <a:p>
            <a:pPr marL="285750" indent="-285750" algn="l">
              <a:buFont typeface="Arial"/>
              <a:buChar char="•"/>
            </a:pPr>
            <a:r>
              <a:rPr lang="en-US" sz="1600" i="1" dirty="0" smtClean="0">
                <a:latin typeface="Arial"/>
                <a:cs typeface="Arial"/>
              </a:rPr>
              <a:t>David </a:t>
            </a:r>
            <a:r>
              <a:rPr lang="en-US" sz="1600" i="1" dirty="0" err="1" smtClean="0">
                <a:latin typeface="Arial"/>
                <a:cs typeface="Arial"/>
              </a:rPr>
              <a:t>Mainprize</a:t>
            </a:r>
            <a:r>
              <a:rPr lang="en-US" sz="1600" i="1" dirty="0" smtClean="0">
                <a:latin typeface="Arial"/>
                <a:cs typeface="Arial"/>
              </a:rPr>
              <a:t> (former)</a:t>
            </a:r>
          </a:p>
          <a:p>
            <a:pPr marL="285750" indent="-285750" algn="l">
              <a:buFont typeface="Arial"/>
              <a:buChar char="•"/>
            </a:pPr>
            <a:r>
              <a:rPr lang="en-US" sz="1600" i="1" dirty="0" err="1" smtClean="0">
                <a:latin typeface="Arial"/>
                <a:cs typeface="Arial"/>
              </a:rPr>
              <a:t>Shahleen</a:t>
            </a:r>
            <a:r>
              <a:rPr lang="en-US" sz="1600" i="1" dirty="0" smtClean="0">
                <a:latin typeface="Arial"/>
                <a:cs typeface="Arial"/>
              </a:rPr>
              <a:t> </a:t>
            </a:r>
            <a:r>
              <a:rPr lang="en-US" sz="1600" i="1" dirty="0" err="1" smtClean="0">
                <a:latin typeface="Arial"/>
                <a:cs typeface="Arial"/>
              </a:rPr>
              <a:t>Premji</a:t>
            </a:r>
            <a:r>
              <a:rPr lang="en-US" sz="1600" i="1" dirty="0" smtClean="0">
                <a:latin typeface="Arial"/>
                <a:cs typeface="Arial"/>
              </a:rPr>
              <a:t> (former)</a:t>
            </a:r>
          </a:p>
          <a:p>
            <a:pPr marL="285750" indent="-285750" algn="l">
              <a:buFont typeface="Arial"/>
              <a:buChar char="•"/>
            </a:pPr>
            <a:r>
              <a:rPr lang="en-US" sz="1600" i="1" dirty="0" smtClean="0">
                <a:latin typeface="Arial"/>
                <a:cs typeface="Arial"/>
              </a:rPr>
              <a:t>Robin Bessemer (former)</a:t>
            </a:r>
          </a:p>
          <a:p>
            <a:pPr marL="285750" indent="-285750" algn="l">
              <a:buFont typeface="Arial"/>
              <a:buChar char="•"/>
            </a:pPr>
            <a:r>
              <a:rPr lang="en-US" sz="1600" i="1" dirty="0" smtClean="0">
                <a:latin typeface="Arial"/>
                <a:cs typeface="Arial"/>
              </a:rPr>
              <a:t>Michael Wong (former)</a:t>
            </a:r>
          </a:p>
        </p:txBody>
      </p:sp>
      <p:grpSp>
        <p:nvGrpSpPr>
          <p:cNvPr id="22" name="Group 21"/>
          <p:cNvGrpSpPr/>
          <p:nvPr/>
        </p:nvGrpSpPr>
        <p:grpSpPr>
          <a:xfrm>
            <a:off x="3534812" y="2578358"/>
            <a:ext cx="2224354" cy="2249410"/>
            <a:chOff x="4670285" y="2542891"/>
            <a:chExt cx="2045929" cy="2068975"/>
          </a:xfrm>
        </p:grpSpPr>
        <p:pic>
          <p:nvPicPr>
            <p:cNvPr id="4" name="Picture 3" descr="20130613_21315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70285" y="2542891"/>
              <a:ext cx="1952786" cy="2019415"/>
            </a:xfrm>
            <a:prstGeom prst="rect">
              <a:avLst/>
            </a:prstGeom>
          </p:spPr>
        </p:pic>
        <p:sp>
          <p:nvSpPr>
            <p:cNvPr id="9" name="TextBox 8"/>
            <p:cNvSpPr txBox="1"/>
            <p:nvPr/>
          </p:nvSpPr>
          <p:spPr>
            <a:xfrm>
              <a:off x="6102897" y="4304089"/>
              <a:ext cx="613317" cy="307777"/>
            </a:xfrm>
            <a:prstGeom prst="rect">
              <a:avLst/>
            </a:prstGeom>
            <a:noFill/>
          </p:spPr>
          <p:txBody>
            <a:bodyPr wrap="square" rtlCol="0">
              <a:spAutoFit/>
            </a:bodyPr>
            <a:lstStyle/>
            <a:p>
              <a:r>
                <a:rPr lang="en-US" sz="1400" b="1" dirty="0" smtClean="0">
                  <a:solidFill>
                    <a:schemeClr val="bg1"/>
                  </a:solidFill>
                  <a:latin typeface="Arial"/>
                  <a:cs typeface="Arial"/>
                </a:rPr>
                <a:t>2013</a:t>
              </a:r>
              <a:endParaRPr lang="en-US" sz="1400" b="1" dirty="0">
                <a:solidFill>
                  <a:schemeClr val="bg1"/>
                </a:solidFill>
                <a:latin typeface="Arial"/>
                <a:cs typeface="Arial"/>
              </a:endParaRPr>
            </a:p>
          </p:txBody>
        </p:sp>
      </p:grpSp>
      <p:grpSp>
        <p:nvGrpSpPr>
          <p:cNvPr id="21" name="Group 20"/>
          <p:cNvGrpSpPr/>
          <p:nvPr/>
        </p:nvGrpSpPr>
        <p:grpSpPr>
          <a:xfrm>
            <a:off x="5650752" y="2503012"/>
            <a:ext cx="3604834" cy="2336738"/>
            <a:chOff x="6606389" y="4559431"/>
            <a:chExt cx="2624342" cy="1748465"/>
          </a:xfrm>
        </p:grpSpPr>
        <p:pic>
          <p:nvPicPr>
            <p:cNvPr id="2" name="Picture 1" descr="20121130_22064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06389" y="4559431"/>
              <a:ext cx="2543807" cy="1704613"/>
            </a:xfrm>
            <a:prstGeom prst="rect">
              <a:avLst/>
            </a:prstGeom>
          </p:spPr>
        </p:pic>
        <p:sp>
          <p:nvSpPr>
            <p:cNvPr id="15" name="TextBox 14"/>
            <p:cNvSpPr txBox="1"/>
            <p:nvPr/>
          </p:nvSpPr>
          <p:spPr>
            <a:xfrm>
              <a:off x="8617414" y="6000119"/>
              <a:ext cx="613317" cy="307777"/>
            </a:xfrm>
            <a:prstGeom prst="rect">
              <a:avLst/>
            </a:prstGeom>
            <a:noFill/>
          </p:spPr>
          <p:txBody>
            <a:bodyPr wrap="square" rtlCol="0">
              <a:spAutoFit/>
            </a:bodyPr>
            <a:lstStyle/>
            <a:p>
              <a:r>
                <a:rPr lang="en-US" sz="1400" b="1" dirty="0" smtClean="0">
                  <a:solidFill>
                    <a:schemeClr val="bg1"/>
                  </a:solidFill>
                  <a:latin typeface="Arial"/>
                  <a:cs typeface="Arial"/>
                </a:rPr>
                <a:t>2012</a:t>
              </a:r>
              <a:endParaRPr lang="en-US" sz="1400" b="1" dirty="0">
                <a:solidFill>
                  <a:schemeClr val="bg1"/>
                </a:solidFill>
                <a:latin typeface="Arial"/>
                <a:cs typeface="Arial"/>
              </a:endParaRPr>
            </a:p>
          </p:txBody>
        </p:sp>
      </p:grpSp>
      <p:sp>
        <p:nvSpPr>
          <p:cNvPr id="24" name="TextBox 23"/>
          <p:cNvSpPr txBox="1"/>
          <p:nvPr/>
        </p:nvSpPr>
        <p:spPr>
          <a:xfrm>
            <a:off x="0" y="0"/>
            <a:ext cx="9144000" cy="707886"/>
          </a:xfrm>
          <a:prstGeom prst="rect">
            <a:avLst/>
          </a:prstGeom>
          <a:solidFill>
            <a:srgbClr val="008000"/>
          </a:solidFill>
        </p:spPr>
        <p:txBody>
          <a:bodyPr wrap="square" rtlCol="0">
            <a:spAutoFit/>
          </a:bodyPr>
          <a:lstStyle/>
          <a:p>
            <a:pPr eaLnBrk="1" hangingPunct="1"/>
            <a:r>
              <a:rPr lang="en-US" sz="4000" dirty="0">
                <a:solidFill>
                  <a:srgbClr val="FFFF00"/>
                </a:solidFill>
              </a:rPr>
              <a:t>Thank you</a:t>
            </a:r>
          </a:p>
        </p:txBody>
      </p:sp>
      <p:grpSp>
        <p:nvGrpSpPr>
          <p:cNvPr id="17" name="Group 16"/>
          <p:cNvGrpSpPr/>
          <p:nvPr/>
        </p:nvGrpSpPr>
        <p:grpSpPr>
          <a:xfrm>
            <a:off x="6000167" y="677174"/>
            <a:ext cx="3239060" cy="1893871"/>
            <a:chOff x="5993911" y="649021"/>
            <a:chExt cx="3239060" cy="1893871"/>
          </a:xfrm>
        </p:grpSpPr>
        <p:pic>
          <p:nvPicPr>
            <p:cNvPr id="11" name="Picture 10" descr="Lab_2014.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93911" y="649021"/>
              <a:ext cx="3150090" cy="1893871"/>
            </a:xfrm>
            <a:prstGeom prst="rect">
              <a:avLst/>
            </a:prstGeom>
          </p:spPr>
        </p:pic>
        <p:sp>
          <p:nvSpPr>
            <p:cNvPr id="16" name="TextBox 15"/>
            <p:cNvSpPr txBox="1"/>
            <p:nvPr/>
          </p:nvSpPr>
          <p:spPr>
            <a:xfrm>
              <a:off x="8619654" y="2235114"/>
              <a:ext cx="613317" cy="307777"/>
            </a:xfrm>
            <a:prstGeom prst="rect">
              <a:avLst/>
            </a:prstGeom>
            <a:noFill/>
          </p:spPr>
          <p:txBody>
            <a:bodyPr wrap="square" rtlCol="0">
              <a:spAutoFit/>
            </a:bodyPr>
            <a:lstStyle/>
            <a:p>
              <a:r>
                <a:rPr lang="en-US" sz="1400" b="1" dirty="0" smtClean="0">
                  <a:solidFill>
                    <a:schemeClr val="bg1"/>
                  </a:solidFill>
                  <a:latin typeface="Arial"/>
                  <a:cs typeface="Arial"/>
                </a:rPr>
                <a:t>2014</a:t>
              </a:r>
              <a:endParaRPr lang="en-US" sz="1400" b="1" dirty="0">
                <a:solidFill>
                  <a:schemeClr val="bg1"/>
                </a:solidFill>
                <a:latin typeface="Arial"/>
                <a:cs typeface="Arial"/>
              </a:endParaRPr>
            </a:p>
          </p:txBody>
        </p:sp>
      </p:grpSp>
      <p:pic>
        <p:nvPicPr>
          <p:cNvPr id="25" name="Picture 9" descr="Picture 1"/>
          <p:cNvPicPr>
            <a:picLocks noChangeAspect="1" noChangeArrowheads="1"/>
          </p:cNvPicPr>
          <p:nvPr/>
        </p:nvPicPr>
        <p:blipFill>
          <a:blip r:embed="rId6"/>
          <a:srcRect l="781" t="3073"/>
          <a:stretch>
            <a:fillRect/>
          </a:stretch>
        </p:blipFill>
        <p:spPr bwMode="auto">
          <a:xfrm>
            <a:off x="3880462" y="4839750"/>
            <a:ext cx="1938604" cy="1202972"/>
          </a:xfrm>
          <a:prstGeom prst="rect">
            <a:avLst/>
          </a:prstGeom>
          <a:noFill/>
        </p:spPr>
      </p:pic>
      <p:pic>
        <p:nvPicPr>
          <p:cNvPr id="27" name="Picture 26" descr="AIHS.t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3200" y="5047653"/>
            <a:ext cx="1641904" cy="699843"/>
          </a:xfrm>
          <a:prstGeom prst="rect">
            <a:avLst/>
          </a:prstGeom>
        </p:spPr>
      </p:pic>
      <p:pic>
        <p:nvPicPr>
          <p:cNvPr id="28" name="Picture 27" descr="Screen Shot 2013-06-20 at 1.44.01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1238" y="6042722"/>
            <a:ext cx="1977928" cy="650153"/>
          </a:xfrm>
          <a:prstGeom prst="rect">
            <a:avLst/>
          </a:prstGeom>
        </p:spPr>
      </p:pic>
      <p:pic>
        <p:nvPicPr>
          <p:cNvPr id="29" name="Picture 28" descr="CEP.t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23189" y="6070438"/>
            <a:ext cx="1192736" cy="790354"/>
          </a:xfrm>
          <a:prstGeom prst="rect">
            <a:avLst/>
          </a:prstGeom>
        </p:spPr>
      </p:pic>
      <p:pic>
        <p:nvPicPr>
          <p:cNvPr id="30" name="Picture 29" descr="AHS.ti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58390" y="6173837"/>
            <a:ext cx="1588355" cy="469839"/>
          </a:xfrm>
          <a:prstGeom prst="rect">
            <a:avLst/>
          </a:prstGeom>
        </p:spPr>
      </p:pic>
      <p:sp>
        <p:nvSpPr>
          <p:cNvPr id="31" name="TextBox 30"/>
          <p:cNvSpPr txBox="1"/>
          <p:nvPr/>
        </p:nvSpPr>
        <p:spPr>
          <a:xfrm>
            <a:off x="5337935" y="2155047"/>
            <a:ext cx="842461" cy="307777"/>
          </a:xfrm>
          <a:prstGeom prst="rect">
            <a:avLst/>
          </a:prstGeom>
          <a:noFill/>
        </p:spPr>
        <p:txBody>
          <a:bodyPr wrap="square" rtlCol="0">
            <a:spAutoFit/>
          </a:bodyPr>
          <a:lstStyle/>
          <a:p>
            <a:r>
              <a:rPr lang="en-US" sz="1400" b="1" dirty="0" smtClean="0">
                <a:solidFill>
                  <a:schemeClr val="bg1"/>
                </a:solidFill>
                <a:latin typeface="Arial"/>
                <a:cs typeface="Arial"/>
              </a:rPr>
              <a:t>2016</a:t>
            </a:r>
            <a:endParaRPr lang="en-US" sz="1400" b="1" dirty="0">
              <a:solidFill>
                <a:schemeClr val="bg1"/>
              </a:solidFill>
              <a:latin typeface="Arial"/>
              <a:cs typeface="Arial"/>
            </a:endParaRPr>
          </a:p>
        </p:txBody>
      </p:sp>
    </p:spTree>
    <p:extLst>
      <p:ext uri="{BB962C8B-B14F-4D97-AF65-F5344CB8AC3E}">
        <p14:creationId xmlns:p14="http://schemas.microsoft.com/office/powerpoint/2010/main" val="3803220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24129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a:t>
            </a:r>
            <a:endParaRPr lang="en-US" dirty="0"/>
          </a:p>
        </p:txBody>
      </p:sp>
      <p:sp>
        <p:nvSpPr>
          <p:cNvPr id="3" name="Content Placeholder 2"/>
          <p:cNvSpPr>
            <a:spLocks noGrp="1"/>
          </p:cNvSpPr>
          <p:nvPr>
            <p:ph idx="1"/>
          </p:nvPr>
        </p:nvSpPr>
        <p:spPr/>
        <p:txBody>
          <a:bodyPr/>
          <a:lstStyle/>
          <a:p>
            <a:r>
              <a:rPr lang="en-US" smtClean="0"/>
              <a:t>None</a:t>
            </a:r>
            <a:endParaRPr lang="en-US"/>
          </a:p>
        </p:txBody>
      </p:sp>
    </p:spTree>
    <p:extLst>
      <p:ext uri="{BB962C8B-B14F-4D97-AF65-F5344CB8AC3E}">
        <p14:creationId xmlns:p14="http://schemas.microsoft.com/office/powerpoint/2010/main" val="20059624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Epilepsy surgery</a:t>
            </a:r>
            <a:endParaRPr lang="en-US" dirty="0"/>
          </a:p>
        </p:txBody>
      </p:sp>
      <p:sp>
        <p:nvSpPr>
          <p:cNvPr id="3" name="Content Placeholder 2"/>
          <p:cNvSpPr>
            <a:spLocks noGrp="1"/>
          </p:cNvSpPr>
          <p:nvPr>
            <p:ph idx="1"/>
          </p:nvPr>
        </p:nvSpPr>
        <p:spPr>
          <a:xfrm>
            <a:off x="468488" y="1161361"/>
            <a:ext cx="8675511" cy="5030768"/>
          </a:xfrm>
        </p:spPr>
        <p:txBody>
          <a:bodyPr>
            <a:normAutofit fontScale="92500" lnSpcReduction="20000"/>
          </a:bodyPr>
          <a:lstStyle/>
          <a:p>
            <a:pPr>
              <a:spcBef>
                <a:spcPts val="0"/>
              </a:spcBef>
              <a:spcAft>
                <a:spcPts val="1200"/>
              </a:spcAft>
            </a:pPr>
            <a:r>
              <a:rPr lang="en-US" dirty="0" smtClean="0"/>
              <a:t>Surgery </a:t>
            </a:r>
            <a:r>
              <a:rPr lang="en-US" dirty="0"/>
              <a:t>rarely has &gt; 70% success </a:t>
            </a:r>
            <a:r>
              <a:rPr lang="en-US" dirty="0" smtClean="0"/>
              <a:t>rate</a:t>
            </a:r>
          </a:p>
          <a:p>
            <a:pPr>
              <a:spcBef>
                <a:spcPts val="0"/>
              </a:spcBef>
              <a:spcAft>
                <a:spcPts val="1200"/>
              </a:spcAft>
            </a:pPr>
            <a:endParaRPr lang="en-US" dirty="0" smtClean="0"/>
          </a:p>
          <a:p>
            <a:r>
              <a:rPr lang="en-US" dirty="0"/>
              <a:t>Identifying epileptogenic zone is </a:t>
            </a:r>
            <a:r>
              <a:rPr lang="en-US" dirty="0" smtClean="0"/>
              <a:t>key</a:t>
            </a:r>
          </a:p>
          <a:p>
            <a:pPr lvl="1"/>
            <a:r>
              <a:rPr lang="en-US" dirty="0" smtClean="0"/>
              <a:t>Epileptogenic lesion:		structural MRI</a:t>
            </a:r>
          </a:p>
          <a:p>
            <a:pPr lvl="1"/>
            <a:r>
              <a:rPr lang="en-US" dirty="0" err="1" smtClean="0"/>
              <a:t>Irritative</a:t>
            </a:r>
            <a:r>
              <a:rPr lang="en-US" dirty="0" smtClean="0"/>
              <a:t> zone:				</a:t>
            </a:r>
            <a:r>
              <a:rPr lang="en-US" dirty="0" err="1" smtClean="0"/>
              <a:t>interictal</a:t>
            </a:r>
            <a:r>
              <a:rPr lang="en-US" dirty="0" smtClean="0"/>
              <a:t> EEG, MEG, PET, 										SPECT</a:t>
            </a:r>
          </a:p>
          <a:p>
            <a:pPr lvl="1"/>
            <a:r>
              <a:rPr lang="en-US" dirty="0" smtClean="0"/>
              <a:t>Seizure onset zone:		ictal EEG, ictal SPECT, 										HFOs</a:t>
            </a:r>
            <a:endParaRPr lang="en-US" dirty="0"/>
          </a:p>
          <a:p>
            <a:pPr>
              <a:spcBef>
                <a:spcPts val="0"/>
              </a:spcBef>
              <a:spcAft>
                <a:spcPts val="1200"/>
              </a:spcAft>
            </a:pPr>
            <a:endParaRPr lang="en-US" dirty="0"/>
          </a:p>
          <a:p>
            <a:r>
              <a:rPr lang="en-US" dirty="0" smtClean="0"/>
              <a:t>Novel </a:t>
            </a:r>
            <a:r>
              <a:rPr lang="en-US" dirty="0"/>
              <a:t>methods of identifying the seizure onset </a:t>
            </a:r>
            <a:r>
              <a:rPr lang="en-US" dirty="0" smtClean="0"/>
              <a:t>zone are needed. </a:t>
            </a:r>
            <a:endParaRPr lang="en-US" dirty="0"/>
          </a:p>
          <a:p>
            <a:pPr>
              <a:spcBef>
                <a:spcPts val="0"/>
              </a:spcBef>
              <a:spcAft>
                <a:spcPts val="1200"/>
              </a:spcAft>
            </a:pPr>
            <a:endParaRPr lang="en-US" dirty="0" smtClean="0"/>
          </a:p>
          <a:p>
            <a:pPr>
              <a:spcBef>
                <a:spcPts val="0"/>
              </a:spcBef>
              <a:spcAft>
                <a:spcPts val="1200"/>
              </a:spcAft>
            </a:pPr>
            <a:endParaRPr lang="en-US" dirty="0" smtClean="0"/>
          </a:p>
          <a:p>
            <a:endParaRPr lang="en-US" dirty="0"/>
          </a:p>
        </p:txBody>
      </p:sp>
    </p:spTree>
    <p:extLst>
      <p:ext uri="{BB962C8B-B14F-4D97-AF65-F5344CB8AC3E}">
        <p14:creationId xmlns:p14="http://schemas.microsoft.com/office/powerpoint/2010/main" val="162856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altLang="en-US" dirty="0"/>
              <a:t>Scalp </a:t>
            </a:r>
            <a:r>
              <a:rPr lang="en-US" altLang="en-US" dirty="0" smtClean="0"/>
              <a:t>EEG-fMRI</a:t>
            </a:r>
            <a:endParaRPr lang="en-US" altLang="en-US" dirty="0"/>
          </a:p>
        </p:txBody>
      </p:sp>
      <p:sp>
        <p:nvSpPr>
          <p:cNvPr id="3" name="Content Placeholder 2"/>
          <p:cNvSpPr>
            <a:spLocks noGrp="1"/>
          </p:cNvSpPr>
          <p:nvPr>
            <p:ph idx="1"/>
          </p:nvPr>
        </p:nvSpPr>
        <p:spPr>
          <a:xfrm>
            <a:off x="203200" y="1150072"/>
            <a:ext cx="8782756" cy="5030768"/>
          </a:xfrm>
        </p:spPr>
        <p:txBody>
          <a:bodyPr>
            <a:normAutofit fontScale="92500"/>
          </a:bodyPr>
          <a:lstStyle/>
          <a:p>
            <a:r>
              <a:rPr lang="en-US" altLang="en-US" b="1" dirty="0"/>
              <a:t>Scalp EEG </a:t>
            </a:r>
            <a:r>
              <a:rPr lang="en-US" altLang="en-US" dirty="0" smtClean="0"/>
              <a:t>is limited by need for large areas of cortical activity</a:t>
            </a:r>
          </a:p>
          <a:p>
            <a:endParaRPr lang="en-US" altLang="en-US" dirty="0"/>
          </a:p>
          <a:p>
            <a:r>
              <a:rPr lang="en-US" altLang="en-US" b="1" dirty="0"/>
              <a:t>Intracranial EEG </a:t>
            </a:r>
            <a:r>
              <a:rPr lang="en-US" altLang="en-US" dirty="0"/>
              <a:t>has limited spatial coverage </a:t>
            </a:r>
            <a:r>
              <a:rPr lang="en-US" altLang="en-US" dirty="0" smtClean="0"/>
              <a:t>that depends on </a:t>
            </a:r>
            <a:r>
              <a:rPr lang="en-US" altLang="en-US" dirty="0"/>
              <a:t>electrode placement</a:t>
            </a:r>
          </a:p>
          <a:p>
            <a:endParaRPr lang="en-US" altLang="en-US" dirty="0"/>
          </a:p>
          <a:p>
            <a:r>
              <a:rPr lang="en-US" altLang="en-US" b="1" dirty="0"/>
              <a:t>fMRI</a:t>
            </a:r>
            <a:r>
              <a:rPr lang="en-US" altLang="en-US" dirty="0"/>
              <a:t> provides whole brain coverage</a:t>
            </a:r>
          </a:p>
          <a:p>
            <a:endParaRPr lang="en-US" altLang="en-US" dirty="0"/>
          </a:p>
          <a:p>
            <a:r>
              <a:rPr lang="en-US" altLang="en-US" b="1" dirty="0"/>
              <a:t>EEG-fMRI </a:t>
            </a:r>
            <a:r>
              <a:rPr lang="en-US" altLang="en-US" dirty="0" smtClean="0"/>
              <a:t>overcomes these limitations. </a:t>
            </a:r>
            <a:endParaRPr lang="en-US" altLang="en-US" dirty="0"/>
          </a:p>
          <a:p>
            <a:endParaRPr lang="en-US" altLang="en-US" dirty="0"/>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2028588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p:cNvSpPr>
          <p:nvPr/>
        </p:nvSpPr>
        <p:spPr bwMode="auto">
          <a:xfrm>
            <a:off x="-83013" y="370390"/>
            <a:ext cx="9144001" cy="6858000"/>
          </a:xfrm>
          <a:prstGeom prst="rect">
            <a:avLst/>
          </a:prstGeom>
          <a:solidFill>
            <a:schemeClr val="bg1"/>
          </a:solidFill>
          <a:ln w="9525">
            <a:solidFill>
              <a:srgbClr val="FFFFFF"/>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62466" name="Title 1"/>
          <p:cNvSpPr>
            <a:spLocks noGrp="1"/>
          </p:cNvSpPr>
          <p:nvPr>
            <p:ph type="title"/>
          </p:nvPr>
        </p:nvSpPr>
        <p:spPr/>
        <p:txBody>
          <a:bodyPr/>
          <a:lstStyle/>
          <a:p>
            <a:r>
              <a:rPr lang="en-US" altLang="en-US" dirty="0"/>
              <a:t>Simultaneous scalp EEG-fMRI </a:t>
            </a:r>
          </a:p>
        </p:txBody>
      </p:sp>
      <p:pic>
        <p:nvPicPr>
          <p:cNvPr id="62467" name="Picture 4" descr="G:\EEG\EEG_128.PNG"/>
          <p:cNvPicPr>
            <a:picLocks noChangeAspect="1" noChangeArrowheads="1"/>
          </p:cNvPicPr>
          <p:nvPr/>
        </p:nvPicPr>
        <p:blipFill>
          <a:blip r:embed="rId2">
            <a:extLst>
              <a:ext uri="{28A0092B-C50C-407E-A947-70E740481C1C}">
                <a14:useLocalDpi xmlns:a14="http://schemas.microsoft.com/office/drawing/2010/main" val="0"/>
              </a:ext>
            </a:extLst>
          </a:blip>
          <a:srcRect t="36784"/>
          <a:stretch>
            <a:fillRect/>
          </a:stretch>
        </p:blipFill>
        <p:spPr bwMode="auto">
          <a:xfrm>
            <a:off x="912813" y="2128838"/>
            <a:ext cx="2744787" cy="2776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308225" y="2212975"/>
            <a:ext cx="609600" cy="2578100"/>
          </a:xfrm>
          <a:prstGeom prst="round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1288" y="2055813"/>
            <a:ext cx="247967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bwMode="auto">
          <a:xfrm>
            <a:off x="449263" y="5214938"/>
            <a:ext cx="8229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20000"/>
              </a:spcBef>
              <a:buFont typeface="Arial" charset="0"/>
              <a:buChar char="•"/>
            </a:pPr>
            <a:r>
              <a:rPr lang="en-CA" altLang="en-US" sz="2000" dirty="0">
                <a:solidFill>
                  <a:srgbClr val="000000"/>
                </a:solidFill>
                <a:latin typeface="Helvetica" charset="0"/>
              </a:rPr>
              <a:t>Provided insight into networks underlying the generation of </a:t>
            </a:r>
            <a:r>
              <a:rPr lang="en-CA" altLang="en-US" sz="2000" dirty="0" err="1" smtClean="0">
                <a:solidFill>
                  <a:srgbClr val="000000"/>
                </a:solidFill>
                <a:latin typeface="Helvetica" charset="0"/>
              </a:rPr>
              <a:t>interictal</a:t>
            </a:r>
            <a:r>
              <a:rPr lang="en-CA" altLang="en-US" sz="2000" dirty="0" smtClean="0">
                <a:solidFill>
                  <a:srgbClr val="000000"/>
                </a:solidFill>
                <a:latin typeface="Helvetica" charset="0"/>
              </a:rPr>
              <a:t> discharges</a:t>
            </a:r>
            <a:endParaRPr lang="en-US" altLang="en-US" sz="2000" dirty="0">
              <a:latin typeface="Helvetica" charset="0"/>
            </a:endParaRPr>
          </a:p>
        </p:txBody>
      </p:sp>
      <p:grpSp>
        <p:nvGrpSpPr>
          <p:cNvPr id="23" name="Group 22"/>
          <p:cNvGrpSpPr>
            <a:grpSpLocks/>
          </p:cNvGrpSpPr>
          <p:nvPr/>
        </p:nvGrpSpPr>
        <p:grpSpPr bwMode="auto">
          <a:xfrm>
            <a:off x="3090863" y="889000"/>
            <a:ext cx="2644775" cy="1089025"/>
            <a:chOff x="3128374" y="889000"/>
            <a:chExt cx="2645417" cy="1088775"/>
          </a:xfrm>
        </p:grpSpPr>
        <p:grpSp>
          <p:nvGrpSpPr>
            <p:cNvPr id="62475" name="Group 37"/>
            <p:cNvGrpSpPr>
              <a:grpSpLocks/>
            </p:cNvGrpSpPr>
            <p:nvPr/>
          </p:nvGrpSpPr>
          <p:grpSpPr bwMode="auto">
            <a:xfrm>
              <a:off x="3978328" y="922920"/>
              <a:ext cx="1570037" cy="514350"/>
              <a:chOff x="4244" y="880"/>
              <a:chExt cx="1326" cy="386"/>
            </a:xfrm>
          </p:grpSpPr>
          <p:sp>
            <p:nvSpPr>
              <p:cNvPr id="13" name="Freeform 38"/>
              <p:cNvSpPr>
                <a:spLocks/>
              </p:cNvSpPr>
              <p:nvPr/>
            </p:nvSpPr>
            <p:spPr bwMode="auto">
              <a:xfrm>
                <a:off x="4244" y="880"/>
                <a:ext cx="795" cy="386"/>
              </a:xfrm>
              <a:custGeom>
                <a:avLst/>
                <a:gdLst>
                  <a:gd name="T0" fmla="*/ 0 w 2671"/>
                  <a:gd name="T1" fmla="*/ 364 h 683"/>
                  <a:gd name="T2" fmla="*/ 860 w 2671"/>
                  <a:gd name="T3" fmla="*/ 364 h 683"/>
                  <a:gd name="T4" fmla="*/ 1068 w 2671"/>
                  <a:gd name="T5" fmla="*/ 356 h 683"/>
                  <a:gd name="T6" fmla="*/ 1143 w 2671"/>
                  <a:gd name="T7" fmla="*/ 47 h 683"/>
                  <a:gd name="T8" fmla="*/ 1152 w 2671"/>
                  <a:gd name="T9" fmla="*/ 639 h 683"/>
                  <a:gd name="T10" fmla="*/ 1235 w 2671"/>
                  <a:gd name="T11" fmla="*/ 314 h 683"/>
                  <a:gd name="T12" fmla="*/ 1494 w 2671"/>
                  <a:gd name="T13" fmla="*/ 347 h 683"/>
                  <a:gd name="T14" fmla="*/ 2671 w 2671"/>
                  <a:gd name="T15" fmla="*/ 347 h 6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1" h="683">
                    <a:moveTo>
                      <a:pt x="0" y="364"/>
                    </a:moveTo>
                    <a:cubicBezTo>
                      <a:pt x="341" y="364"/>
                      <a:pt x="682" y="365"/>
                      <a:pt x="860" y="364"/>
                    </a:cubicBezTo>
                    <a:cubicBezTo>
                      <a:pt x="1038" y="363"/>
                      <a:pt x="1021" y="409"/>
                      <a:pt x="1068" y="356"/>
                    </a:cubicBezTo>
                    <a:cubicBezTo>
                      <a:pt x="1115" y="303"/>
                      <a:pt x="1129" y="0"/>
                      <a:pt x="1143" y="47"/>
                    </a:cubicBezTo>
                    <a:cubicBezTo>
                      <a:pt x="1157" y="94"/>
                      <a:pt x="1137" y="595"/>
                      <a:pt x="1152" y="639"/>
                    </a:cubicBezTo>
                    <a:cubicBezTo>
                      <a:pt x="1167" y="683"/>
                      <a:pt x="1178" y="363"/>
                      <a:pt x="1235" y="314"/>
                    </a:cubicBezTo>
                    <a:cubicBezTo>
                      <a:pt x="1292" y="265"/>
                      <a:pt x="1255" y="341"/>
                      <a:pt x="1494" y="347"/>
                    </a:cubicBezTo>
                    <a:cubicBezTo>
                      <a:pt x="1733" y="353"/>
                      <a:pt x="2202" y="350"/>
                      <a:pt x="2671" y="347"/>
                    </a:cubicBezTo>
                  </a:path>
                </a:pathLst>
              </a:custGeom>
              <a:noFill/>
              <a:ln w="28575" cap="flat" cmpd="sng">
                <a:solidFill>
                  <a:schemeClr val="tx1"/>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a:defRPr/>
                </a:pPr>
                <a:endParaRPr lang="en-US">
                  <a:ea typeface="ＭＳ Ｐゴシック" charset="0"/>
                </a:endParaRPr>
              </a:p>
            </p:txBody>
          </p:sp>
          <p:sp>
            <p:nvSpPr>
              <p:cNvPr id="14" name="Line 39"/>
              <p:cNvSpPr>
                <a:spLocks noChangeShapeType="1"/>
              </p:cNvSpPr>
              <p:nvPr/>
            </p:nvSpPr>
            <p:spPr bwMode="auto">
              <a:xfrm flipV="1">
                <a:off x="5038" y="1073"/>
                <a:ext cx="532" cy="7"/>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grpSp>
        <p:grpSp>
          <p:nvGrpSpPr>
            <p:cNvPr id="62476" name="Group 40"/>
            <p:cNvGrpSpPr>
              <a:grpSpLocks/>
            </p:cNvGrpSpPr>
            <p:nvPr/>
          </p:nvGrpSpPr>
          <p:grpSpPr bwMode="auto">
            <a:xfrm>
              <a:off x="3979915" y="1480889"/>
              <a:ext cx="1576388" cy="331787"/>
              <a:chOff x="4371" y="1279"/>
              <a:chExt cx="1253" cy="249"/>
            </a:xfrm>
          </p:grpSpPr>
          <p:sp>
            <p:nvSpPr>
              <p:cNvPr id="16" name="Freeform 41"/>
              <p:cNvSpPr>
                <a:spLocks/>
              </p:cNvSpPr>
              <p:nvPr/>
            </p:nvSpPr>
            <p:spPr bwMode="auto">
              <a:xfrm>
                <a:off x="4734" y="1279"/>
                <a:ext cx="890" cy="249"/>
              </a:xfrm>
              <a:custGeom>
                <a:avLst/>
                <a:gdLst>
                  <a:gd name="T0" fmla="*/ 0 w 1072"/>
                  <a:gd name="T1" fmla="*/ 236 h 292"/>
                  <a:gd name="T2" fmla="*/ 184 w 1072"/>
                  <a:gd name="T3" fmla="*/ 228 h 292"/>
                  <a:gd name="T4" fmla="*/ 312 w 1072"/>
                  <a:gd name="T5" fmla="*/ 4 h 292"/>
                  <a:gd name="T6" fmla="*/ 584 w 1072"/>
                  <a:gd name="T7" fmla="*/ 252 h 292"/>
                  <a:gd name="T8" fmla="*/ 800 w 1072"/>
                  <a:gd name="T9" fmla="*/ 244 h 292"/>
                  <a:gd name="T10" fmla="*/ 872 w 1072"/>
                  <a:gd name="T11" fmla="*/ 244 h 292"/>
                  <a:gd name="T12" fmla="*/ 1072 w 1072"/>
                  <a:gd name="T13" fmla="*/ 236 h 292"/>
                </a:gdLst>
                <a:ahLst/>
                <a:cxnLst>
                  <a:cxn ang="0">
                    <a:pos x="T0" y="T1"/>
                  </a:cxn>
                  <a:cxn ang="0">
                    <a:pos x="T2" y="T3"/>
                  </a:cxn>
                  <a:cxn ang="0">
                    <a:pos x="T4" y="T5"/>
                  </a:cxn>
                  <a:cxn ang="0">
                    <a:pos x="T6" y="T7"/>
                  </a:cxn>
                  <a:cxn ang="0">
                    <a:pos x="T8" y="T9"/>
                  </a:cxn>
                  <a:cxn ang="0">
                    <a:pos x="T10" y="T11"/>
                  </a:cxn>
                  <a:cxn ang="0">
                    <a:pos x="T12" y="T13"/>
                  </a:cxn>
                </a:cxnLst>
                <a:rect l="0" t="0" r="r" b="b"/>
                <a:pathLst>
                  <a:path w="1072" h="292">
                    <a:moveTo>
                      <a:pt x="0" y="236"/>
                    </a:moveTo>
                    <a:cubicBezTo>
                      <a:pt x="66" y="251"/>
                      <a:pt x="132" y="267"/>
                      <a:pt x="184" y="228"/>
                    </a:cubicBezTo>
                    <a:cubicBezTo>
                      <a:pt x="236" y="189"/>
                      <a:pt x="245" y="0"/>
                      <a:pt x="312" y="4"/>
                    </a:cubicBezTo>
                    <a:cubicBezTo>
                      <a:pt x="379" y="8"/>
                      <a:pt x="503" y="212"/>
                      <a:pt x="584" y="252"/>
                    </a:cubicBezTo>
                    <a:cubicBezTo>
                      <a:pt x="665" y="292"/>
                      <a:pt x="752" y="245"/>
                      <a:pt x="800" y="244"/>
                    </a:cubicBezTo>
                    <a:cubicBezTo>
                      <a:pt x="848" y="243"/>
                      <a:pt x="827" y="245"/>
                      <a:pt x="872" y="244"/>
                    </a:cubicBezTo>
                    <a:cubicBezTo>
                      <a:pt x="917" y="243"/>
                      <a:pt x="994" y="239"/>
                      <a:pt x="1072" y="236"/>
                    </a:cubicBezTo>
                  </a:path>
                </a:pathLst>
              </a:custGeom>
              <a:noFill/>
              <a:ln w="28575" cap="flat" cmpd="sng">
                <a:solidFill>
                  <a:srgbClr val="FF1C25"/>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a:defRPr/>
                </a:pPr>
                <a:endParaRPr lang="en-US">
                  <a:ea typeface="ＭＳ Ｐゴシック" charset="0"/>
                </a:endParaRPr>
              </a:p>
            </p:txBody>
          </p:sp>
          <p:sp>
            <p:nvSpPr>
              <p:cNvPr id="17" name="Line 42"/>
              <p:cNvSpPr>
                <a:spLocks noChangeShapeType="1"/>
              </p:cNvSpPr>
              <p:nvPr/>
            </p:nvSpPr>
            <p:spPr bwMode="auto">
              <a:xfrm>
                <a:off x="4371" y="1483"/>
                <a:ext cx="367" cy="1"/>
              </a:xfrm>
              <a:prstGeom prst="line">
                <a:avLst/>
              </a:prstGeom>
              <a:noFill/>
              <a:ln w="28575">
                <a:solidFill>
                  <a:srgbClr val="FF1C25"/>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grpSp>
        <p:sp>
          <p:nvSpPr>
            <p:cNvPr id="18" name="Rectangle 43"/>
            <p:cNvSpPr>
              <a:spLocks noChangeArrowheads="1"/>
            </p:cNvSpPr>
            <p:nvPr/>
          </p:nvSpPr>
          <p:spPr bwMode="auto">
            <a:xfrm>
              <a:off x="3172835" y="889000"/>
              <a:ext cx="2600956" cy="108877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400" dirty="0">
                <a:ea typeface="ＭＳ Ｐゴシック" charset="0"/>
              </a:endParaRPr>
            </a:p>
          </p:txBody>
        </p:sp>
        <p:sp>
          <p:nvSpPr>
            <p:cNvPr id="62478" name="Rectangle 18"/>
            <p:cNvSpPr>
              <a:spLocks noChangeArrowheads="1"/>
            </p:cNvSpPr>
            <p:nvPr/>
          </p:nvSpPr>
          <p:spPr bwMode="auto">
            <a:xfrm>
              <a:off x="3128374" y="1013632"/>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a:solidFill>
                    <a:srgbClr val="000000"/>
                  </a:solidFill>
                </a:rPr>
                <a:t>Discharge</a:t>
              </a:r>
              <a:endParaRPr lang="en-US" altLang="en-US"/>
            </a:p>
          </p:txBody>
        </p:sp>
        <p:sp>
          <p:nvSpPr>
            <p:cNvPr id="62479" name="TextBox 19"/>
            <p:cNvSpPr txBox="1">
              <a:spLocks noChangeArrowheads="1"/>
            </p:cNvSpPr>
            <p:nvPr/>
          </p:nvSpPr>
          <p:spPr bwMode="auto">
            <a:xfrm>
              <a:off x="3166096" y="1452556"/>
              <a:ext cx="10252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400"/>
                <a:t>Canonical HRF</a:t>
              </a:r>
            </a:p>
          </p:txBody>
        </p:sp>
      </p:grpSp>
      <p:sp>
        <p:nvSpPr>
          <p:cNvPr id="21" name="Bent Arrow 20"/>
          <p:cNvSpPr>
            <a:spLocks/>
          </p:cNvSpPr>
          <p:nvPr/>
        </p:nvSpPr>
        <p:spPr bwMode="auto">
          <a:xfrm>
            <a:off x="2263775" y="1238250"/>
            <a:ext cx="650875" cy="738188"/>
          </a:xfrm>
          <a:custGeom>
            <a:avLst/>
            <a:gdLst>
              <a:gd name="T0" fmla="*/ 0 w 650875"/>
              <a:gd name="T1" fmla="*/ 738188 h 738188"/>
              <a:gd name="T2" fmla="*/ 0 w 650875"/>
              <a:gd name="T3" fmla="*/ 366117 h 738188"/>
              <a:gd name="T4" fmla="*/ 284758 w 650875"/>
              <a:gd name="T5" fmla="*/ 81359 h 738188"/>
              <a:gd name="T6" fmla="*/ 488156 w 650875"/>
              <a:gd name="T7" fmla="*/ 81359 h 738188"/>
              <a:gd name="T8" fmla="*/ 488156 w 650875"/>
              <a:gd name="T9" fmla="*/ 0 h 738188"/>
              <a:gd name="T10" fmla="*/ 650875 w 650875"/>
              <a:gd name="T11" fmla="*/ 162719 h 738188"/>
              <a:gd name="T12" fmla="*/ 488156 w 650875"/>
              <a:gd name="T13" fmla="*/ 325438 h 738188"/>
              <a:gd name="T14" fmla="*/ 488156 w 650875"/>
              <a:gd name="T15" fmla="*/ 244078 h 738188"/>
              <a:gd name="T16" fmla="*/ 284758 w 650875"/>
              <a:gd name="T17" fmla="*/ 244078 h 738188"/>
              <a:gd name="T18" fmla="*/ 162719 w 650875"/>
              <a:gd name="T19" fmla="*/ 366117 h 738188"/>
              <a:gd name="T20" fmla="*/ 162719 w 650875"/>
              <a:gd name="T21" fmla="*/ 738188 h 738188"/>
              <a:gd name="T22" fmla="*/ 0 w 650875"/>
              <a:gd name="T23" fmla="*/ 738188 h 7381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50875" h="738188">
                <a:moveTo>
                  <a:pt x="0" y="738188"/>
                </a:moveTo>
                <a:lnTo>
                  <a:pt x="0" y="366117"/>
                </a:lnTo>
                <a:cubicBezTo>
                  <a:pt x="0" y="208849"/>
                  <a:pt x="127490" y="81359"/>
                  <a:pt x="284758" y="81359"/>
                </a:cubicBezTo>
                <a:lnTo>
                  <a:pt x="488156" y="81359"/>
                </a:lnTo>
                <a:lnTo>
                  <a:pt x="488156" y="0"/>
                </a:lnTo>
                <a:lnTo>
                  <a:pt x="650875" y="162719"/>
                </a:lnTo>
                <a:lnTo>
                  <a:pt x="488156" y="325438"/>
                </a:lnTo>
                <a:lnTo>
                  <a:pt x="488156" y="244078"/>
                </a:lnTo>
                <a:lnTo>
                  <a:pt x="284758" y="244078"/>
                </a:lnTo>
                <a:cubicBezTo>
                  <a:pt x="217358" y="244078"/>
                  <a:pt x="162719" y="298717"/>
                  <a:pt x="162719" y="366117"/>
                </a:cubicBezTo>
                <a:lnTo>
                  <a:pt x="162719" y="738188"/>
                </a:lnTo>
                <a:lnTo>
                  <a:pt x="0" y="738188"/>
                </a:lnTo>
                <a:close/>
              </a:path>
            </a:pathLst>
          </a:custGeom>
          <a:gradFill rotWithShape="1">
            <a:gsLst>
              <a:gs pos="0">
                <a:srgbClr val="CBFFFF"/>
              </a:gs>
              <a:gs pos="100000">
                <a:srgbClr val="B5E5E9"/>
              </a:gs>
            </a:gsLst>
            <a:lin ang="5400000"/>
          </a:gradFill>
          <a:ln w="9525" cap="flat" cmpd="sng">
            <a:solidFill>
              <a:srgbClr val="B6DCDF"/>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
        <p:nvSpPr>
          <p:cNvPr id="22" name="Bent Arrow 21"/>
          <p:cNvSpPr>
            <a:spLocks/>
          </p:cNvSpPr>
          <p:nvPr/>
        </p:nvSpPr>
        <p:spPr bwMode="auto">
          <a:xfrm rot="5400000">
            <a:off x="5924550" y="1177926"/>
            <a:ext cx="650875" cy="736600"/>
          </a:xfrm>
          <a:custGeom>
            <a:avLst/>
            <a:gdLst>
              <a:gd name="T0" fmla="*/ 0 w 650875"/>
              <a:gd name="T1" fmla="*/ 736600 h 736600"/>
              <a:gd name="T2" fmla="*/ 0 w 650875"/>
              <a:gd name="T3" fmla="*/ 366117 h 736600"/>
              <a:gd name="T4" fmla="*/ 284758 w 650875"/>
              <a:gd name="T5" fmla="*/ 81359 h 736600"/>
              <a:gd name="T6" fmla="*/ 488156 w 650875"/>
              <a:gd name="T7" fmla="*/ 81359 h 736600"/>
              <a:gd name="T8" fmla="*/ 488156 w 650875"/>
              <a:gd name="T9" fmla="*/ 0 h 736600"/>
              <a:gd name="T10" fmla="*/ 650875 w 650875"/>
              <a:gd name="T11" fmla="*/ 162719 h 736600"/>
              <a:gd name="T12" fmla="*/ 488156 w 650875"/>
              <a:gd name="T13" fmla="*/ 325438 h 736600"/>
              <a:gd name="T14" fmla="*/ 488156 w 650875"/>
              <a:gd name="T15" fmla="*/ 244078 h 736600"/>
              <a:gd name="T16" fmla="*/ 284758 w 650875"/>
              <a:gd name="T17" fmla="*/ 244078 h 736600"/>
              <a:gd name="T18" fmla="*/ 162719 w 650875"/>
              <a:gd name="T19" fmla="*/ 366117 h 736600"/>
              <a:gd name="T20" fmla="*/ 162719 w 650875"/>
              <a:gd name="T21" fmla="*/ 736600 h 736600"/>
              <a:gd name="T22" fmla="*/ 0 w 650875"/>
              <a:gd name="T23" fmla="*/ 736600 h 736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50875" h="736600">
                <a:moveTo>
                  <a:pt x="0" y="736600"/>
                </a:moveTo>
                <a:lnTo>
                  <a:pt x="0" y="366117"/>
                </a:lnTo>
                <a:cubicBezTo>
                  <a:pt x="0" y="208849"/>
                  <a:pt x="127490" y="81359"/>
                  <a:pt x="284758" y="81359"/>
                </a:cubicBezTo>
                <a:lnTo>
                  <a:pt x="488156" y="81359"/>
                </a:lnTo>
                <a:lnTo>
                  <a:pt x="488156" y="0"/>
                </a:lnTo>
                <a:lnTo>
                  <a:pt x="650875" y="162719"/>
                </a:lnTo>
                <a:lnTo>
                  <a:pt x="488156" y="325438"/>
                </a:lnTo>
                <a:lnTo>
                  <a:pt x="488156" y="244078"/>
                </a:lnTo>
                <a:lnTo>
                  <a:pt x="284758" y="244078"/>
                </a:lnTo>
                <a:cubicBezTo>
                  <a:pt x="217358" y="244078"/>
                  <a:pt x="162719" y="298717"/>
                  <a:pt x="162719" y="366117"/>
                </a:cubicBezTo>
                <a:lnTo>
                  <a:pt x="162719" y="736600"/>
                </a:lnTo>
                <a:lnTo>
                  <a:pt x="0" y="736600"/>
                </a:lnTo>
                <a:close/>
              </a:path>
            </a:pathLst>
          </a:custGeom>
          <a:gradFill rotWithShape="1">
            <a:gsLst>
              <a:gs pos="0">
                <a:srgbClr val="CBFFFF"/>
              </a:gs>
              <a:gs pos="100000">
                <a:srgbClr val="B5E5E9"/>
              </a:gs>
            </a:gsLst>
            <a:lin ang="5400000"/>
          </a:gradFill>
          <a:ln w="9525" cap="flat" cmpd="sng">
            <a:solidFill>
              <a:srgbClr val="B6DCDF"/>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Tree>
    <p:extLst>
      <p:ext uri="{BB962C8B-B14F-4D97-AF65-F5344CB8AC3E}">
        <p14:creationId xmlns:p14="http://schemas.microsoft.com/office/powerpoint/2010/main" val="2091699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txBox="1">
            <a:spLocks/>
          </p:cNvSpPr>
          <p:nvPr/>
        </p:nvSpPr>
        <p:spPr bwMode="auto">
          <a:xfrm>
            <a:off x="457200" y="492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3600" dirty="0" smtClean="0">
                <a:solidFill>
                  <a:srgbClr val="1C14BB"/>
                </a:solidFill>
              </a:rPr>
              <a:t>Definition </a:t>
            </a:r>
            <a:r>
              <a:rPr lang="en-US" altLang="en-US" sz="3600" dirty="0">
                <a:solidFill>
                  <a:srgbClr val="1C14BB"/>
                </a:solidFill>
              </a:rPr>
              <a:t>of the </a:t>
            </a:r>
            <a:r>
              <a:rPr lang="en-US" altLang="en-US" sz="3600" dirty="0" smtClean="0">
                <a:solidFill>
                  <a:srgbClr val="1C14BB"/>
                </a:solidFill>
              </a:rPr>
              <a:t>seizure onset zone</a:t>
            </a:r>
            <a:endParaRPr lang="en-US" altLang="en-US" sz="3600" dirty="0">
              <a:solidFill>
                <a:srgbClr val="1C14BB"/>
              </a:solidFill>
            </a:endParaRPr>
          </a:p>
        </p:txBody>
      </p:sp>
      <p:sp>
        <p:nvSpPr>
          <p:cNvPr id="63490" name="Content Placeholder 2"/>
          <p:cNvSpPr txBox="1">
            <a:spLocks/>
          </p:cNvSpPr>
          <p:nvPr/>
        </p:nvSpPr>
        <p:spPr bwMode="auto">
          <a:xfrm>
            <a:off x="4713288" y="1225550"/>
            <a:ext cx="4430712"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20000"/>
              </a:spcBef>
              <a:buFontTx/>
              <a:buChar char="•"/>
            </a:pPr>
            <a:r>
              <a:rPr lang="en-US" altLang="en-US" sz="2000"/>
              <a:t>33 pts underwent EEG-fMRI</a:t>
            </a:r>
          </a:p>
          <a:p>
            <a:pPr lvl="1">
              <a:spcBef>
                <a:spcPct val="20000"/>
              </a:spcBef>
              <a:buFontTx/>
              <a:buChar char="–"/>
            </a:pPr>
            <a:r>
              <a:rPr lang="en-US" altLang="en-US" sz="1800"/>
              <a:t>29/33 (88%) BOLD response concordant with EEG localization</a:t>
            </a:r>
          </a:p>
          <a:p>
            <a:pPr lvl="1">
              <a:spcBef>
                <a:spcPct val="20000"/>
              </a:spcBef>
              <a:buFontTx/>
              <a:buChar char="–"/>
            </a:pPr>
            <a:r>
              <a:rPr lang="en-US" altLang="en-US" sz="1800"/>
              <a:t>21/33 (64%) BOLD response contributed to defining focus</a:t>
            </a:r>
          </a:p>
          <a:p>
            <a:pPr lvl="1">
              <a:spcBef>
                <a:spcPct val="20000"/>
              </a:spcBef>
              <a:buFontTx/>
              <a:buChar char="–"/>
            </a:pPr>
            <a:r>
              <a:rPr lang="en-US" altLang="en-US" sz="1800"/>
              <a:t>12/14 (86%) BOLD response validated by structural MRI or intracranial VEM</a:t>
            </a:r>
          </a:p>
        </p:txBody>
      </p:sp>
      <p:sp>
        <p:nvSpPr>
          <p:cNvPr id="5" name="Text Box 4"/>
          <p:cNvSpPr txBox="1">
            <a:spLocks noChangeArrowheads="1"/>
          </p:cNvSpPr>
          <p:nvPr/>
        </p:nvSpPr>
        <p:spPr bwMode="auto">
          <a:xfrm>
            <a:off x="0" y="6554788"/>
            <a:ext cx="3698875" cy="30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dirty="0" err="1">
                <a:solidFill>
                  <a:srgbClr val="808080"/>
                </a:solidFill>
                <a:ea typeface="ＭＳ Ｐゴシック" charset="0"/>
              </a:rPr>
              <a:t>Pittau</a:t>
            </a:r>
            <a:r>
              <a:rPr lang="en-US" sz="1400" dirty="0">
                <a:solidFill>
                  <a:srgbClr val="808080"/>
                </a:solidFill>
                <a:ea typeface="ＭＳ Ｐゴシック" charset="0"/>
              </a:rPr>
              <a:t> et al. 2012 (Neurology 78:1479)</a:t>
            </a:r>
          </a:p>
        </p:txBody>
      </p:sp>
      <p:pic>
        <p:nvPicPr>
          <p:cNvPr id="63492" name="Picture 5" descr="Screen Shot 2013-06-24 at 7.30.15 PM.png"/>
          <p:cNvPicPr>
            <a:picLocks noChangeAspect="1"/>
          </p:cNvPicPr>
          <p:nvPr/>
        </p:nvPicPr>
        <p:blipFill>
          <a:blip r:embed="rId3">
            <a:extLst>
              <a:ext uri="{28A0092B-C50C-407E-A947-70E740481C1C}">
                <a14:useLocalDpi xmlns:a14="http://schemas.microsoft.com/office/drawing/2010/main" val="0"/>
              </a:ext>
            </a:extLst>
          </a:blip>
          <a:srcRect l="3725" t="67043" r="12315" b="697"/>
          <a:stretch>
            <a:fillRect/>
          </a:stretch>
        </p:blipFill>
        <p:spPr bwMode="auto">
          <a:xfrm>
            <a:off x="4918075" y="4752975"/>
            <a:ext cx="4230688"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6" descr="Screen Shot 2013-06-24 at 7.30.15 PM.png"/>
          <p:cNvPicPr>
            <a:picLocks noChangeAspect="1"/>
          </p:cNvPicPr>
          <p:nvPr/>
        </p:nvPicPr>
        <p:blipFill>
          <a:blip r:embed="rId3">
            <a:extLst>
              <a:ext uri="{28A0092B-C50C-407E-A947-70E740481C1C}">
                <a14:useLocalDpi xmlns:a14="http://schemas.microsoft.com/office/drawing/2010/main" val="0"/>
              </a:ext>
            </a:extLst>
          </a:blip>
          <a:srcRect l="3224" r="2245" b="33466"/>
          <a:stretch>
            <a:fillRect/>
          </a:stretch>
        </p:blipFill>
        <p:spPr bwMode="auto">
          <a:xfrm>
            <a:off x="-9525" y="1120775"/>
            <a:ext cx="4957763"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90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txBox="1">
            <a:spLocks/>
          </p:cNvSpPr>
          <p:nvPr/>
        </p:nvSpPr>
        <p:spPr bwMode="auto">
          <a:xfrm>
            <a:off x="457200" y="492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3600" dirty="0" smtClean="0">
                <a:solidFill>
                  <a:srgbClr val="1C14BB"/>
                </a:solidFill>
              </a:rPr>
              <a:t>Post-surgical outcome</a:t>
            </a:r>
            <a:endParaRPr lang="en-US" altLang="en-US" sz="3600" dirty="0">
              <a:solidFill>
                <a:srgbClr val="1C14BB"/>
              </a:solidFill>
            </a:endParaRPr>
          </a:p>
        </p:txBody>
      </p:sp>
      <p:sp>
        <p:nvSpPr>
          <p:cNvPr id="63490" name="Content Placeholder 2"/>
          <p:cNvSpPr txBox="1">
            <a:spLocks/>
          </p:cNvSpPr>
          <p:nvPr/>
        </p:nvSpPr>
        <p:spPr bwMode="auto">
          <a:xfrm>
            <a:off x="262889" y="1225550"/>
            <a:ext cx="5718259" cy="446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20000"/>
              </a:spcBef>
              <a:buFont typeface="Arial" charset="0"/>
              <a:buChar char="•"/>
            </a:pPr>
            <a:r>
              <a:rPr lang="en-US" altLang="en-US" sz="2000" dirty="0" smtClean="0"/>
              <a:t>35 pts </a:t>
            </a:r>
            <a:r>
              <a:rPr lang="en-US" altLang="en-US" sz="2000" dirty="0"/>
              <a:t>underwent </a:t>
            </a:r>
            <a:r>
              <a:rPr lang="en-US" altLang="en-US" sz="2000" dirty="0" smtClean="0"/>
              <a:t>EEG-fMRI and surgery </a:t>
            </a:r>
          </a:p>
          <a:p>
            <a:pPr>
              <a:spcBef>
                <a:spcPct val="20000"/>
              </a:spcBef>
              <a:buFont typeface="Arial" charset="0"/>
              <a:buChar char="•"/>
            </a:pPr>
            <a:r>
              <a:rPr lang="en-US" altLang="en-US" sz="2000" dirty="0" smtClean="0"/>
              <a:t>4 groups (based on location of BOLD response and resection):</a:t>
            </a:r>
          </a:p>
          <a:p>
            <a:pPr lvl="1">
              <a:spcBef>
                <a:spcPct val="20000"/>
              </a:spcBef>
              <a:buFont typeface="Arial" charset="0"/>
              <a:buChar char="•"/>
            </a:pPr>
            <a:r>
              <a:rPr lang="en-US" altLang="en-US" sz="2000" dirty="0" smtClean="0"/>
              <a:t>fully concordant</a:t>
            </a:r>
          </a:p>
          <a:p>
            <a:pPr lvl="1">
              <a:spcBef>
                <a:spcPct val="20000"/>
              </a:spcBef>
              <a:buFont typeface="Arial" charset="0"/>
              <a:buChar char="•"/>
            </a:pPr>
            <a:r>
              <a:rPr lang="en-US" altLang="en-US" sz="2000" dirty="0" smtClean="0"/>
              <a:t>partially concordant </a:t>
            </a:r>
          </a:p>
          <a:p>
            <a:pPr lvl="1">
              <a:spcBef>
                <a:spcPct val="20000"/>
              </a:spcBef>
              <a:buFont typeface="Arial" charset="0"/>
              <a:buChar char="•"/>
            </a:pPr>
            <a:r>
              <a:rPr lang="en-US" altLang="en-US" sz="2000" dirty="0" smtClean="0"/>
              <a:t>partially discordant </a:t>
            </a:r>
          </a:p>
          <a:p>
            <a:pPr lvl="1">
              <a:spcBef>
                <a:spcPct val="20000"/>
              </a:spcBef>
              <a:buFont typeface="Arial" charset="0"/>
              <a:buChar char="•"/>
            </a:pPr>
            <a:r>
              <a:rPr lang="en-US" altLang="en-US" sz="2000" dirty="0" smtClean="0"/>
              <a:t>fully discordant </a:t>
            </a:r>
          </a:p>
          <a:p>
            <a:pPr>
              <a:spcBef>
                <a:spcPct val="20000"/>
              </a:spcBef>
              <a:buFont typeface="Arial" charset="0"/>
              <a:buChar char="•"/>
            </a:pPr>
            <a:r>
              <a:rPr lang="en-US" altLang="en-US" sz="2000" dirty="0" smtClean="0"/>
              <a:t>For fully concordant and fully discordant groups</a:t>
            </a:r>
          </a:p>
          <a:p>
            <a:pPr lvl="1">
              <a:spcBef>
                <a:spcPct val="20000"/>
              </a:spcBef>
              <a:buFont typeface="Arial" charset="0"/>
              <a:buChar char="•"/>
            </a:pPr>
            <a:r>
              <a:rPr lang="en-US" altLang="en-US" sz="2000" dirty="0" smtClean="0"/>
              <a:t>Sensitivity - 87.5%</a:t>
            </a:r>
          </a:p>
          <a:p>
            <a:pPr lvl="1">
              <a:spcBef>
                <a:spcPct val="20000"/>
              </a:spcBef>
              <a:buFont typeface="Arial" charset="0"/>
              <a:buChar char="•"/>
            </a:pPr>
            <a:r>
              <a:rPr lang="en-US" altLang="en-US" sz="2000" dirty="0" smtClean="0"/>
              <a:t>Specificity -76.9%</a:t>
            </a:r>
          </a:p>
          <a:p>
            <a:pPr lvl="1">
              <a:spcBef>
                <a:spcPct val="20000"/>
              </a:spcBef>
              <a:buFont typeface="Arial" charset="0"/>
              <a:buChar char="•"/>
            </a:pPr>
            <a:r>
              <a:rPr lang="en-US" altLang="en-US" sz="2000" dirty="0" smtClean="0"/>
              <a:t>PPV – 70.0%</a:t>
            </a:r>
          </a:p>
          <a:p>
            <a:pPr lvl="1">
              <a:spcBef>
                <a:spcPct val="20000"/>
              </a:spcBef>
              <a:buFont typeface="Arial" charset="0"/>
              <a:buChar char="•"/>
            </a:pPr>
            <a:r>
              <a:rPr lang="en-US" altLang="en-US" sz="2000" dirty="0" smtClean="0"/>
              <a:t>NPV – 90.9%</a:t>
            </a:r>
            <a:endParaRPr lang="en-US" altLang="en-US" sz="2000" dirty="0"/>
          </a:p>
          <a:p>
            <a:pPr lvl="1">
              <a:spcBef>
                <a:spcPct val="20000"/>
              </a:spcBef>
              <a:buFont typeface="Arial" charset="0"/>
              <a:buChar char="•"/>
            </a:pPr>
            <a:endParaRPr lang="en-US" altLang="en-US" sz="2000" dirty="0"/>
          </a:p>
        </p:txBody>
      </p:sp>
      <p:sp>
        <p:nvSpPr>
          <p:cNvPr id="5" name="Text Box 4"/>
          <p:cNvSpPr txBox="1">
            <a:spLocks noChangeArrowheads="1"/>
          </p:cNvSpPr>
          <p:nvPr/>
        </p:nvSpPr>
        <p:spPr bwMode="auto">
          <a:xfrm>
            <a:off x="0" y="6554788"/>
            <a:ext cx="3698875" cy="30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dirty="0" smtClean="0">
                <a:solidFill>
                  <a:srgbClr val="808080"/>
                </a:solidFill>
                <a:ea typeface="ＭＳ Ｐゴシック" charset="0"/>
              </a:rPr>
              <a:t>An et </a:t>
            </a:r>
            <a:r>
              <a:rPr lang="en-US" sz="1400" dirty="0">
                <a:solidFill>
                  <a:srgbClr val="808080"/>
                </a:solidFill>
                <a:ea typeface="ＭＳ Ｐゴシック" charset="0"/>
              </a:rPr>
              <a:t>al. </a:t>
            </a:r>
            <a:r>
              <a:rPr lang="en-US" sz="1400" dirty="0" smtClean="0">
                <a:solidFill>
                  <a:srgbClr val="808080"/>
                </a:solidFill>
                <a:ea typeface="ＭＳ Ｐゴシック" charset="0"/>
              </a:rPr>
              <a:t>2013 (</a:t>
            </a:r>
            <a:r>
              <a:rPr lang="en-US" sz="1400" dirty="0" err="1" smtClean="0">
                <a:solidFill>
                  <a:srgbClr val="808080"/>
                </a:solidFill>
                <a:ea typeface="ＭＳ Ｐゴシック" charset="0"/>
              </a:rPr>
              <a:t>Epilepsia</a:t>
            </a:r>
            <a:r>
              <a:rPr lang="en-US" sz="1400" dirty="0" smtClean="0">
                <a:solidFill>
                  <a:srgbClr val="808080"/>
                </a:solidFill>
                <a:ea typeface="ＭＳ Ｐゴシック" charset="0"/>
              </a:rPr>
              <a:t> 54:2184)</a:t>
            </a:r>
            <a:endParaRPr lang="en-US" sz="1400" dirty="0">
              <a:solidFill>
                <a:srgbClr val="808080"/>
              </a:solidFill>
              <a:ea typeface="ＭＳ Ｐゴシック"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67" t="648" r="3206" b="1403"/>
          <a:stretch/>
        </p:blipFill>
        <p:spPr>
          <a:xfrm>
            <a:off x="6016569" y="184150"/>
            <a:ext cx="2988077" cy="654939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372" t="1331" r="4207" b="1667"/>
          <a:stretch/>
        </p:blipFill>
        <p:spPr>
          <a:xfrm>
            <a:off x="6296342" y="180231"/>
            <a:ext cx="2760345" cy="6557228"/>
          </a:xfrm>
          <a:prstGeom prst="rect">
            <a:avLst/>
          </a:prstGeom>
        </p:spPr>
      </p:pic>
      <p:sp>
        <p:nvSpPr>
          <p:cNvPr id="10" name="TextBox 9"/>
          <p:cNvSpPr txBox="1"/>
          <p:nvPr/>
        </p:nvSpPr>
        <p:spPr>
          <a:xfrm>
            <a:off x="2916251" y="2256671"/>
            <a:ext cx="2958599" cy="1785104"/>
          </a:xfrm>
          <a:prstGeom prst="rect">
            <a:avLst/>
          </a:prstGeom>
          <a:noFill/>
        </p:spPr>
        <p:txBody>
          <a:bodyPr wrap="square" rtlCol="0">
            <a:spAutoFit/>
          </a:bodyPr>
          <a:lstStyle/>
          <a:p>
            <a:pPr lvl="1">
              <a:spcBef>
                <a:spcPct val="20000"/>
              </a:spcBef>
            </a:pPr>
            <a:r>
              <a:rPr lang="en-US" altLang="en-US" sz="2000" dirty="0" smtClean="0">
                <a:latin typeface="Arial" charset="0"/>
                <a:ea typeface="Arial" charset="0"/>
                <a:cs typeface="Arial" charset="0"/>
              </a:rPr>
              <a:t>(</a:t>
            </a:r>
            <a:r>
              <a:rPr lang="en-US" altLang="en-US" sz="2000" dirty="0">
                <a:latin typeface="Arial" charset="0"/>
                <a:ea typeface="Arial" charset="0"/>
                <a:cs typeface="Arial" charset="0"/>
              </a:rPr>
              <a:t>7/10 Class </a:t>
            </a:r>
            <a:r>
              <a:rPr lang="en-US" altLang="en-US" sz="2000" dirty="0" smtClean="0">
                <a:latin typeface="Arial" charset="0"/>
                <a:ea typeface="Arial" charset="0"/>
                <a:cs typeface="Arial" charset="0"/>
              </a:rPr>
              <a:t>I &amp; II) </a:t>
            </a:r>
            <a:endParaRPr lang="en-US" altLang="en-US" sz="2000" dirty="0">
              <a:latin typeface="Arial" charset="0"/>
              <a:ea typeface="Arial" charset="0"/>
              <a:cs typeface="Arial" charset="0"/>
            </a:endParaRPr>
          </a:p>
          <a:p>
            <a:pPr lvl="1">
              <a:spcBef>
                <a:spcPct val="20000"/>
              </a:spcBef>
            </a:pPr>
            <a:r>
              <a:rPr lang="en-US" altLang="en-US" sz="2000" dirty="0" smtClean="0">
                <a:latin typeface="Arial" charset="0"/>
                <a:ea typeface="Arial" charset="0"/>
                <a:cs typeface="Arial" charset="0"/>
              </a:rPr>
              <a:t>(4/9 </a:t>
            </a:r>
            <a:r>
              <a:rPr lang="en-US" altLang="en-US" sz="2000" dirty="0">
                <a:latin typeface="Arial" charset="0"/>
                <a:ea typeface="Arial" charset="0"/>
                <a:cs typeface="Arial" charset="0"/>
              </a:rPr>
              <a:t>Class I &amp; II) </a:t>
            </a:r>
          </a:p>
          <a:p>
            <a:pPr lvl="1">
              <a:spcBef>
                <a:spcPct val="20000"/>
              </a:spcBef>
            </a:pPr>
            <a:r>
              <a:rPr lang="en-US" altLang="en-US" sz="2000" dirty="0" smtClean="0">
                <a:latin typeface="Arial" charset="0"/>
                <a:ea typeface="Arial" charset="0"/>
                <a:cs typeface="Arial" charset="0"/>
              </a:rPr>
              <a:t>(</a:t>
            </a:r>
            <a:r>
              <a:rPr lang="en-US" altLang="en-US" sz="2000" dirty="0">
                <a:latin typeface="Arial" charset="0"/>
                <a:ea typeface="Arial" charset="0"/>
                <a:cs typeface="Arial" charset="0"/>
              </a:rPr>
              <a:t>3/5 Class I &amp; II)</a:t>
            </a:r>
          </a:p>
          <a:p>
            <a:pPr lvl="1">
              <a:spcBef>
                <a:spcPct val="20000"/>
              </a:spcBef>
            </a:pPr>
            <a:r>
              <a:rPr lang="en-US" altLang="en-US" sz="2000" dirty="0" smtClean="0">
                <a:latin typeface="Arial" charset="0"/>
                <a:ea typeface="Arial" charset="0"/>
                <a:cs typeface="Arial" charset="0"/>
              </a:rPr>
              <a:t>(</a:t>
            </a:r>
            <a:r>
              <a:rPr lang="en-US" altLang="en-US" sz="2000" dirty="0">
                <a:latin typeface="Arial" charset="0"/>
                <a:ea typeface="Arial" charset="0"/>
                <a:cs typeface="Arial" charset="0"/>
              </a:rPr>
              <a:t>1/11 Class I &amp; II) </a:t>
            </a:r>
          </a:p>
          <a:p>
            <a:endParaRPr lang="en-US" dirty="0"/>
          </a:p>
        </p:txBody>
      </p:sp>
    </p:spTree>
    <p:extLst>
      <p:ext uri="{BB962C8B-B14F-4D97-AF65-F5344CB8AC3E}">
        <p14:creationId xmlns:p14="http://schemas.microsoft.com/office/powerpoint/2010/main" val="179610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349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349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3490">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xEl>
                                              <p:pRg st="3" end="3"/>
                                            </p:txEl>
                                          </p:spTgt>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3"/>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3490">
                                            <p:txEl>
                                              <p:pRg st="6" end="6"/>
                                            </p:txEl>
                                          </p:spTgt>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2"/>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63490">
                                            <p:txEl>
                                              <p:pRg st="7" end="7"/>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3490">
                                            <p:txEl>
                                              <p:pRg st="8" end="8"/>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3490">
                                            <p:txEl>
                                              <p:pRg st="9" end="9"/>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349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a:spLocks noChangeArrowheads="1"/>
          </p:cNvSpPr>
          <p:nvPr/>
        </p:nvSpPr>
        <p:spPr bwMode="auto">
          <a:xfrm>
            <a:off x="708025" y="2432050"/>
            <a:ext cx="8250238" cy="2535238"/>
          </a:xfrm>
          <a:prstGeom prst="roundRect">
            <a:avLst>
              <a:gd name="adj" fmla="val 16667"/>
            </a:avLst>
          </a:prstGeom>
          <a:solidFill>
            <a:srgbClr val="F1F9F9"/>
          </a:solidFill>
          <a:ln w="9525">
            <a:solidFill>
              <a:srgbClr val="B6DCDF"/>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FFFFFF"/>
              </a:solidFill>
            </a:endParaRPr>
          </a:p>
        </p:txBody>
      </p:sp>
      <p:sp>
        <p:nvSpPr>
          <p:cNvPr id="4" name="TextBox 3"/>
          <p:cNvSpPr txBox="1">
            <a:spLocks noChangeArrowheads="1"/>
          </p:cNvSpPr>
          <p:nvPr/>
        </p:nvSpPr>
        <p:spPr bwMode="auto">
          <a:xfrm>
            <a:off x="860425" y="2443163"/>
            <a:ext cx="1982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a:t>Unclear </a:t>
            </a:r>
            <a:r>
              <a:rPr lang="en-US" altLang="en-US" sz="1800" dirty="0" smtClean="0"/>
              <a:t>SOZ</a:t>
            </a:r>
            <a:endParaRPr lang="en-US" altLang="en-US" sz="1800" dirty="0"/>
          </a:p>
          <a:p>
            <a:pPr eaLnBrk="1" hangingPunct="1"/>
            <a:r>
              <a:rPr lang="en-US" altLang="en-US" sz="1800" dirty="0"/>
              <a:t>(n = 3)</a:t>
            </a:r>
          </a:p>
        </p:txBody>
      </p:sp>
      <p:sp>
        <p:nvSpPr>
          <p:cNvPr id="5" name="TextBox 4"/>
          <p:cNvSpPr txBox="1">
            <a:spLocks noChangeArrowheads="1"/>
          </p:cNvSpPr>
          <p:nvPr/>
        </p:nvSpPr>
        <p:spPr bwMode="auto">
          <a:xfrm>
            <a:off x="5235575" y="2443163"/>
            <a:ext cx="2776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Presumed multifocality</a:t>
            </a:r>
          </a:p>
          <a:p>
            <a:pPr eaLnBrk="1" hangingPunct="1"/>
            <a:r>
              <a:rPr lang="en-US" altLang="en-US" sz="1800"/>
              <a:t>(n = 2)</a:t>
            </a:r>
          </a:p>
        </p:txBody>
      </p:sp>
      <p:sp>
        <p:nvSpPr>
          <p:cNvPr id="6" name="TextBox 5"/>
          <p:cNvSpPr txBox="1">
            <a:spLocks noChangeArrowheads="1"/>
          </p:cNvSpPr>
          <p:nvPr/>
        </p:nvSpPr>
        <p:spPr bwMode="auto">
          <a:xfrm>
            <a:off x="3451225" y="2443163"/>
            <a:ext cx="1590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Both</a:t>
            </a:r>
          </a:p>
          <a:p>
            <a:pPr eaLnBrk="1" hangingPunct="1"/>
            <a:r>
              <a:rPr lang="en-US" altLang="en-US" sz="1800"/>
              <a:t>(n = 3)</a:t>
            </a:r>
          </a:p>
        </p:txBody>
      </p:sp>
      <p:sp>
        <p:nvSpPr>
          <p:cNvPr id="7" name="Left Brace 6"/>
          <p:cNvSpPr/>
          <p:nvPr/>
        </p:nvSpPr>
        <p:spPr>
          <a:xfrm rot="16200000">
            <a:off x="2784475" y="2259013"/>
            <a:ext cx="455613" cy="2338387"/>
          </a:xfrm>
          <a:prstGeom prst="leftBrace">
            <a:avLst/>
          </a:prstGeom>
          <a:effectLst/>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sp>
        <p:nvSpPr>
          <p:cNvPr id="8" name="Left Brace 7"/>
          <p:cNvSpPr/>
          <p:nvPr/>
        </p:nvSpPr>
        <p:spPr>
          <a:xfrm rot="16200000">
            <a:off x="5240337" y="2254251"/>
            <a:ext cx="455613" cy="2347912"/>
          </a:xfrm>
          <a:prstGeom prst="leftBrace">
            <a:avLst/>
          </a:prstGeom>
          <a:effectLst/>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sp>
        <p:nvSpPr>
          <p:cNvPr id="9" name="TextBox 8"/>
          <p:cNvSpPr txBox="1">
            <a:spLocks noChangeArrowheads="1"/>
          </p:cNvSpPr>
          <p:nvPr/>
        </p:nvSpPr>
        <p:spPr bwMode="auto">
          <a:xfrm>
            <a:off x="1090613" y="3784600"/>
            <a:ext cx="29416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a:t>EEG-fMRI (n = 6)</a:t>
            </a:r>
          </a:p>
          <a:p>
            <a:pPr eaLnBrk="1" hangingPunct="1"/>
            <a:r>
              <a:rPr lang="en-US" altLang="en-US" sz="1800"/>
              <a:t>- Improved localization in  4 patients</a:t>
            </a:r>
          </a:p>
        </p:txBody>
      </p:sp>
      <p:sp>
        <p:nvSpPr>
          <p:cNvPr id="10" name="TextBox 9"/>
          <p:cNvSpPr txBox="1"/>
          <p:nvPr/>
        </p:nvSpPr>
        <p:spPr>
          <a:xfrm>
            <a:off x="4338638" y="3784600"/>
            <a:ext cx="4835525" cy="923925"/>
          </a:xfrm>
          <a:prstGeom prst="rect">
            <a:avLst/>
          </a:prstGeom>
          <a:noFill/>
        </p:spPr>
        <p:txBody>
          <a:bodyPr>
            <a:spAutoFit/>
          </a:bodyPr>
          <a:lstStyle/>
          <a:p>
            <a:pPr>
              <a:defRPr/>
            </a:pPr>
            <a:r>
              <a:rPr lang="en-US" sz="1800" b="1" dirty="0">
                <a:ea typeface="ＭＳ Ｐゴシック" charset="0"/>
              </a:rPr>
              <a:t>EEG-fMRI (n = 5)</a:t>
            </a:r>
          </a:p>
          <a:p>
            <a:pPr marL="285750" indent="-285750">
              <a:buFontTx/>
              <a:buChar char="-"/>
              <a:defRPr/>
            </a:pPr>
            <a:r>
              <a:rPr lang="en-US" sz="1800" dirty="0">
                <a:ea typeface="ＭＳ Ｐゴシック" charset="0"/>
              </a:rPr>
              <a:t>Advocated for a single </a:t>
            </a:r>
            <a:r>
              <a:rPr lang="en-US" sz="1800" dirty="0" smtClean="0">
                <a:ea typeface="ＭＳ Ｐゴシック" charset="0"/>
              </a:rPr>
              <a:t>SOZ in </a:t>
            </a:r>
            <a:r>
              <a:rPr lang="en-US" sz="1800" dirty="0">
                <a:ea typeface="ＭＳ Ｐゴシック" charset="0"/>
              </a:rPr>
              <a:t>1 patient</a:t>
            </a:r>
          </a:p>
          <a:p>
            <a:pPr marL="285750" indent="-285750">
              <a:buFontTx/>
              <a:buChar char="-"/>
              <a:defRPr/>
            </a:pPr>
            <a:r>
              <a:rPr lang="en-US" sz="1800" dirty="0">
                <a:ea typeface="ＭＳ Ｐゴシック" charset="0"/>
              </a:rPr>
              <a:t>Confirmed multifocality in 4 patients</a:t>
            </a:r>
          </a:p>
        </p:txBody>
      </p:sp>
      <p:sp>
        <p:nvSpPr>
          <p:cNvPr id="64521" name="Title 2"/>
          <p:cNvSpPr txBox="1">
            <a:spLocks/>
          </p:cNvSpPr>
          <p:nvPr/>
        </p:nvSpPr>
        <p:spPr bwMode="auto">
          <a:xfrm>
            <a:off x="457200" y="492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3600" dirty="0">
                <a:solidFill>
                  <a:srgbClr val="1C14BB"/>
                </a:solidFill>
              </a:rPr>
              <a:t>Pre-operative workup</a:t>
            </a:r>
          </a:p>
        </p:txBody>
      </p:sp>
      <p:sp>
        <p:nvSpPr>
          <p:cNvPr id="64522" name="Content Placeholder 4"/>
          <p:cNvSpPr txBox="1">
            <a:spLocks/>
          </p:cNvSpPr>
          <p:nvPr/>
        </p:nvSpPr>
        <p:spPr bwMode="auto">
          <a:xfrm>
            <a:off x="457200" y="1262063"/>
            <a:ext cx="82296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20000"/>
              </a:spcBef>
              <a:buFontTx/>
              <a:buChar char="•"/>
            </a:pPr>
            <a:r>
              <a:rPr lang="en-US" altLang="en-US"/>
              <a:t>29 patients deemed ineligible for surgery</a:t>
            </a:r>
          </a:p>
          <a:p>
            <a:pPr lvl="1">
              <a:spcBef>
                <a:spcPct val="20000"/>
              </a:spcBef>
              <a:buFontTx/>
              <a:buChar char="–"/>
            </a:pPr>
            <a:r>
              <a:rPr lang="en-US" altLang="en-US" sz="2000"/>
              <a:t>8 had BOLD responses concordant with interictal discharges</a:t>
            </a:r>
          </a:p>
        </p:txBody>
      </p:sp>
      <p:sp>
        <p:nvSpPr>
          <p:cNvPr id="13" name="Content Placeholder 4"/>
          <p:cNvSpPr txBox="1">
            <a:spLocks/>
          </p:cNvSpPr>
          <p:nvPr/>
        </p:nvSpPr>
        <p:spPr bwMode="auto">
          <a:xfrm>
            <a:off x="373063" y="5094288"/>
            <a:ext cx="82296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ts val="1600"/>
              </a:spcBef>
              <a:buFont typeface="Arial" charset="0"/>
              <a:buChar char="•"/>
            </a:pPr>
            <a:r>
              <a:rPr lang="en-US" altLang="en-US"/>
              <a:t>4 patients underwent intracranial VEM</a:t>
            </a:r>
          </a:p>
          <a:p>
            <a:pPr lvl="1" eaLnBrk="1" hangingPunct="1">
              <a:spcBef>
                <a:spcPct val="20000"/>
              </a:spcBef>
              <a:buFont typeface="Arial" charset="0"/>
              <a:buChar char="–"/>
            </a:pPr>
            <a:r>
              <a:rPr lang="en-US" altLang="en-US" sz="2000"/>
              <a:t>Intracranial VEM data supported the EEG-fMRI results in 2 patients</a:t>
            </a:r>
          </a:p>
        </p:txBody>
      </p:sp>
      <p:sp>
        <p:nvSpPr>
          <p:cNvPr id="14" name="Text Box 4"/>
          <p:cNvSpPr txBox="1">
            <a:spLocks noChangeArrowheads="1"/>
          </p:cNvSpPr>
          <p:nvPr/>
        </p:nvSpPr>
        <p:spPr bwMode="auto">
          <a:xfrm>
            <a:off x="0" y="6561138"/>
            <a:ext cx="3698875" cy="30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dirty="0" err="1">
                <a:solidFill>
                  <a:srgbClr val="808080"/>
                </a:solidFill>
                <a:ea typeface="ＭＳ Ｐゴシック" charset="0"/>
              </a:rPr>
              <a:t>Zijlmans</a:t>
            </a:r>
            <a:r>
              <a:rPr lang="en-US" sz="1400" dirty="0">
                <a:solidFill>
                  <a:srgbClr val="808080"/>
                </a:solidFill>
                <a:ea typeface="ＭＳ Ｐゴシック" charset="0"/>
              </a:rPr>
              <a:t> et al. 2007 (Brain 130:2343)</a:t>
            </a:r>
          </a:p>
        </p:txBody>
      </p:sp>
    </p:spTree>
    <p:extLst>
      <p:ext uri="{BB962C8B-B14F-4D97-AF65-F5344CB8AC3E}">
        <p14:creationId xmlns:p14="http://schemas.microsoft.com/office/powerpoint/2010/main" val="1951547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animBg="1"/>
      <p:bldP spid="8" grpId="0" animBg="1"/>
      <p:bldP spid="9"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488" y="3968751"/>
            <a:ext cx="8610600" cy="1782676"/>
          </a:xfrm>
        </p:spPr>
        <p:txBody>
          <a:bodyPr>
            <a:normAutofit/>
          </a:bodyPr>
          <a:lstStyle/>
          <a:p>
            <a:pPr>
              <a:defRPr/>
            </a:pPr>
            <a:r>
              <a:rPr lang="en-US" sz="2400" dirty="0" smtClean="0"/>
              <a:t>Intracranial EEG allows more precise recording of epileptiform discharges</a:t>
            </a:r>
          </a:p>
          <a:p>
            <a:pPr lvl="1">
              <a:defRPr/>
            </a:pPr>
            <a:r>
              <a:rPr lang="en-CA" sz="2000" dirty="0" smtClean="0">
                <a:solidFill>
                  <a:srgbClr val="000000"/>
                </a:solidFill>
                <a:ea typeface="ＭＳ Ｐゴシック" pitchFamily="-106" charset="-128"/>
                <a:cs typeface="ＭＳ Ｐゴシック" pitchFamily="-106" charset="-128"/>
              </a:rPr>
              <a:t>Increased </a:t>
            </a:r>
            <a:r>
              <a:rPr lang="en-CA" sz="2000" dirty="0">
                <a:solidFill>
                  <a:srgbClr val="000000"/>
                </a:solidFill>
                <a:ea typeface="ＭＳ Ｐゴシック" pitchFamily="-106" charset="-128"/>
                <a:cs typeface="ＭＳ Ｐゴシック" pitchFamily="-106" charset="-128"/>
              </a:rPr>
              <a:t>number of discharges for </a:t>
            </a:r>
            <a:r>
              <a:rPr lang="en-CA" sz="2000" dirty="0" smtClean="0">
                <a:solidFill>
                  <a:srgbClr val="000000"/>
                </a:solidFill>
                <a:ea typeface="ＭＳ Ｐゴシック" pitchFamily="-106" charset="-128"/>
                <a:cs typeface="ＭＳ Ｐゴシック" pitchFamily="-106" charset="-128"/>
              </a:rPr>
              <a:t>analysis</a:t>
            </a:r>
            <a:endParaRPr lang="en-US" sz="2000" dirty="0"/>
          </a:p>
        </p:txBody>
      </p:sp>
      <p:grpSp>
        <p:nvGrpSpPr>
          <p:cNvPr id="5" name="Group 4"/>
          <p:cNvGrpSpPr>
            <a:grpSpLocks/>
          </p:cNvGrpSpPr>
          <p:nvPr/>
        </p:nvGrpSpPr>
        <p:grpSpPr bwMode="auto">
          <a:xfrm>
            <a:off x="782638" y="1528763"/>
            <a:ext cx="7078662" cy="2298700"/>
            <a:chOff x="94672" y="136236"/>
            <a:chExt cx="4761487" cy="1479204"/>
          </a:xfrm>
        </p:grpSpPr>
        <p:pic>
          <p:nvPicPr>
            <p:cNvPr id="102406" name="Picture 5" descr="Axial.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672" y="136236"/>
              <a:ext cx="1314143" cy="1479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7" name="Picture 6" descr="Saggital.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8815" y="136236"/>
              <a:ext cx="1833156" cy="1479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8" name="Picture 7" descr="Coronal.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41971" y="136236"/>
              <a:ext cx="1614188" cy="1479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Arrow Connector 8"/>
            <p:cNvCxnSpPr/>
            <p:nvPr/>
          </p:nvCxnSpPr>
          <p:spPr>
            <a:xfrm flipH="1">
              <a:off x="785563" y="819652"/>
              <a:ext cx="437813" cy="208396"/>
            </a:xfrm>
            <a:prstGeom prst="straightConnector1">
              <a:avLst/>
            </a:prstGeom>
            <a:ln w="5715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2294417" y="484584"/>
              <a:ext cx="438881" cy="127694"/>
            </a:xfrm>
            <a:prstGeom prst="straightConnector1">
              <a:avLst/>
            </a:prstGeom>
            <a:ln w="5715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1882232" y="612278"/>
              <a:ext cx="851066" cy="152211"/>
            </a:xfrm>
            <a:prstGeom prst="straightConnector1">
              <a:avLst/>
            </a:prstGeom>
            <a:ln w="5715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1662257" y="612278"/>
              <a:ext cx="1071041" cy="415770"/>
            </a:xfrm>
            <a:prstGeom prst="straightConnector1">
              <a:avLst/>
            </a:prstGeom>
            <a:ln w="5715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123622" y="403882"/>
              <a:ext cx="321419" cy="208396"/>
            </a:xfrm>
            <a:prstGeom prst="straightConnector1">
              <a:avLst/>
            </a:prstGeom>
            <a:ln w="5715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123622" y="612278"/>
              <a:ext cx="321419" cy="80702"/>
            </a:xfrm>
            <a:prstGeom prst="straightConnector1">
              <a:avLst/>
            </a:prstGeom>
            <a:ln w="57150">
              <a:solidFill>
                <a:schemeClr val="tx1"/>
              </a:solidFill>
              <a:tailEnd type="triangle" w="med" len="med"/>
            </a:ln>
          </p:spPr>
          <p:style>
            <a:lnRef idx="2">
              <a:schemeClr val="accent1"/>
            </a:lnRef>
            <a:fillRef idx="0">
              <a:schemeClr val="accent1"/>
            </a:fillRef>
            <a:effectRef idx="1">
              <a:schemeClr val="accent1"/>
            </a:effectRef>
            <a:fontRef idx="minor">
              <a:schemeClr val="tx1"/>
            </a:fontRef>
          </p:style>
        </p:cxnSp>
      </p:grpSp>
      <p:sp>
        <p:nvSpPr>
          <p:cNvPr id="102403" name="Title 1"/>
          <p:cNvSpPr>
            <a:spLocks noGrp="1"/>
          </p:cNvSpPr>
          <p:nvPr>
            <p:ph type="title"/>
          </p:nvPr>
        </p:nvSpPr>
        <p:spPr>
          <a:xfrm>
            <a:off x="344488" y="198438"/>
            <a:ext cx="8461375" cy="647700"/>
          </a:xfrm>
        </p:spPr>
        <p:txBody>
          <a:bodyPr/>
          <a:lstStyle/>
          <a:p>
            <a:r>
              <a:rPr lang="en-US" dirty="0">
                <a:solidFill>
                  <a:srgbClr val="1C14BB"/>
                </a:solidFill>
                <a:latin typeface="Arial" charset="0"/>
                <a:ea typeface="ＭＳ Ｐゴシック" charset="0"/>
                <a:cs typeface="ＭＳ Ｐゴシック" charset="0"/>
              </a:rPr>
              <a:t>Intracranial EEG-fMRI (iEEG-fMRI)</a:t>
            </a:r>
          </a:p>
        </p:txBody>
      </p:sp>
    </p:spTree>
    <p:extLst>
      <p:ext uri="{BB962C8B-B14F-4D97-AF65-F5344CB8AC3E}">
        <p14:creationId xmlns:p14="http://schemas.microsoft.com/office/powerpoint/2010/main" val="2063484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4924</TotalTime>
  <Words>1066</Words>
  <Application>Microsoft Macintosh PowerPoint</Application>
  <PresentationFormat>On-screen Show (4:3)</PresentationFormat>
  <Paragraphs>188</Paragraphs>
  <Slides>18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Helvetica</vt:lpstr>
      <vt:lpstr>ＭＳ Ｐゴシック</vt:lpstr>
      <vt:lpstr>Arial</vt:lpstr>
      <vt:lpstr>Office Theme</vt:lpstr>
      <vt:lpstr> Non-structural evidence of the seizure focus: the role of functional imaging</vt:lpstr>
      <vt:lpstr>Disclosures</vt:lpstr>
      <vt:lpstr>Epilepsy surgery</vt:lpstr>
      <vt:lpstr>Scalp EEG-fMRI</vt:lpstr>
      <vt:lpstr>Simultaneous scalp EEG-fMRI </vt:lpstr>
      <vt:lpstr>PowerPoint Presentation</vt:lpstr>
      <vt:lpstr>PowerPoint Presentation</vt:lpstr>
      <vt:lpstr>PowerPoint Presentation</vt:lpstr>
      <vt:lpstr>Intracranial EEG-fMRI (iEEG-fMRI)</vt:lpstr>
      <vt:lpstr>PowerPoint Presentation</vt:lpstr>
      <vt:lpstr>PowerPoint Presentation</vt:lpstr>
      <vt:lpstr>Post-ictal vascular changes</vt:lpstr>
      <vt:lpstr>Seizures are associated with prolonged post-ictal hypoxia in rats (Teskey lab)</vt:lpstr>
      <vt:lpstr>What is Arterial Spin Labeling (ASL)?</vt:lpstr>
      <vt:lpstr>PowerPoint Presentation</vt:lpstr>
      <vt:lpstr>Conclusions</vt:lpstr>
      <vt:lpstr>PowerPoint Presentation</vt:lpstr>
      <vt:lpstr>PowerPoint Presentation</vt:lpstr>
    </vt:vector>
  </TitlesOfParts>
  <Company>University of Calgary</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Language Re-organization in  Temporal Lobe Epilepsy</dc:title>
  <dc:creator>Paolo/Federico Paolo</dc:creator>
  <cp:lastModifiedBy>P Federico</cp:lastModifiedBy>
  <cp:revision>953</cp:revision>
  <cp:lastPrinted>2010-10-01T12:58:24Z</cp:lastPrinted>
  <dcterms:created xsi:type="dcterms:W3CDTF">2011-05-14T14:53:13Z</dcterms:created>
  <dcterms:modified xsi:type="dcterms:W3CDTF">2016-10-15T13:49:56Z</dcterms:modified>
</cp:coreProperties>
</file>