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91" r:id="rId2"/>
    <p:sldId id="312" r:id="rId3"/>
    <p:sldId id="295" r:id="rId4"/>
    <p:sldId id="301" r:id="rId5"/>
    <p:sldId id="293" r:id="rId6"/>
    <p:sldId id="296" r:id="rId7"/>
    <p:sldId id="294" r:id="rId8"/>
    <p:sldId id="297" r:id="rId9"/>
    <p:sldId id="269" r:id="rId10"/>
    <p:sldId id="299" r:id="rId11"/>
    <p:sldId id="300" r:id="rId12"/>
    <p:sldId id="302" r:id="rId13"/>
    <p:sldId id="303" r:id="rId14"/>
    <p:sldId id="304" r:id="rId15"/>
    <p:sldId id="305" r:id="rId16"/>
    <p:sldId id="283" r:id="rId17"/>
    <p:sldId id="307" r:id="rId18"/>
    <p:sldId id="287" r:id="rId19"/>
    <p:sldId id="308" r:id="rId20"/>
    <p:sldId id="270" r:id="rId21"/>
    <p:sldId id="271" r:id="rId22"/>
    <p:sldId id="272" r:id="rId23"/>
    <p:sldId id="309" r:id="rId24"/>
    <p:sldId id="311" r:id="rId25"/>
    <p:sldId id="273" r:id="rId26"/>
    <p:sldId id="310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7" autoAdjust="0"/>
  </p:normalViewPr>
  <p:slideViewPr>
    <p:cSldViewPr snapToGrid="0" snapToObjects="1">
      <p:cViewPr varScale="1">
        <p:scale>
          <a:sx n="55" d="100"/>
          <a:sy n="55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C63DA-52A7-4A42-94E2-4B591849AB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D89C-5C96-9847-8944-A393EFD5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D89C-5C96-9847-8944-A393EFD587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0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9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9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8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1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1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3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1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5FE8-A2E4-AF43-9C73-EFCB07534D6F}" type="datetimeFigureOut">
              <a:rPr lang="en-US" smtClean="0"/>
              <a:t>2016-10-16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44AD-3146-4242-B568-C32DE82D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3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Brain Somatic Mutations Lead to Epilepsy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Cyrus Boelman</a:t>
            </a:r>
          </a:p>
          <a:p>
            <a:r>
              <a:rPr lang="en-US" dirty="0" smtClean="0"/>
              <a:t>Neurology, BC Children’s Hospital</a:t>
            </a:r>
          </a:p>
          <a:p>
            <a:r>
              <a:rPr lang="en-US" dirty="0" smtClean="0"/>
              <a:t>CLAE Biennial Meeting 2016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Somatic </a:t>
            </a:r>
            <a:r>
              <a:rPr lang="en-US" dirty="0" err="1" smtClean="0">
                <a:solidFill>
                  <a:srgbClr val="FF0000"/>
                </a:solidFill>
              </a:rPr>
              <a:t>Mosaicism</a:t>
            </a:r>
            <a:r>
              <a:rPr lang="en-US" dirty="0" smtClean="0">
                <a:solidFill>
                  <a:srgbClr val="FF0000"/>
                </a:solidFill>
              </a:rPr>
              <a:t>: Timing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4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= Where</a:t>
            </a:r>
          </a:p>
          <a:p>
            <a:r>
              <a:rPr lang="en-US" dirty="0" smtClean="0"/>
              <a:t>Example: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Sturge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Weber Syndrome</a:t>
            </a:r>
          </a:p>
          <a:p>
            <a:endParaRPr lang="en-US" dirty="0" smtClean="0"/>
          </a:p>
          <a:p>
            <a:r>
              <a:rPr lang="en-US" dirty="0" smtClean="0"/>
              <a:t>Port-wine stain</a:t>
            </a:r>
          </a:p>
          <a:p>
            <a:pPr lvl="1"/>
            <a:r>
              <a:rPr lang="en-US" i="1" dirty="0" smtClean="0"/>
              <a:t>GNAQ</a:t>
            </a:r>
            <a:r>
              <a:rPr lang="en-US" dirty="0" smtClean="0"/>
              <a:t> gene (WGS, 2013)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6% = S-W (26% if V1 distr.)</a:t>
            </a:r>
            <a:endParaRPr lang="en-US" dirty="0">
              <a:sym typeface="Wingdings"/>
            </a:endParaRPr>
          </a:p>
          <a:p>
            <a:pPr lvl="2"/>
            <a:r>
              <a:rPr lang="en-US" dirty="0" smtClean="0"/>
              <a:t>EARLY mutation</a:t>
            </a:r>
            <a:endParaRPr lang="en-US" dirty="0"/>
          </a:p>
          <a:p>
            <a:pPr lvl="1"/>
            <a:r>
              <a:rPr lang="en-US" dirty="0" smtClean="0"/>
              <a:t>94% = non-</a:t>
            </a:r>
            <a:r>
              <a:rPr lang="en-US" dirty="0" err="1" smtClean="0"/>
              <a:t>syndromic</a:t>
            </a:r>
            <a:endParaRPr lang="en-US" dirty="0" smtClean="0"/>
          </a:p>
          <a:p>
            <a:pPr lvl="2"/>
            <a:r>
              <a:rPr lang="en-US" dirty="0" smtClean="0"/>
              <a:t>LATE mutation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3493"/>
          <a:stretch/>
        </p:blipFill>
        <p:spPr>
          <a:xfrm>
            <a:off x="5381899" y="2846028"/>
            <a:ext cx="3713870" cy="3719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7059" y="6533680"/>
            <a:ext cx="3713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 </a:t>
            </a:r>
            <a:r>
              <a:rPr lang="en-US" dirty="0" err="1" smtClean="0"/>
              <a:t>Engl</a:t>
            </a:r>
            <a:r>
              <a:rPr lang="en-US" dirty="0" smtClean="0"/>
              <a:t> J Med. 2013; 368(21): 1971-9.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6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501" y="1600200"/>
            <a:ext cx="5566230" cy="4638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Hemimegalencephaly</a:t>
            </a:r>
            <a:r>
              <a:rPr lang="en-US" dirty="0" smtClean="0">
                <a:solidFill>
                  <a:srgbClr val="FF0000"/>
                </a:solidFill>
              </a:rPr>
              <a:t> (HME)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5471" y="1600200"/>
            <a:ext cx="3553096" cy="4525963"/>
          </a:xfrm>
        </p:spPr>
        <p:txBody>
          <a:bodyPr/>
          <a:lstStyle/>
          <a:p>
            <a:r>
              <a:rPr lang="en-US" dirty="0" smtClean="0"/>
              <a:t>Blood </a:t>
            </a:r>
            <a:r>
              <a:rPr lang="en-US" dirty="0" err="1" smtClean="0"/>
              <a:t>vs</a:t>
            </a:r>
            <a:r>
              <a:rPr lang="en-US" dirty="0" smtClean="0"/>
              <a:t> brain</a:t>
            </a:r>
          </a:p>
          <a:p>
            <a:r>
              <a:rPr lang="en-US" dirty="0" smtClean="0"/>
              <a:t>PI3K-AKT-mTOR pathway (30%)</a:t>
            </a:r>
          </a:p>
          <a:p>
            <a:pPr lvl="1"/>
            <a:r>
              <a:rPr lang="en-US" dirty="0" smtClean="0"/>
              <a:t>20-80% HME cells</a:t>
            </a:r>
          </a:p>
          <a:p>
            <a:pPr lvl="1"/>
            <a:r>
              <a:rPr lang="en-US" dirty="0" smtClean="0"/>
              <a:t>Region variable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6785" y="6478621"/>
            <a:ext cx="348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Nature Genetics 2012; 44(8):941-6.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74" y="4388870"/>
            <a:ext cx="3761552" cy="2089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72593"/>
            <a:ext cx="343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JAMA </a:t>
            </a:r>
            <a:r>
              <a:rPr lang="fi-FI" i="1" dirty="0" err="1"/>
              <a:t>Neurol</a:t>
            </a:r>
            <a:r>
              <a:rPr lang="fi-FI" dirty="0"/>
              <a:t>. 2016;73(7):836-845. </a:t>
            </a:r>
            <a:endParaRPr lang="fi-FI" dirty="0" smtClean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9891" y="4645677"/>
            <a:ext cx="684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MTOR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4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HME: 36% </a:t>
            </a:r>
            <a:r>
              <a:rPr lang="en-US" dirty="0" err="1" smtClean="0"/>
              <a:t>mTOR</a:t>
            </a:r>
            <a:r>
              <a:rPr lang="en-US" dirty="0" smtClean="0"/>
              <a:t> Pathway genes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38574" y="1687080"/>
            <a:ext cx="4140257" cy="4556544"/>
            <a:chOff x="2773008" y="1854200"/>
            <a:chExt cx="4140257" cy="45565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0326" r="38553"/>
            <a:stretch/>
          </p:blipFill>
          <p:spPr>
            <a:xfrm>
              <a:off x="2773008" y="1854200"/>
              <a:ext cx="4140257" cy="45565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61797" y="5444471"/>
              <a:ext cx="651468" cy="51163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>
            <a:off x="5526601" y="2790823"/>
            <a:ext cx="95223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26601" y="4309599"/>
            <a:ext cx="95223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75133" y="5458650"/>
            <a:ext cx="95223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526601" y="3537374"/>
            <a:ext cx="1441052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09955" y="4074466"/>
            <a:ext cx="1085558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926569" y="2846149"/>
            <a:ext cx="651468" cy="4340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61346" y="2873731"/>
            <a:ext cx="62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PTEN</a:t>
            </a:r>
            <a:endParaRPr lang="en-US" sz="1600" dirty="0"/>
          </a:p>
        </p:txBody>
      </p:sp>
      <p:cxnSp>
        <p:nvCxnSpPr>
          <p:cNvPr id="23" name="Straight Connector 22"/>
          <p:cNvCxnSpPr>
            <a:stCxn id="21" idx="3"/>
          </p:cNvCxnSpPr>
          <p:nvPr/>
        </p:nvCxnSpPr>
        <p:spPr>
          <a:xfrm flipV="1">
            <a:off x="4584634" y="2873731"/>
            <a:ext cx="290499" cy="1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97176" y="3417607"/>
            <a:ext cx="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98654" y="2788482"/>
            <a:ext cx="120804" cy="16927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24934" y="3059083"/>
            <a:ext cx="1085558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49577" y="6488668"/>
            <a:ext cx="472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Adapted: </a:t>
            </a:r>
            <a:r>
              <a:rPr lang="de-DE" dirty="0"/>
              <a:t>Ann </a:t>
            </a:r>
            <a:r>
              <a:rPr lang="de-DE" dirty="0" err="1"/>
              <a:t>Neurol</a:t>
            </a:r>
            <a:r>
              <a:rPr lang="de-DE" dirty="0"/>
              <a:t>. 2015 Apr; 77(4): 720–725.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38808" y="3324753"/>
            <a:ext cx="123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17% (9/53)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02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4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</a:t>
            </a:r>
            <a:r>
              <a:rPr lang="en-US" dirty="0" smtClean="0"/>
              <a:t>-year old boy</a:t>
            </a:r>
          </a:p>
          <a:p>
            <a:pPr lvl="1"/>
            <a:r>
              <a:rPr lang="en-US" dirty="0" smtClean="0"/>
              <a:t>Intellectual disability; autism spectrum disorder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Focal </a:t>
            </a:r>
            <a:r>
              <a:rPr lang="en-US" dirty="0" err="1" smtClean="0"/>
              <a:t>dyscognitive</a:t>
            </a:r>
            <a:r>
              <a:rPr lang="en-US" dirty="0" smtClean="0"/>
              <a:t> seizures +/- 2</a:t>
            </a:r>
            <a:r>
              <a:rPr lang="en-US" baseline="30000" dirty="0" smtClean="0"/>
              <a:t>nd</a:t>
            </a:r>
            <a:r>
              <a:rPr lang="en-US" dirty="0" smtClean="0"/>
              <a:t> generalization</a:t>
            </a:r>
          </a:p>
          <a:p>
            <a:pPr lvl="1"/>
            <a:r>
              <a:rPr lang="en-US" dirty="0" smtClean="0"/>
              <a:t>Refractory to multiple medications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EEG: bilateral independent temporal foci</a:t>
            </a:r>
          </a:p>
          <a:p>
            <a:pPr lvl="1"/>
            <a:r>
              <a:rPr lang="en-US" dirty="0" smtClean="0"/>
              <a:t>MRI: left anterior temporal</a:t>
            </a:r>
          </a:p>
          <a:p>
            <a:pPr lvl="2"/>
            <a:r>
              <a:rPr lang="en-US" dirty="0" smtClean="0"/>
              <a:t>suspected focal cortical dysplasia</a:t>
            </a:r>
          </a:p>
          <a:p>
            <a:pPr lvl="1"/>
            <a:r>
              <a:rPr lang="en-US" dirty="0" smtClean="0"/>
              <a:t>MEG: dipole cluster concordant with 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: MRI</a:t>
            </a:r>
            <a:endParaRPr lang="en-US" dirty="0"/>
          </a:p>
        </p:txBody>
      </p:sp>
      <p:pic>
        <p:nvPicPr>
          <p:cNvPr id="5" name="Picture 4" descr="Figure 1 - MRI of STXBP1 Patient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5" y="1920852"/>
            <a:ext cx="8547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9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: Pathology</a:t>
            </a:r>
            <a:endParaRPr lang="en-US" dirty="0"/>
          </a:p>
        </p:txBody>
      </p:sp>
      <p:pic>
        <p:nvPicPr>
          <p:cNvPr id="3" name="officeArt object"/>
          <p:cNvPicPr/>
          <p:nvPr/>
        </p:nvPicPr>
        <p:blipFill rotWithShape="1">
          <a:blip r:embed="rId2">
            <a:extLst/>
          </a:blip>
          <a:srcRect b="46507"/>
          <a:stretch/>
        </p:blipFill>
        <p:spPr>
          <a:xfrm>
            <a:off x="0" y="1369413"/>
            <a:ext cx="7958296" cy="528805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70503" y="2361360"/>
            <a:ext cx="1330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Heterotopic</a:t>
            </a:r>
          </a:p>
          <a:p>
            <a:r>
              <a:rPr lang="en-US" b="1" dirty="0" smtClean="0"/>
              <a:t>Neurons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03985" y="4870727"/>
            <a:ext cx="1330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Nodular</a:t>
            </a:r>
          </a:p>
          <a:p>
            <a:r>
              <a:rPr lang="en-US" b="1" dirty="0" smtClean="0"/>
              <a:t>Heterotopic</a:t>
            </a:r>
          </a:p>
          <a:p>
            <a:r>
              <a:rPr lang="en-US" b="1" dirty="0" smtClean="0"/>
              <a:t>Immature</a:t>
            </a:r>
          </a:p>
          <a:p>
            <a:r>
              <a:rPr lang="en-US" b="1" dirty="0" smtClean="0"/>
              <a:t>Neurons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155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28" y="220022"/>
            <a:ext cx="5652184" cy="63609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3697" y="6581001"/>
            <a:ext cx="2980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CNS </a:t>
            </a:r>
            <a:r>
              <a:rPr lang="en-US" sz="1200" dirty="0" err="1" smtClean="0"/>
              <a:t>Neurosci</a:t>
            </a:r>
            <a:r>
              <a:rPr lang="en-US" sz="1200" dirty="0" smtClean="0"/>
              <a:t> </a:t>
            </a:r>
            <a:r>
              <a:rPr lang="en-US" sz="1200" dirty="0" err="1" smtClean="0"/>
              <a:t>Ther</a:t>
            </a:r>
            <a:r>
              <a:rPr lang="en-US" sz="1200" dirty="0" smtClean="0"/>
              <a:t>. 2015 Feb; 21(2): 92–103.</a:t>
            </a:r>
            <a:endParaRPr lang="en-US" sz="1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928" y="274637"/>
            <a:ext cx="2358400" cy="350298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Focal Cortical Dysplasia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7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Focal Cortical Dysplasia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51" y="1600200"/>
            <a:ext cx="8932348" cy="5026891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 smtClean="0"/>
              <a:t>Kuzniecky</a:t>
            </a:r>
            <a:r>
              <a:rPr lang="en-CA" dirty="0" smtClean="0"/>
              <a:t> &amp; </a:t>
            </a:r>
            <a:r>
              <a:rPr lang="en-CA" dirty="0" err="1" smtClean="0"/>
              <a:t>Barkovich</a:t>
            </a:r>
            <a:r>
              <a:rPr lang="en-CA" dirty="0" smtClean="0"/>
              <a:t>, 1996: “The </a:t>
            </a:r>
            <a:r>
              <a:rPr lang="en-CA" dirty="0"/>
              <a:t>mechanisms underlying FCD are hypothetical at best</a:t>
            </a:r>
            <a:r>
              <a:rPr lang="en-CA" dirty="0" smtClean="0"/>
              <a:t>”</a:t>
            </a:r>
            <a:endParaRPr lang="en-CA" dirty="0"/>
          </a:p>
          <a:p>
            <a:r>
              <a:rPr lang="en-CA" dirty="0" smtClean="0"/>
              <a:t>Becker, </a:t>
            </a:r>
            <a:r>
              <a:rPr lang="en-US" dirty="0" smtClean="0"/>
              <a:t>2002: Balloon cells in FCD – increased </a:t>
            </a:r>
            <a:r>
              <a:rPr lang="en-US" i="1" dirty="0" smtClean="0"/>
              <a:t>TSC1</a:t>
            </a:r>
            <a:r>
              <a:rPr lang="en-US" dirty="0" smtClean="0"/>
              <a:t> gene polymorphisms compared to controls</a:t>
            </a:r>
          </a:p>
          <a:p>
            <a:endParaRPr lang="en-US" dirty="0" smtClean="0"/>
          </a:p>
          <a:p>
            <a:r>
              <a:rPr lang="en-US" dirty="0" smtClean="0"/>
              <a:t>Sequencing FCD focused on </a:t>
            </a:r>
            <a:r>
              <a:rPr lang="en-US" dirty="0" err="1" smtClean="0"/>
              <a:t>mTOR</a:t>
            </a:r>
            <a:r>
              <a:rPr lang="en-US" dirty="0" smtClean="0"/>
              <a:t> pathway, given pathological similarities to TSC &amp; HME:</a:t>
            </a:r>
          </a:p>
          <a:p>
            <a:pPr lvl="1"/>
            <a:r>
              <a:rPr lang="en-US" dirty="0" smtClean="0"/>
              <a:t>20% Somatic: </a:t>
            </a:r>
            <a:r>
              <a:rPr lang="en-US" i="1" dirty="0" smtClean="0"/>
              <a:t>MTOR (22 samples)</a:t>
            </a:r>
            <a:r>
              <a:rPr lang="en-US" dirty="0" smtClean="0"/>
              <a:t>, </a:t>
            </a:r>
            <a:r>
              <a:rPr lang="en-US" i="1" dirty="0" smtClean="0"/>
              <a:t>PIK3(2)</a:t>
            </a:r>
            <a:r>
              <a:rPr lang="en-US" dirty="0" smtClean="0"/>
              <a:t>, </a:t>
            </a:r>
            <a:r>
              <a:rPr lang="en-US" i="1" dirty="0" smtClean="0"/>
              <a:t>DEPDC5</a:t>
            </a:r>
            <a:r>
              <a:rPr lang="en-US" dirty="0" smtClean="0"/>
              <a:t> (3)</a:t>
            </a:r>
          </a:p>
          <a:p>
            <a:pPr marL="457200" lvl="1" indent="0">
              <a:buNone/>
            </a:pPr>
            <a:r>
              <a:rPr lang="en-CA" sz="1900" dirty="0" smtClean="0"/>
              <a:t>(</a:t>
            </a:r>
            <a:r>
              <a:rPr lang="en-CA" sz="1900" dirty="0" err="1" smtClean="0"/>
              <a:t>D’Gama</a:t>
            </a:r>
            <a:r>
              <a:rPr lang="en-CA" sz="1900" dirty="0" smtClean="0"/>
              <a:t>, 2015; Lim, 2015; </a:t>
            </a:r>
            <a:r>
              <a:rPr lang="en-CA" sz="1900" dirty="0" err="1" smtClean="0"/>
              <a:t>Nakashimi</a:t>
            </a:r>
            <a:r>
              <a:rPr lang="en-CA" sz="1900" dirty="0" smtClean="0"/>
              <a:t>, 2015; </a:t>
            </a:r>
            <a:r>
              <a:rPr lang="en-CA" sz="1900" dirty="0" err="1" smtClean="0"/>
              <a:t>Leventer</a:t>
            </a:r>
            <a:r>
              <a:rPr lang="en-CA" sz="1900" dirty="0" smtClean="0"/>
              <a:t>, 2015; </a:t>
            </a:r>
            <a:r>
              <a:rPr lang="en-CA" sz="1900" dirty="0" err="1" smtClean="0"/>
              <a:t>Baulac</a:t>
            </a:r>
            <a:r>
              <a:rPr lang="en-CA" sz="1900" dirty="0" smtClean="0"/>
              <a:t>, 2015; </a:t>
            </a:r>
            <a:r>
              <a:rPr lang="en-CA" sz="1900" dirty="0" err="1" smtClean="0"/>
              <a:t>Mirzaa</a:t>
            </a:r>
            <a:r>
              <a:rPr lang="en-CA" sz="1900" dirty="0" smtClean="0"/>
              <a:t>, 2016)</a:t>
            </a:r>
          </a:p>
          <a:p>
            <a:pPr marL="457200" lvl="1" indent="0">
              <a:buNone/>
            </a:pPr>
            <a:r>
              <a:rPr lang="en-CA" sz="1900" dirty="0" smtClean="0">
                <a:effectLst/>
              </a:rPr>
              <a:t> </a:t>
            </a:r>
            <a:endParaRPr lang="en-US" sz="1900" i="1" dirty="0" smtClean="0"/>
          </a:p>
          <a:p>
            <a:r>
              <a:rPr lang="en-US" dirty="0" err="1" smtClean="0"/>
              <a:t>Blümcke</a:t>
            </a:r>
            <a:r>
              <a:rPr lang="en-US" dirty="0" smtClean="0"/>
              <a:t> &amp; </a:t>
            </a:r>
            <a:r>
              <a:rPr lang="en-US" dirty="0" err="1" smtClean="0"/>
              <a:t>Sarnat</a:t>
            </a:r>
            <a:r>
              <a:rPr lang="en-US" dirty="0" smtClean="0"/>
              <a:t>, 2016: FCD2 is a </a:t>
            </a:r>
            <a:r>
              <a:rPr lang="en-US" dirty="0" err="1" smtClean="0"/>
              <a:t>mTORopathy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8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0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17" y="1020844"/>
            <a:ext cx="6685036" cy="5513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3697" y="6581001"/>
            <a:ext cx="2980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CNS </a:t>
            </a:r>
            <a:r>
              <a:rPr lang="en-US" sz="1200" dirty="0" err="1" smtClean="0"/>
              <a:t>Neurosci</a:t>
            </a:r>
            <a:r>
              <a:rPr lang="en-US" sz="1200" dirty="0" smtClean="0"/>
              <a:t> </a:t>
            </a:r>
            <a:r>
              <a:rPr lang="en-US" sz="1200" dirty="0" err="1" smtClean="0"/>
              <a:t>Ther</a:t>
            </a:r>
            <a:r>
              <a:rPr lang="en-US" sz="1200" dirty="0" smtClean="0"/>
              <a:t>. 2015 Feb; 21(2): 92–103.</a:t>
            </a:r>
            <a:endParaRPr lang="en-US" sz="12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192928" y="274637"/>
            <a:ext cx="8720162" cy="57972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Focal Cortical Dysplasia: Mechanism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2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8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FCD: The other 80%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 The 1% (mutant allele fraction)</a:t>
            </a:r>
          </a:p>
          <a:p>
            <a:pPr lvl="1"/>
            <a:r>
              <a:rPr lang="en-US" dirty="0" smtClean="0"/>
              <a:t>i.e. only 2% of cells carry the mutation</a:t>
            </a:r>
          </a:p>
          <a:p>
            <a:pPr lvl="1"/>
            <a:r>
              <a:rPr lang="en-US" dirty="0" smtClean="0"/>
              <a:t>Typical WES: 30-50x</a:t>
            </a:r>
          </a:p>
          <a:p>
            <a:pPr lvl="1"/>
            <a:r>
              <a:rPr lang="en-US" dirty="0" smtClean="0"/>
              <a:t>1% requires &gt;1000x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8816"/>
            <a:ext cx="8457045" cy="1289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9873" y="6488668"/>
            <a:ext cx="415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Genes (Basel). 2014 Dec; 5(4): 1064–1094.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6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FCD and Other Genes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2073" cy="4525963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SCN1A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6 of 9 with FCD: refractory to surgery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Barba</a:t>
            </a:r>
            <a:r>
              <a:rPr lang="en-US" dirty="0" smtClean="0"/>
              <a:t>, 2014; </a:t>
            </a:r>
            <a:r>
              <a:rPr lang="en-US" dirty="0" err="1" smtClean="0"/>
              <a:t>Skjei</a:t>
            </a:r>
            <a:r>
              <a:rPr lang="en-US" dirty="0" smtClean="0"/>
              <a:t>, 2014)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STXBP1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 of 1 with FCD: significant response to surgery (</a:t>
            </a:r>
            <a:r>
              <a:rPr lang="en-US" dirty="0" err="1" smtClean="0"/>
              <a:t>Weckshuysen</a:t>
            </a:r>
            <a:r>
              <a:rPr lang="en-US" dirty="0" smtClean="0"/>
              <a:t>, 2013)</a:t>
            </a:r>
          </a:p>
          <a:p>
            <a:pPr lvl="1"/>
            <a:endParaRPr lang="en-US" dirty="0"/>
          </a:p>
          <a:p>
            <a:r>
              <a:rPr lang="en-US" dirty="0" smtClean="0"/>
              <a:t>No molecular testing of the brain tissue</a:t>
            </a:r>
          </a:p>
        </p:txBody>
      </p:sp>
    </p:spTree>
    <p:extLst>
      <p:ext uri="{BB962C8B-B14F-4D97-AF65-F5344CB8AC3E}">
        <p14:creationId xmlns:p14="http://schemas.microsoft.com/office/powerpoint/2010/main" val="41407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A </a:t>
            </a:r>
            <a:r>
              <a:rPr lang="en-US" b="1" dirty="0" smtClean="0"/>
              <a:t>is</a:t>
            </a:r>
            <a:r>
              <a:rPr lang="en-US" dirty="0" smtClean="0"/>
              <a:t> Case 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STXBP1</a:t>
            </a:r>
            <a:r>
              <a:rPr lang="en-US" dirty="0" smtClean="0"/>
              <a:t>: </a:t>
            </a:r>
            <a:r>
              <a:rPr lang="en-US" i="1" dirty="0" smtClean="0"/>
              <a:t> de novo </a:t>
            </a:r>
            <a:r>
              <a:rPr lang="en-US" dirty="0" err="1" smtClean="0"/>
              <a:t>hemizygous</a:t>
            </a:r>
            <a:r>
              <a:rPr lang="en-US" dirty="0" smtClean="0"/>
              <a:t> partial deletion of exons 3-4</a:t>
            </a:r>
            <a:r>
              <a:rPr lang="en-CA" dirty="0" smtClean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Case B</a:t>
            </a:r>
            <a:endParaRPr lang="en-US" dirty="0"/>
          </a:p>
        </p:txBody>
      </p:sp>
      <p:pic>
        <p:nvPicPr>
          <p:cNvPr id="10" name="officeArt object"/>
          <p:cNvPicPr/>
          <p:nvPr/>
        </p:nvPicPr>
        <p:blipFill rotWithShape="1">
          <a:blip r:embed="rId2">
            <a:extLst/>
          </a:blip>
          <a:srcRect b="46507"/>
          <a:stretch/>
        </p:blipFill>
        <p:spPr>
          <a:xfrm>
            <a:off x="4826000" y="2174875"/>
            <a:ext cx="4148296" cy="287055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Picture 10" descr="Figure 1 - MRI of STXBP1 Patient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9" y="4096553"/>
            <a:ext cx="4257311" cy="1897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7743" y="5495636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Seizure-free 1-year after surgery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696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STXBP1 FCD: Somatic </a:t>
            </a:r>
            <a:r>
              <a:rPr lang="en-US" dirty="0" err="1" smtClean="0">
                <a:solidFill>
                  <a:srgbClr val="FF0000"/>
                </a:solidFill>
              </a:rPr>
              <a:t>Mosaicism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officeArt object"/>
          <p:cNvPicPr/>
          <p:nvPr/>
        </p:nvPicPr>
        <p:blipFill rotWithShape="1">
          <a:blip r:embed="rId2">
            <a:extLst/>
          </a:blip>
          <a:srcRect t="56702" r="49805" b="-1504"/>
          <a:stretch/>
        </p:blipFill>
        <p:spPr>
          <a:xfrm rot="5400000">
            <a:off x="1620910" y="374001"/>
            <a:ext cx="5301816" cy="720436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26545" y="2466288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Heterozygous deletion,(1)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2860931"/>
            <a:ext cx="6749708" cy="1291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1948" y="25160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4006" y="3082956"/>
            <a:ext cx="1641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cells with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Homozygous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Deletion, (&lt;0.9)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511" y="3713935"/>
            <a:ext cx="669636" cy="30018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3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FCD: Canadian Work in Progress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Combined cohort of FCD type II:</a:t>
            </a:r>
          </a:p>
          <a:p>
            <a:pPr lvl="1"/>
            <a:r>
              <a:rPr lang="en-US" dirty="0" smtClean="0"/>
              <a:t>Largest to date</a:t>
            </a:r>
          </a:p>
          <a:p>
            <a:pPr lvl="1"/>
            <a:r>
              <a:rPr lang="en-US" dirty="0" err="1" smtClean="0"/>
              <a:t>SickKids</a:t>
            </a:r>
            <a:r>
              <a:rPr lang="en-US" dirty="0" smtClean="0"/>
              <a:t> &amp;</a:t>
            </a:r>
            <a:r>
              <a:rPr lang="en-US" dirty="0"/>
              <a:t> </a:t>
            </a:r>
            <a:r>
              <a:rPr lang="en-US" dirty="0" smtClean="0"/>
              <a:t>BC Children’s Hospital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 to </a:t>
            </a:r>
            <a:r>
              <a:rPr lang="en-US" dirty="0"/>
              <a:t>i</a:t>
            </a:r>
            <a:r>
              <a:rPr lang="en-US" dirty="0" smtClean="0"/>
              <a:t>dentify pathogenic somatic </a:t>
            </a:r>
            <a:r>
              <a:rPr lang="en-US" dirty="0" err="1" smtClean="0"/>
              <a:t>mosaicism</a:t>
            </a:r>
            <a:r>
              <a:rPr lang="en-US" dirty="0" smtClean="0"/>
              <a:t> at 1% frequency:</a:t>
            </a:r>
          </a:p>
          <a:p>
            <a:pPr lvl="1"/>
            <a:r>
              <a:rPr lang="en-US" dirty="0" smtClean="0"/>
              <a:t>Deep (100x) and Ultra-deep (&gt;1000x) </a:t>
            </a:r>
            <a:r>
              <a:rPr lang="en-US" dirty="0" err="1" smtClean="0"/>
              <a:t>exome</a:t>
            </a:r>
            <a:r>
              <a:rPr lang="en-US" dirty="0" smtClean="0"/>
              <a:t> sequencing</a:t>
            </a:r>
          </a:p>
          <a:p>
            <a:pPr lvl="1"/>
            <a:r>
              <a:rPr lang="en-US" dirty="0" smtClean="0"/>
              <a:t>Preliminary: 42 mutations per sample, at &lt;2% frequency</a:t>
            </a:r>
          </a:p>
          <a:p>
            <a:endParaRPr lang="en-US" dirty="0"/>
          </a:p>
          <a:p>
            <a:r>
              <a:rPr lang="en-US" dirty="0" smtClean="0"/>
              <a:t>Goal: expand nationally with retrospective FCD cases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0181" y="5664498"/>
            <a:ext cx="453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Contact: </a:t>
            </a:r>
            <a:r>
              <a:rPr lang="en-US" sz="2400" dirty="0" err="1"/>
              <a:t>c</a:t>
            </a:r>
            <a:r>
              <a:rPr lang="en-US" sz="2400" dirty="0" err="1" smtClean="0"/>
              <a:t>yrus.boelman@cw.bc.ca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568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Somatic Mutation in Epilepsy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5891" cy="50961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brain develops through explosive neuronal replication with many opportunities for mutation at different times and cell populations</a:t>
            </a:r>
          </a:p>
          <a:p>
            <a:endParaRPr lang="en-US" dirty="0" smtClean="0"/>
          </a:p>
          <a:p>
            <a:r>
              <a:rPr lang="en-US" dirty="0" smtClean="0"/>
              <a:t>A somatic mutation in &lt;2% of cells in just a small focal region is sufficient to produce refractory epilepsy</a:t>
            </a:r>
          </a:p>
          <a:p>
            <a:endParaRPr lang="en-US" dirty="0" smtClean="0"/>
          </a:p>
          <a:p>
            <a:r>
              <a:rPr lang="en-US" dirty="0" smtClean="0"/>
              <a:t>MTOR pathway mutations account for (only) 25% of epilepsy related to malformations of cortical development, such as HME and FCD</a:t>
            </a:r>
          </a:p>
          <a:p>
            <a:endParaRPr lang="en-US" dirty="0" smtClean="0"/>
          </a:p>
          <a:p>
            <a:r>
              <a:rPr lang="en-US" dirty="0" smtClean="0"/>
              <a:t>Further work is needed to find the other 75%, such as somatic mutations in </a:t>
            </a:r>
            <a:r>
              <a:rPr lang="en-US" i="1" dirty="0" smtClean="0"/>
              <a:t>STXBP1</a:t>
            </a:r>
            <a:r>
              <a:rPr lang="en-US" dirty="0" smtClean="0"/>
              <a:t>, which may be amenable to epilepsy surgery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18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4" t="60521" b="3475"/>
          <a:stretch/>
        </p:blipFill>
        <p:spPr bwMode="auto">
          <a:xfrm>
            <a:off x="5795818" y="2415685"/>
            <a:ext cx="2957539" cy="25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Future Thoughts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Genetic Generalized Epilepsy:</a:t>
            </a:r>
          </a:p>
          <a:p>
            <a:pPr lvl="1"/>
            <a:r>
              <a:rPr lang="en-US" dirty="0" smtClean="0"/>
              <a:t>Could somatic mutation explain both:</a:t>
            </a:r>
          </a:p>
          <a:p>
            <a:pPr lvl="2"/>
            <a:r>
              <a:rPr lang="en-US" dirty="0" smtClean="0"/>
              <a:t>Cortical focus theory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missing heritability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sz="2400" dirty="0" smtClean="0"/>
              <a:t>Disease-modifying drugs:</a:t>
            </a:r>
          </a:p>
          <a:p>
            <a:pPr lvl="2"/>
            <a:r>
              <a:rPr lang="en-US" sz="2000" dirty="0" err="1" smtClean="0"/>
              <a:t>mTOR</a:t>
            </a:r>
            <a:r>
              <a:rPr lang="en-US" sz="2000" dirty="0" smtClean="0"/>
              <a:t> inhibitors beyond TSC</a:t>
            </a:r>
          </a:p>
          <a:p>
            <a:pPr lvl="2"/>
            <a:r>
              <a:rPr lang="en-US" sz="2000" dirty="0" smtClean="0"/>
              <a:t>CRISPR Cas9-AAV gene editing</a:t>
            </a:r>
          </a:p>
          <a:p>
            <a:pPr lvl="1"/>
            <a:r>
              <a:rPr lang="en-US" sz="2400" dirty="0" smtClean="0"/>
              <a:t>Role for pre-surgical brain biopsy for molecular genetics</a:t>
            </a:r>
          </a:p>
          <a:p>
            <a:pPr lvl="1"/>
            <a:r>
              <a:rPr lang="en-US" sz="2400" dirty="0" smtClean="0"/>
              <a:t>Define surgical margins by molecular genetics</a:t>
            </a:r>
          </a:p>
        </p:txBody>
      </p:sp>
    </p:spTree>
    <p:extLst>
      <p:ext uri="{BB962C8B-B14F-4D97-AF65-F5344CB8AC3E}">
        <p14:creationId xmlns:p14="http://schemas.microsoft.com/office/powerpoint/2010/main" val="234719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423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BC Children’s Epilepsy &amp; Epilepsy Genetics Programs</a:t>
            </a:r>
          </a:p>
          <a:p>
            <a:r>
              <a:rPr lang="en-US" dirty="0" err="1" smtClean="0"/>
              <a:t>SickKids</a:t>
            </a:r>
            <a:r>
              <a:rPr lang="en-US" dirty="0" smtClean="0"/>
              <a:t> Epilepsy Program</a:t>
            </a:r>
          </a:p>
          <a:p>
            <a:r>
              <a:rPr lang="en-US" dirty="0" smtClean="0"/>
              <a:t>Personalized Medicine in Treatment of Epilepsy</a:t>
            </a:r>
          </a:p>
          <a:p>
            <a:r>
              <a:rPr lang="en-US" dirty="0" err="1" smtClean="0"/>
              <a:t>SickKids</a:t>
            </a:r>
            <a:r>
              <a:rPr lang="en-US" dirty="0" smtClean="0"/>
              <a:t> Genetics &amp; Genome Biology:</a:t>
            </a:r>
          </a:p>
          <a:p>
            <a:pPr lvl="1"/>
            <a:r>
              <a:rPr lang="en-US" dirty="0" smtClean="0"/>
              <a:t>Dr. Berge </a:t>
            </a:r>
            <a:r>
              <a:rPr lang="en-US" dirty="0" err="1" smtClean="0"/>
              <a:t>Minassian</a:t>
            </a:r>
            <a:endParaRPr lang="en-US" dirty="0" smtClean="0"/>
          </a:p>
          <a:p>
            <a:pPr lvl="1"/>
            <a:r>
              <a:rPr lang="en-US" dirty="0" smtClean="0"/>
              <a:t>Dr. Adam </a:t>
            </a:r>
            <a:r>
              <a:rPr lang="en-US" dirty="0" err="1" smtClean="0"/>
              <a:t>Shlien</a:t>
            </a:r>
            <a:endParaRPr lang="en-US" dirty="0" smtClean="0"/>
          </a:p>
          <a:p>
            <a:pPr lvl="1"/>
            <a:r>
              <a:rPr lang="en-US" dirty="0" smtClean="0"/>
              <a:t>Dr. Mohammed </a:t>
            </a:r>
            <a:r>
              <a:rPr lang="en-US" dirty="0" err="1" smtClean="0"/>
              <a:t>Uddin</a:t>
            </a:r>
            <a:endParaRPr lang="en-US" dirty="0"/>
          </a:p>
          <a:p>
            <a:r>
              <a:rPr lang="en-US" dirty="0" smtClean="0"/>
              <a:t>Research Coordinators: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Ledia</a:t>
            </a:r>
            <a:r>
              <a:rPr lang="en-US" dirty="0" smtClean="0"/>
              <a:t> </a:t>
            </a:r>
            <a:r>
              <a:rPr lang="en-US" dirty="0" err="1" smtClean="0"/>
              <a:t>Brunga</a:t>
            </a:r>
            <a:endParaRPr lang="en-US" dirty="0"/>
          </a:p>
          <a:p>
            <a:pPr lvl="1"/>
            <a:r>
              <a:rPr lang="en-US" dirty="0" smtClean="0"/>
              <a:t>Giselle Hunt &amp; </a:t>
            </a:r>
            <a:r>
              <a:rPr lang="en-US" dirty="0" err="1" smtClean="0"/>
              <a:t>Jantzen</a:t>
            </a:r>
            <a:r>
              <a:rPr lang="en-US" dirty="0" smtClean="0"/>
              <a:t> Fan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8923" y="6225752"/>
            <a:ext cx="453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Contact: </a:t>
            </a:r>
            <a:r>
              <a:rPr lang="en-US" sz="2400" dirty="0" err="1"/>
              <a:t>c</a:t>
            </a:r>
            <a:r>
              <a:rPr lang="en-US" sz="2400" dirty="0" err="1" smtClean="0"/>
              <a:t>yrus.boelman@cw.bc.ca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70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36" y="1800401"/>
            <a:ext cx="7684979" cy="2973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Germline</a:t>
            </a:r>
            <a:r>
              <a:rPr lang="en-US" sz="3600" b="1" dirty="0" smtClean="0"/>
              <a:t> Mutation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7072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01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3.5 month old term, non-</a:t>
            </a:r>
            <a:r>
              <a:rPr lang="en-US" dirty="0" err="1" smtClean="0"/>
              <a:t>dysmorphic</a:t>
            </a:r>
            <a:r>
              <a:rPr lang="en-US" dirty="0" smtClean="0"/>
              <a:t> boy</a:t>
            </a:r>
          </a:p>
          <a:p>
            <a:endParaRPr lang="en-US" dirty="0" smtClean="0"/>
          </a:p>
          <a:p>
            <a:r>
              <a:rPr lang="en-US" dirty="0" smtClean="0"/>
              <a:t>West syndrome:</a:t>
            </a:r>
          </a:p>
          <a:p>
            <a:pPr lvl="1"/>
            <a:r>
              <a:rPr lang="en-US" dirty="0" smtClean="0"/>
              <a:t>Infantile spasms</a:t>
            </a:r>
          </a:p>
          <a:p>
            <a:pPr lvl="1"/>
            <a:r>
              <a:rPr lang="en-US" dirty="0" err="1" smtClean="0"/>
              <a:t>Hypsarrhythmia</a:t>
            </a:r>
            <a:r>
              <a:rPr lang="en-US" dirty="0" smtClean="0"/>
              <a:t> EEG</a:t>
            </a:r>
          </a:p>
          <a:p>
            <a:pPr lvl="1"/>
            <a:r>
              <a:rPr lang="en-US" dirty="0" smtClean="0"/>
              <a:t>Development regression</a:t>
            </a:r>
          </a:p>
          <a:p>
            <a:r>
              <a:rPr lang="en-US" dirty="0" err="1" smtClean="0"/>
              <a:t>Vigabatrin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effective; continues 6 months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Investigations: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MRI, Metabolic, Microarray - Normal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0420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Infantile Epilepsy Panel – (Blood)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80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Genes Tested: ADSL, ALDH7A1, ALG13, ARHGEF9, ARX, ATP6AP2, CACNA1A, CDKL5, CHD2, CHRNA7, CLN3, CLN5, CLN6, CLN8, CNTNAP2, CTSD, DNM1, DYRK1A, EEF1A2, FOLR1, FOXG1, GABRA1, GABRB2, GABRB3, GABRG2, GAMT, GATM, GRIN1, GRIN2A, GRIN2B, IQSEC2, KANSL1, KCNB1, KCNJ10, KCNQ2, KCNQ3, KCNT1, KCTD7, MAGI2, MBD5, MECP2, MEF2C, MFSD8, NR2F1, NRXN1, PCDH19, PIGA, PIGO, PIGV, PNKP, PNPO, POLG, PPT1, PRRT2, QARS, SCN1A, SCN1B, SCN2A, SCN8A, SLC13A5, SLC25A22, SLC2A1, SLC6A8, SLC9A6, SPTAN1, </a:t>
            </a:r>
            <a:r>
              <a:rPr lang="en-US" b="1" dirty="0" smtClean="0">
                <a:solidFill>
                  <a:srgbClr val="FF0000"/>
                </a:solidFill>
              </a:rPr>
              <a:t>STXBP1</a:t>
            </a:r>
            <a:r>
              <a:rPr lang="en-US" dirty="0" smtClean="0"/>
              <a:t>, TBC1D24, TCF4, TPP1 (CLN2), TSC1, TSC2, UBE3A, WDR45, WWOX, ZEB2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STXBP1</a:t>
            </a:r>
            <a:r>
              <a:rPr lang="en-US" dirty="0" smtClean="0"/>
              <a:t>: </a:t>
            </a:r>
            <a:r>
              <a:rPr lang="en-US" i="1" dirty="0" smtClean="0"/>
              <a:t> de novo </a:t>
            </a:r>
            <a:r>
              <a:rPr lang="en-US" dirty="0" err="1" smtClean="0"/>
              <a:t>hemizygous</a:t>
            </a:r>
            <a:r>
              <a:rPr lang="en-US" dirty="0" smtClean="0"/>
              <a:t> </a:t>
            </a:r>
            <a:r>
              <a:rPr lang="en-US" dirty="0"/>
              <a:t>partial deletion of exons 3-4</a:t>
            </a:r>
            <a:r>
              <a:rPr lang="en-CA" dirty="0" smtClean="0">
                <a:effectLst/>
              </a:rPr>
              <a:t> </a:t>
            </a:r>
          </a:p>
          <a:p>
            <a:pPr lvl="1"/>
            <a:r>
              <a:rPr lang="en-CA" dirty="0" smtClean="0"/>
              <a:t>EIEE/</a:t>
            </a:r>
            <a:r>
              <a:rPr lang="en-CA" dirty="0" err="1" smtClean="0"/>
              <a:t>Otahara</a:t>
            </a:r>
            <a:r>
              <a:rPr lang="en-CA" dirty="0" smtClean="0"/>
              <a:t>, West, </a:t>
            </a:r>
            <a:r>
              <a:rPr lang="en-CA" dirty="0" err="1" smtClean="0"/>
              <a:t>Dravet</a:t>
            </a:r>
            <a:r>
              <a:rPr lang="en-CA" dirty="0" smtClean="0"/>
              <a:t>, atypical </a:t>
            </a:r>
            <a:r>
              <a:rPr lang="en-CA" dirty="0" err="1" smtClean="0"/>
              <a:t>Rett</a:t>
            </a:r>
            <a:r>
              <a:rPr lang="en-CA" dirty="0" smtClean="0"/>
              <a:t> syndromes</a:t>
            </a:r>
          </a:p>
          <a:p>
            <a:pPr lvl="1"/>
            <a:r>
              <a:rPr lang="en-CA" dirty="0" smtClean="0"/>
              <a:t>Refractory Epilepsy, Movement disorder, ID, ASD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688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Infantile Epilepsy Panel – (Blood)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80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Genes Tested: ADSL, ALDH7A1, ALG13, ARHGEF9, ARX, ATP6AP2, CACNA1A, CDKL5, CHD2, CHRNA7, CLN3, CLN5, CLN6, CLN8, CNTNAP2, CTSD, DNM1, DYRK1A, EEF1A2, FOLR1, FOXG1, GABRA1, GABRB2, GABRB3, GABRG2, GAMT, GATM, GRIN1, GRIN2A, GRIN2B, IQSEC2, KANSL1, KCNB1, KCNJ10, KCNQ2, KCNQ3, KCNT1, KCTD7, MAGI2, MBD5, MECP2, MEF2C, MFSD8, NR2F1, NRXN1, PCDH19, PIGA, PIGO, PIGV, PNKP, PNPO, POLG, PPT1, PRRT2, QARS, SCN1A, SCN1B, SCN2A, SCN8A, SLC13A5, SLC25A22, SLC2A1, SLC6A8, SLC9A6, SPTAN1, </a:t>
            </a:r>
            <a:r>
              <a:rPr lang="en-US" b="1" dirty="0" smtClean="0">
                <a:solidFill>
                  <a:srgbClr val="FF0000"/>
                </a:solidFill>
              </a:rPr>
              <a:t>STXBP1</a:t>
            </a:r>
            <a:r>
              <a:rPr lang="en-US" dirty="0" smtClean="0"/>
              <a:t>, TBC1D24, TCF4, TPP1 (CLN2), TSC1, TSC2, UBE3A, WDR45, WWOX, ZEB2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STXBP1</a:t>
            </a:r>
            <a:r>
              <a:rPr lang="en-US" dirty="0" smtClean="0"/>
              <a:t>: </a:t>
            </a:r>
            <a:r>
              <a:rPr lang="en-US" i="1" dirty="0" smtClean="0"/>
              <a:t> de novo </a:t>
            </a:r>
            <a:r>
              <a:rPr lang="en-US" dirty="0" err="1" smtClean="0"/>
              <a:t>hemizygous</a:t>
            </a:r>
            <a:r>
              <a:rPr lang="en-US" dirty="0" smtClean="0"/>
              <a:t> </a:t>
            </a:r>
            <a:r>
              <a:rPr lang="en-US" dirty="0"/>
              <a:t>partial deletion of exons 3-4</a:t>
            </a:r>
            <a:r>
              <a:rPr lang="en-CA" dirty="0" smtClean="0">
                <a:effectLst/>
              </a:rPr>
              <a:t> </a:t>
            </a:r>
          </a:p>
          <a:p>
            <a:pPr lvl="1"/>
            <a:r>
              <a:rPr lang="en-CA" dirty="0" smtClean="0"/>
              <a:t>EIEE/</a:t>
            </a:r>
            <a:r>
              <a:rPr lang="en-CA" dirty="0" err="1" smtClean="0"/>
              <a:t>Otahara</a:t>
            </a:r>
            <a:r>
              <a:rPr lang="en-CA" dirty="0" smtClean="0"/>
              <a:t>, West, </a:t>
            </a:r>
            <a:r>
              <a:rPr lang="en-CA" dirty="0" err="1" smtClean="0"/>
              <a:t>Dravet</a:t>
            </a:r>
            <a:r>
              <a:rPr lang="en-CA" dirty="0" smtClean="0"/>
              <a:t>, atypical </a:t>
            </a:r>
            <a:r>
              <a:rPr lang="en-CA" dirty="0" err="1" smtClean="0"/>
              <a:t>Rett</a:t>
            </a:r>
            <a:r>
              <a:rPr lang="en-CA" dirty="0" smtClean="0"/>
              <a:t> syndromes</a:t>
            </a:r>
          </a:p>
          <a:p>
            <a:pPr lvl="1"/>
            <a:r>
              <a:rPr lang="en-CA" dirty="0" smtClean="0"/>
              <a:t>Refractory Epilepsy, Movement disorder, ID, ASD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5636" y="1800401"/>
            <a:ext cx="7684979" cy="2973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Germline</a:t>
            </a:r>
            <a:r>
              <a:rPr lang="en-US" sz="3600" b="1" dirty="0" smtClean="0"/>
              <a:t> Mutation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2062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36" y="1800401"/>
            <a:ext cx="7684979" cy="2973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Somatic</a:t>
            </a:r>
            <a:r>
              <a:rPr lang="en-US" sz="3600" b="1" dirty="0" smtClean="0"/>
              <a:t> Mutation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8753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2229" y="388526"/>
            <a:ext cx="7641771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Mosaic Somatic Mutation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6901" y="2025138"/>
            <a:ext cx="9170901" cy="3552890"/>
            <a:chOff x="198177" y="2298413"/>
            <a:chExt cx="8945823" cy="28616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74668"/>
            <a:stretch/>
          </p:blipFill>
          <p:spPr>
            <a:xfrm>
              <a:off x="198177" y="2346951"/>
              <a:ext cx="8945823" cy="281312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01662" y="2346951"/>
              <a:ext cx="546630" cy="401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2954" y="2298413"/>
              <a:ext cx="546630" cy="401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989873" y="6488668"/>
            <a:ext cx="415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Genes (Basel). 2014 Dec; 5(4): 1064–1094.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0775"/>
            <a:ext cx="1560900" cy="14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456"/>
          <a:stretch/>
        </p:blipFill>
        <p:spPr>
          <a:xfrm>
            <a:off x="4067573" y="2050645"/>
            <a:ext cx="5053309" cy="4081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Brain Development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9158" cy="4525963"/>
          </a:xfrm>
        </p:spPr>
        <p:txBody>
          <a:bodyPr/>
          <a:lstStyle/>
          <a:p>
            <a:r>
              <a:rPr lang="en-US" dirty="0" smtClean="0"/>
              <a:t>Antenatal:</a:t>
            </a:r>
          </a:p>
          <a:p>
            <a:pPr lvl="1"/>
            <a:r>
              <a:rPr lang="en-US" dirty="0" smtClean="0"/>
              <a:t>&gt;100K divisions/min</a:t>
            </a:r>
          </a:p>
          <a:p>
            <a:pPr lvl="1"/>
            <a:endParaRPr lang="en-US" dirty="0"/>
          </a:p>
          <a:p>
            <a:r>
              <a:rPr lang="en-US" dirty="0" smtClean="0"/>
              <a:t>Postnatal:</a:t>
            </a:r>
          </a:p>
          <a:p>
            <a:pPr lvl="1"/>
            <a:r>
              <a:rPr lang="en-US" dirty="0" smtClean="0"/>
              <a:t>700 neuron/day</a:t>
            </a:r>
          </a:p>
          <a:p>
            <a:pPr lvl="1"/>
            <a:r>
              <a:rPr lang="en-US" dirty="0" smtClean="0"/>
              <a:t>1/3 hippocampal exchange over life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5702" y="6488668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Exp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 Med. 2016 Jun; 48(6): e239.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9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1241</Words>
  <Application>Microsoft Macintosh PowerPoint</Application>
  <PresentationFormat>On-screen Show (4:3)</PresentationFormat>
  <Paragraphs>168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How Brain Somatic Mutations Lead to Epilepsy</vt:lpstr>
      <vt:lpstr>Disclosures</vt:lpstr>
      <vt:lpstr>Case A</vt:lpstr>
      <vt:lpstr>Case A</vt:lpstr>
      <vt:lpstr>Infantile Epilepsy Panel – (Blood)</vt:lpstr>
      <vt:lpstr>Infantile Epilepsy Panel – (Blood)</vt:lpstr>
      <vt:lpstr>PowerPoint Presentation</vt:lpstr>
      <vt:lpstr>Mosaic Somatic Mutation</vt:lpstr>
      <vt:lpstr>Brain Development</vt:lpstr>
      <vt:lpstr>Somatic Mosaicism: Timing</vt:lpstr>
      <vt:lpstr>Hemimegalencephaly (HME)</vt:lpstr>
      <vt:lpstr>HME: 36% mTOR Pathway genes</vt:lpstr>
      <vt:lpstr>Case B</vt:lpstr>
      <vt:lpstr>Case B: MRI</vt:lpstr>
      <vt:lpstr>Case B: Pathology</vt:lpstr>
      <vt:lpstr>Focal Cortical Dysplasia</vt:lpstr>
      <vt:lpstr>Focal Cortical Dysplasia</vt:lpstr>
      <vt:lpstr>PowerPoint Presentation</vt:lpstr>
      <vt:lpstr>PowerPoint Presentation</vt:lpstr>
      <vt:lpstr>FCD: The other 80%</vt:lpstr>
      <vt:lpstr>FCD and Other Genes</vt:lpstr>
      <vt:lpstr>Case A is Case B</vt:lpstr>
      <vt:lpstr>STXBP1 FCD: Somatic Mosaicism</vt:lpstr>
      <vt:lpstr>FCD: Canadian Work in Progress</vt:lpstr>
      <vt:lpstr>Summary: Somatic Mutation in Epilepsy</vt:lpstr>
      <vt:lpstr>Future Thoughts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Cyrus Boelman</dc:creator>
  <cp:lastModifiedBy>Cyrus Boelman</cp:lastModifiedBy>
  <cp:revision>63</cp:revision>
  <dcterms:created xsi:type="dcterms:W3CDTF">2016-10-14T16:22:45Z</dcterms:created>
  <dcterms:modified xsi:type="dcterms:W3CDTF">2016-10-16T12:51:33Z</dcterms:modified>
</cp:coreProperties>
</file>