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95" r:id="rId3"/>
    <p:sldId id="296" r:id="rId4"/>
    <p:sldId id="293" r:id="rId5"/>
    <p:sldId id="264" r:id="rId6"/>
    <p:sldId id="291" r:id="rId7"/>
    <p:sldId id="265" r:id="rId8"/>
    <p:sldId id="266" r:id="rId9"/>
    <p:sldId id="268" r:id="rId10"/>
    <p:sldId id="269" r:id="rId11"/>
    <p:sldId id="271" r:id="rId12"/>
    <p:sldId id="272" r:id="rId13"/>
    <p:sldId id="274" r:id="rId14"/>
    <p:sldId id="299" r:id="rId15"/>
    <p:sldId id="278" r:id="rId16"/>
    <p:sldId id="292" r:id="rId17"/>
    <p:sldId id="279" r:id="rId18"/>
    <p:sldId id="280" r:id="rId19"/>
    <p:sldId id="290" r:id="rId20"/>
    <p:sldId id="281" r:id="rId21"/>
    <p:sldId id="282" r:id="rId22"/>
    <p:sldId id="300" r:id="rId23"/>
    <p:sldId id="283" r:id="rId24"/>
    <p:sldId id="284" r:id="rId25"/>
    <p:sldId id="285" r:id="rId26"/>
    <p:sldId id="287" r:id="rId27"/>
    <p:sldId id="288" r:id="rId28"/>
    <p:sldId id="28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87" autoAdjust="0"/>
  </p:normalViewPr>
  <p:slideViewPr>
    <p:cSldViewPr snapToGrid="0" snapToObjects="1">
      <p:cViewPr varScale="1">
        <p:scale>
          <a:sx n="65" d="100"/>
          <a:sy n="65" d="100"/>
        </p:scale>
        <p:origin x="-85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92"/>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3600" dirty="0">
                <a:latin typeface="Arial"/>
                <a:cs typeface="Arial"/>
              </a:rPr>
              <a:t>Age at Death</a:t>
            </a:r>
            <a:r>
              <a:rPr lang="en-US" dirty="0"/>
              <a:t>:</a:t>
            </a:r>
          </a:p>
        </c:rich>
      </c:tx>
      <c:layout>
        <c:manualLayout>
          <c:xMode val="edge"/>
          <c:yMode val="edge"/>
          <c:x val="0.309730247081184"/>
          <c:y val="0.0"/>
        </c:manualLayout>
      </c:layout>
      <c:overlay val="0"/>
    </c:title>
    <c:autoTitleDeleted val="0"/>
    <c:plotArea>
      <c:layout>
        <c:manualLayout>
          <c:layoutTarget val="inner"/>
          <c:xMode val="edge"/>
          <c:yMode val="edge"/>
          <c:x val="0.0293467282106978"/>
          <c:y val="0.144962911903036"/>
          <c:w val="0.949925739885962"/>
          <c:h val="0.714657039064285"/>
        </c:manualLayout>
      </c:layout>
      <c:barChart>
        <c:barDir val="col"/>
        <c:grouping val="clustered"/>
        <c:varyColors val="0"/>
        <c:dLbls>
          <c:showLegendKey val="0"/>
          <c:showVal val="0"/>
          <c:showCatName val="0"/>
          <c:showSerName val="0"/>
          <c:showPercent val="0"/>
          <c:showBubbleSize val="0"/>
        </c:dLbls>
        <c:gapWidth val="150"/>
        <c:axId val="-2091549176"/>
        <c:axId val="-2058077960"/>
      </c:barChart>
      <c:catAx>
        <c:axId val="-2091549176"/>
        <c:scaling>
          <c:orientation val="minMax"/>
        </c:scaling>
        <c:delete val="0"/>
        <c:axPos val="b"/>
        <c:majorTickMark val="out"/>
        <c:minorTickMark val="none"/>
        <c:tickLblPos val="nextTo"/>
        <c:crossAx val="-2058077960"/>
        <c:crosses val="autoZero"/>
        <c:auto val="1"/>
        <c:lblAlgn val="ctr"/>
        <c:lblOffset val="100"/>
        <c:noMultiLvlLbl val="0"/>
      </c:catAx>
      <c:valAx>
        <c:axId val="-2058077960"/>
        <c:scaling>
          <c:orientation val="minMax"/>
        </c:scaling>
        <c:delete val="0"/>
        <c:axPos val="l"/>
        <c:majorGridlines/>
        <c:numFmt formatCode="General" sourceLinked="1"/>
        <c:majorTickMark val="out"/>
        <c:minorTickMark val="none"/>
        <c:tickLblPos val="nextTo"/>
        <c:crossAx val="-2091549176"/>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882179399379658"/>
          <c:y val="0.03375"/>
          <c:w val="0.911782060062034"/>
          <c:h val="0.823531496062992"/>
        </c:manualLayout>
      </c:layout>
      <c:barChart>
        <c:barDir val="col"/>
        <c:grouping val="clustered"/>
        <c:varyColors val="0"/>
        <c:ser>
          <c:idx val="0"/>
          <c:order val="0"/>
          <c:tx>
            <c:strRef>
              <c:f>Sheet1!$B$1</c:f>
              <c:strCache>
                <c:ptCount val="1"/>
                <c:pt idx="0">
                  <c:v>Series 1</c:v>
                </c:pt>
              </c:strCache>
            </c:strRef>
          </c:tx>
          <c:spPr>
            <a:solidFill>
              <a:srgbClr val="FF0000"/>
            </a:solidFill>
          </c:spPr>
          <c:invertIfNegative val="0"/>
          <c:cat>
            <c:strRef>
              <c:f>Sheet1!$A$2:$A$5</c:f>
              <c:strCache>
                <c:ptCount val="4"/>
                <c:pt idx="0">
                  <c:v>&lt; 5 years</c:v>
                </c:pt>
                <c:pt idx="1">
                  <c:v>5-10 years</c:v>
                </c:pt>
                <c:pt idx="2">
                  <c:v>10-15 years</c:v>
                </c:pt>
                <c:pt idx="3">
                  <c:v>&gt;15 years</c:v>
                </c:pt>
              </c:strCache>
            </c:strRef>
          </c:cat>
          <c:val>
            <c:numRef>
              <c:f>Sheet1!$B$2:$B$5</c:f>
              <c:numCache>
                <c:formatCode>General</c:formatCode>
                <c:ptCount val="4"/>
                <c:pt idx="0">
                  <c:v>6.0</c:v>
                </c:pt>
                <c:pt idx="1">
                  <c:v>8.0</c:v>
                </c:pt>
                <c:pt idx="2">
                  <c:v>2.0</c:v>
                </c:pt>
                <c:pt idx="3">
                  <c:v>3.0</c:v>
                </c:pt>
              </c:numCache>
            </c:numRef>
          </c:val>
        </c:ser>
        <c:dLbls>
          <c:showLegendKey val="0"/>
          <c:showVal val="0"/>
          <c:showCatName val="0"/>
          <c:showSerName val="0"/>
          <c:showPercent val="0"/>
          <c:showBubbleSize val="0"/>
        </c:dLbls>
        <c:gapWidth val="150"/>
        <c:axId val="-2093737048"/>
        <c:axId val="2124126344"/>
      </c:barChart>
      <c:catAx>
        <c:axId val="-2093737048"/>
        <c:scaling>
          <c:orientation val="minMax"/>
        </c:scaling>
        <c:delete val="0"/>
        <c:axPos val="b"/>
        <c:majorTickMark val="out"/>
        <c:minorTickMark val="none"/>
        <c:tickLblPos val="nextTo"/>
        <c:txPr>
          <a:bodyPr/>
          <a:lstStyle/>
          <a:p>
            <a:pPr>
              <a:defRPr sz="2400"/>
            </a:pPr>
            <a:endParaRPr lang="en-US"/>
          </a:p>
        </c:txPr>
        <c:crossAx val="2124126344"/>
        <c:crosses val="autoZero"/>
        <c:auto val="1"/>
        <c:lblAlgn val="ctr"/>
        <c:lblOffset val="100"/>
        <c:noMultiLvlLbl val="0"/>
      </c:catAx>
      <c:valAx>
        <c:axId val="2124126344"/>
        <c:scaling>
          <c:orientation val="minMax"/>
        </c:scaling>
        <c:delete val="0"/>
        <c:axPos val="l"/>
        <c:numFmt formatCode="General" sourceLinked="1"/>
        <c:majorTickMark val="out"/>
        <c:minorTickMark val="none"/>
        <c:tickLblPos val="nextTo"/>
        <c:txPr>
          <a:bodyPr/>
          <a:lstStyle/>
          <a:p>
            <a:pPr>
              <a:defRPr sz="2400"/>
            </a:pPr>
            <a:endParaRPr lang="en-US"/>
          </a:p>
        </c:txPr>
        <c:crossAx val="-20937370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800" dirty="0" smtClean="0"/>
              <a:t>Number of AEDs at Death: </a:t>
            </a:r>
            <a:endParaRPr lang="en-US" sz="2800" dirty="0"/>
          </a:p>
        </c:rich>
      </c:tx>
      <c:layout/>
      <c:overlay val="0"/>
    </c:title>
    <c:autoTitleDeleted val="0"/>
    <c:plotArea>
      <c:layout>
        <c:manualLayout>
          <c:layoutTarget val="inner"/>
          <c:xMode val="edge"/>
          <c:yMode val="edge"/>
          <c:x val="0.0428759094712881"/>
          <c:y val="0.144029747373281"/>
          <c:w val="0.930550923591916"/>
          <c:h val="0.766962339314573"/>
        </c:manualLayout>
      </c:layout>
      <c:barChart>
        <c:barDir val="col"/>
        <c:grouping val="clustered"/>
        <c:varyColors val="0"/>
        <c:dLbls>
          <c:showLegendKey val="0"/>
          <c:showVal val="0"/>
          <c:showCatName val="0"/>
          <c:showSerName val="0"/>
          <c:showPercent val="0"/>
          <c:showBubbleSize val="0"/>
        </c:dLbls>
        <c:gapWidth val="150"/>
        <c:axId val="-2091701928"/>
        <c:axId val="-2094578440"/>
      </c:barChart>
      <c:catAx>
        <c:axId val="-2091701928"/>
        <c:scaling>
          <c:orientation val="minMax"/>
        </c:scaling>
        <c:delete val="1"/>
        <c:axPos val="b"/>
        <c:majorTickMark val="out"/>
        <c:minorTickMark val="none"/>
        <c:tickLblPos val="nextTo"/>
        <c:crossAx val="-2094578440"/>
        <c:crosses val="autoZero"/>
        <c:auto val="1"/>
        <c:lblAlgn val="ctr"/>
        <c:lblOffset val="100"/>
        <c:noMultiLvlLbl val="0"/>
      </c:catAx>
      <c:valAx>
        <c:axId val="-2094578440"/>
        <c:scaling>
          <c:orientation val="minMax"/>
        </c:scaling>
        <c:delete val="0"/>
        <c:axPos val="l"/>
        <c:majorGridlines/>
        <c:numFmt formatCode="General" sourceLinked="1"/>
        <c:majorTickMark val="out"/>
        <c:minorTickMark val="none"/>
        <c:tickLblPos val="nextTo"/>
        <c:crossAx val="-2091701928"/>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FF0000"/>
            </a:solidFill>
          </c:spPr>
          <c:invertIfNegative val="0"/>
          <c:cat>
            <c:strRef>
              <c:f>Sheet1!$A$2:$A$8</c:f>
              <c:strCache>
                <c:ptCount val="7"/>
                <c:pt idx="0">
                  <c:v>Unknown</c:v>
                </c:pt>
                <c:pt idx="1">
                  <c:v>No AED</c:v>
                </c:pt>
                <c:pt idx="2">
                  <c:v>1 AED</c:v>
                </c:pt>
                <c:pt idx="3">
                  <c:v>2 AED</c:v>
                </c:pt>
                <c:pt idx="4">
                  <c:v>3 AED</c:v>
                </c:pt>
                <c:pt idx="5">
                  <c:v>4 AED</c:v>
                </c:pt>
                <c:pt idx="6">
                  <c:v>5 AED</c:v>
                </c:pt>
              </c:strCache>
            </c:strRef>
          </c:cat>
          <c:val>
            <c:numRef>
              <c:f>Sheet1!$B$2:$B$8</c:f>
              <c:numCache>
                <c:formatCode>General</c:formatCode>
                <c:ptCount val="7"/>
                <c:pt idx="0">
                  <c:v>1.0</c:v>
                </c:pt>
                <c:pt idx="1">
                  <c:v>2.0</c:v>
                </c:pt>
                <c:pt idx="2">
                  <c:v>4.0</c:v>
                </c:pt>
                <c:pt idx="3">
                  <c:v>5.0</c:v>
                </c:pt>
                <c:pt idx="4">
                  <c:v>5.0</c:v>
                </c:pt>
                <c:pt idx="5">
                  <c:v>1.0</c:v>
                </c:pt>
                <c:pt idx="6">
                  <c:v>1.0</c:v>
                </c:pt>
              </c:numCache>
            </c:numRef>
          </c:val>
        </c:ser>
        <c:dLbls>
          <c:showLegendKey val="0"/>
          <c:showVal val="0"/>
          <c:showCatName val="0"/>
          <c:showSerName val="0"/>
          <c:showPercent val="0"/>
          <c:showBubbleSize val="0"/>
        </c:dLbls>
        <c:gapWidth val="150"/>
        <c:axId val="-2118232632"/>
        <c:axId val="2079345832"/>
      </c:barChart>
      <c:catAx>
        <c:axId val="-2118232632"/>
        <c:scaling>
          <c:orientation val="minMax"/>
        </c:scaling>
        <c:delete val="0"/>
        <c:axPos val="b"/>
        <c:majorTickMark val="out"/>
        <c:minorTickMark val="none"/>
        <c:tickLblPos val="nextTo"/>
        <c:txPr>
          <a:bodyPr/>
          <a:lstStyle/>
          <a:p>
            <a:pPr>
              <a:defRPr sz="2400"/>
            </a:pPr>
            <a:endParaRPr lang="en-US"/>
          </a:p>
        </c:txPr>
        <c:crossAx val="2079345832"/>
        <c:crosses val="autoZero"/>
        <c:auto val="1"/>
        <c:lblAlgn val="ctr"/>
        <c:lblOffset val="100"/>
        <c:noMultiLvlLbl val="0"/>
      </c:catAx>
      <c:valAx>
        <c:axId val="2079345832"/>
        <c:scaling>
          <c:orientation val="minMax"/>
        </c:scaling>
        <c:delete val="0"/>
        <c:axPos val="l"/>
        <c:numFmt formatCode="General" sourceLinked="1"/>
        <c:majorTickMark val="out"/>
        <c:minorTickMark val="none"/>
        <c:tickLblPos val="nextTo"/>
        <c:txPr>
          <a:bodyPr/>
          <a:lstStyle/>
          <a:p>
            <a:pPr>
              <a:defRPr sz="2400"/>
            </a:pPr>
            <a:endParaRPr lang="en-US"/>
          </a:p>
        </c:txPr>
        <c:crossAx val="-211823263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150"/>
        <c:axId val="-2092618008"/>
        <c:axId val="-2070599096"/>
      </c:barChart>
      <c:catAx>
        <c:axId val="-2092618008"/>
        <c:scaling>
          <c:orientation val="minMax"/>
        </c:scaling>
        <c:delete val="0"/>
        <c:axPos val="b"/>
        <c:majorTickMark val="out"/>
        <c:minorTickMark val="none"/>
        <c:tickLblPos val="nextTo"/>
        <c:txPr>
          <a:bodyPr/>
          <a:lstStyle/>
          <a:p>
            <a:pPr>
              <a:defRPr sz="1800"/>
            </a:pPr>
            <a:endParaRPr lang="en-US"/>
          </a:p>
        </c:txPr>
        <c:crossAx val="-2070599096"/>
        <c:crosses val="autoZero"/>
        <c:auto val="1"/>
        <c:lblAlgn val="ctr"/>
        <c:lblOffset val="100"/>
        <c:noMultiLvlLbl val="0"/>
      </c:catAx>
      <c:valAx>
        <c:axId val="-2070599096"/>
        <c:scaling>
          <c:orientation val="minMax"/>
        </c:scaling>
        <c:delete val="0"/>
        <c:axPos val="l"/>
        <c:majorGridlines/>
        <c:numFmt formatCode="General" sourceLinked="1"/>
        <c:majorTickMark val="out"/>
        <c:minorTickMark val="none"/>
        <c:tickLblPos val="nextTo"/>
        <c:crossAx val="-2092618008"/>
        <c:crosses val="autoZero"/>
        <c:crossBetween val="between"/>
      </c:valAx>
      <c:spPr>
        <a:noFill/>
        <a:ln w="25400">
          <a:noFill/>
        </a:ln>
      </c:spPr>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800"/>
            </a:pPr>
            <a:r>
              <a:rPr lang="en-US" sz="2800" dirty="0" smtClean="0"/>
              <a:t>Place</a:t>
            </a:r>
            <a:r>
              <a:rPr lang="en-US" sz="2800" baseline="0" dirty="0" smtClean="0"/>
              <a:t> of Death</a:t>
            </a:r>
            <a:endParaRPr lang="en-US" sz="2800" dirty="0"/>
          </a:p>
        </c:rich>
      </c:tx>
      <c:layout/>
      <c:overlay val="0"/>
    </c:title>
    <c:autoTitleDeleted val="0"/>
    <c:plotArea>
      <c:layout/>
      <c:barChart>
        <c:barDir val="col"/>
        <c:grouping val="clustered"/>
        <c:varyColors val="0"/>
        <c:ser>
          <c:idx val="0"/>
          <c:order val="0"/>
          <c:tx>
            <c:strRef>
              <c:f>Sheet1!$B$1</c:f>
              <c:strCache>
                <c:ptCount val="1"/>
                <c:pt idx="0">
                  <c:v>Series 1</c:v>
                </c:pt>
              </c:strCache>
            </c:strRef>
          </c:tx>
          <c:spPr>
            <a:solidFill>
              <a:srgbClr val="FF0000"/>
            </a:solidFill>
          </c:spPr>
          <c:invertIfNegative val="0"/>
          <c:cat>
            <c:strRef>
              <c:f>Sheet1!$A$2:$A$7</c:f>
              <c:strCache>
                <c:ptCount val="6"/>
                <c:pt idx="0">
                  <c:v>Home (Bed)</c:v>
                </c:pt>
                <c:pt idx="1">
                  <c:v>Home (Other)</c:v>
                </c:pt>
                <c:pt idx="2">
                  <c:v>Bed elsewhere</c:v>
                </c:pt>
                <c:pt idx="3">
                  <c:v>Hospital inpatient</c:v>
                </c:pt>
                <c:pt idx="4">
                  <c:v>Hospital EMU</c:v>
                </c:pt>
                <c:pt idx="5">
                  <c:v>Unknown</c:v>
                </c:pt>
              </c:strCache>
            </c:strRef>
          </c:cat>
          <c:val>
            <c:numRef>
              <c:f>Sheet1!$B$2:$B$7</c:f>
              <c:numCache>
                <c:formatCode>General</c:formatCode>
                <c:ptCount val="6"/>
                <c:pt idx="0">
                  <c:v>13.0</c:v>
                </c:pt>
                <c:pt idx="1">
                  <c:v>1.0</c:v>
                </c:pt>
                <c:pt idx="2">
                  <c:v>2.0</c:v>
                </c:pt>
                <c:pt idx="3">
                  <c:v>1.0</c:v>
                </c:pt>
                <c:pt idx="4">
                  <c:v>1.0</c:v>
                </c:pt>
                <c:pt idx="5">
                  <c:v>1.0</c:v>
                </c:pt>
              </c:numCache>
            </c:numRef>
          </c:val>
        </c:ser>
        <c:dLbls>
          <c:showLegendKey val="0"/>
          <c:showVal val="0"/>
          <c:showCatName val="0"/>
          <c:showSerName val="0"/>
          <c:showPercent val="0"/>
          <c:showBubbleSize val="0"/>
        </c:dLbls>
        <c:gapWidth val="150"/>
        <c:axId val="-2117798264"/>
        <c:axId val="-2117795704"/>
      </c:barChart>
      <c:catAx>
        <c:axId val="-2117798264"/>
        <c:scaling>
          <c:orientation val="minMax"/>
        </c:scaling>
        <c:delete val="0"/>
        <c:axPos val="b"/>
        <c:majorTickMark val="out"/>
        <c:minorTickMark val="none"/>
        <c:tickLblPos val="nextTo"/>
        <c:txPr>
          <a:bodyPr/>
          <a:lstStyle/>
          <a:p>
            <a:pPr>
              <a:defRPr sz="2400"/>
            </a:pPr>
            <a:endParaRPr lang="en-US"/>
          </a:p>
        </c:txPr>
        <c:crossAx val="-2117795704"/>
        <c:crosses val="autoZero"/>
        <c:auto val="1"/>
        <c:lblAlgn val="ctr"/>
        <c:lblOffset val="100"/>
        <c:noMultiLvlLbl val="0"/>
      </c:catAx>
      <c:valAx>
        <c:axId val="-2117795704"/>
        <c:scaling>
          <c:orientation val="minMax"/>
        </c:scaling>
        <c:delete val="0"/>
        <c:axPos val="l"/>
        <c:numFmt formatCode="General" sourceLinked="1"/>
        <c:majorTickMark val="out"/>
        <c:minorTickMark val="none"/>
        <c:tickLblPos val="nextTo"/>
        <c:txPr>
          <a:bodyPr/>
          <a:lstStyle/>
          <a:p>
            <a:pPr>
              <a:defRPr sz="2400"/>
            </a:pPr>
            <a:endParaRPr lang="en-US"/>
          </a:p>
        </c:txPr>
        <c:crossAx val="-21177982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50"/>
        <c:axId val="-2091255240"/>
        <c:axId val="-2115788392"/>
      </c:barChart>
      <c:catAx>
        <c:axId val="-2091255240"/>
        <c:scaling>
          <c:orientation val="minMax"/>
        </c:scaling>
        <c:delete val="0"/>
        <c:axPos val="b"/>
        <c:majorTickMark val="out"/>
        <c:minorTickMark val="none"/>
        <c:tickLblPos val="nextTo"/>
        <c:crossAx val="-2115788392"/>
        <c:crosses val="autoZero"/>
        <c:auto val="1"/>
        <c:lblAlgn val="ctr"/>
        <c:lblOffset val="100"/>
        <c:noMultiLvlLbl val="0"/>
      </c:catAx>
      <c:valAx>
        <c:axId val="-2115788392"/>
        <c:scaling>
          <c:orientation val="minMax"/>
        </c:scaling>
        <c:delete val="0"/>
        <c:axPos val="l"/>
        <c:numFmt formatCode="General" sourceLinked="1"/>
        <c:majorTickMark val="out"/>
        <c:minorTickMark val="none"/>
        <c:tickLblPos val="nextTo"/>
        <c:crossAx val="-20912552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FF0000"/>
            </a:solidFill>
          </c:spPr>
          <c:invertIfNegative val="0"/>
          <c:cat>
            <c:strRef>
              <c:f>Sheet1!$A$2:$A$5</c:f>
              <c:strCache>
                <c:ptCount val="4"/>
                <c:pt idx="0">
                  <c:v>Definite SUDEP</c:v>
                </c:pt>
                <c:pt idx="1">
                  <c:v>Definite SUDEP Plus</c:v>
                </c:pt>
                <c:pt idx="2">
                  <c:v>Probable SUDEP</c:v>
                </c:pt>
                <c:pt idx="3">
                  <c:v>Possible SUDEP</c:v>
                </c:pt>
              </c:strCache>
            </c:strRef>
          </c:cat>
          <c:val>
            <c:numRef>
              <c:f>Sheet1!$B$2:$B$5</c:f>
              <c:numCache>
                <c:formatCode>General</c:formatCode>
                <c:ptCount val="4"/>
                <c:pt idx="0">
                  <c:v>8.0</c:v>
                </c:pt>
                <c:pt idx="1">
                  <c:v>2.0</c:v>
                </c:pt>
                <c:pt idx="2">
                  <c:v>6.0</c:v>
                </c:pt>
                <c:pt idx="3">
                  <c:v>3.0</c:v>
                </c:pt>
              </c:numCache>
            </c:numRef>
          </c:val>
        </c:ser>
        <c:dLbls>
          <c:showLegendKey val="0"/>
          <c:showVal val="0"/>
          <c:showCatName val="0"/>
          <c:showSerName val="0"/>
          <c:showPercent val="0"/>
          <c:showBubbleSize val="0"/>
        </c:dLbls>
        <c:gapWidth val="150"/>
        <c:axId val="-2064834056"/>
        <c:axId val="-2064671656"/>
      </c:barChart>
      <c:catAx>
        <c:axId val="-2064834056"/>
        <c:scaling>
          <c:orientation val="minMax"/>
        </c:scaling>
        <c:delete val="0"/>
        <c:axPos val="b"/>
        <c:majorTickMark val="out"/>
        <c:minorTickMark val="none"/>
        <c:tickLblPos val="nextTo"/>
        <c:txPr>
          <a:bodyPr/>
          <a:lstStyle/>
          <a:p>
            <a:pPr>
              <a:defRPr sz="2400"/>
            </a:pPr>
            <a:endParaRPr lang="en-US"/>
          </a:p>
        </c:txPr>
        <c:crossAx val="-2064671656"/>
        <c:crosses val="autoZero"/>
        <c:auto val="1"/>
        <c:lblAlgn val="ctr"/>
        <c:lblOffset val="100"/>
        <c:noMultiLvlLbl val="0"/>
      </c:catAx>
      <c:valAx>
        <c:axId val="-2064671656"/>
        <c:scaling>
          <c:orientation val="minMax"/>
        </c:scaling>
        <c:delete val="0"/>
        <c:axPos val="l"/>
        <c:numFmt formatCode="General" sourceLinked="1"/>
        <c:majorTickMark val="out"/>
        <c:minorTickMark val="none"/>
        <c:tickLblPos val="nextTo"/>
        <c:txPr>
          <a:bodyPr/>
          <a:lstStyle/>
          <a:p>
            <a:pPr>
              <a:defRPr sz="2400"/>
            </a:pPr>
            <a:endParaRPr lang="en-US"/>
          </a:p>
        </c:txPr>
        <c:crossAx val="-20648340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0.27167</cdr:x>
      <cdr:y>0</cdr:y>
    </cdr:from>
    <cdr:to>
      <cdr:x>0.76019</cdr:x>
      <cdr:y>0.12875</cdr:y>
    </cdr:to>
    <cdr:sp macro="" textlink="">
      <cdr:nvSpPr>
        <cdr:cNvPr id="2" name="Rectangle 1"/>
        <cdr:cNvSpPr/>
      </cdr:nvSpPr>
      <cdr:spPr>
        <a:xfrm xmlns:a="http://schemas.openxmlformats.org/drawingml/2006/main">
          <a:off x="1995687" y="-1973128"/>
          <a:ext cx="3588653" cy="616588"/>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800" b="1" dirty="0" smtClean="0"/>
            <a:t>Number of AEDs</a:t>
          </a:r>
          <a:endParaRPr lang="en-US" sz="2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105FD9-344B-1540-A735-843A234D422C}" type="datetimeFigureOut">
              <a:rPr lang="en-US" smtClean="0"/>
              <a:t>16-10-14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F59F95-C37D-2345-AFB7-197C5BD15D65}" type="slidenum">
              <a:rPr lang="en-US" smtClean="0"/>
              <a:t>‹#›</a:t>
            </a:fld>
            <a:endParaRPr lang="en-US" dirty="0"/>
          </a:p>
        </p:txBody>
      </p:sp>
    </p:spTree>
    <p:extLst>
      <p:ext uri="{BB962C8B-B14F-4D97-AF65-F5344CB8AC3E}">
        <p14:creationId xmlns:p14="http://schemas.microsoft.com/office/powerpoint/2010/main" val="554693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C0BB85-CA4E-8C4B-B8F6-37CF0FAC7BFC}" type="datetimeFigureOut">
              <a:rPr lang="en-US" smtClean="0"/>
              <a:t>16-10-14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55D668-24FB-7D48-90FD-6AAF24F097E5}" type="slidenum">
              <a:rPr lang="en-US" smtClean="0"/>
              <a:t>‹#›</a:t>
            </a:fld>
            <a:endParaRPr lang="en-US" dirty="0"/>
          </a:p>
        </p:txBody>
      </p:sp>
    </p:spTree>
    <p:extLst>
      <p:ext uri="{BB962C8B-B14F-4D97-AF65-F5344CB8AC3E}">
        <p14:creationId xmlns:p14="http://schemas.microsoft.com/office/powerpoint/2010/main" val="5293404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a:t>
            </a:fld>
            <a:endParaRPr lang="en-US" dirty="0"/>
          </a:p>
        </p:txBody>
      </p:sp>
    </p:spTree>
    <p:extLst>
      <p:ext uri="{BB962C8B-B14F-4D97-AF65-F5344CB8AC3E}">
        <p14:creationId xmlns:p14="http://schemas.microsoft.com/office/powerpoint/2010/main" val="2803442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3 additional cases outside age range – red cap 2005, 2006, &amp; 2023; had to remove 2005 &amp; 2006 from analysis and two duplicates, added two </a:t>
            </a:r>
            <a:r>
              <a:rPr lang="en-US" baseline="0" smtClean="0"/>
              <a:t>new cases</a:t>
            </a:r>
            <a:endParaRPr lang="en-US" dirty="0" smtClean="0"/>
          </a:p>
          <a:p>
            <a:pPr marL="171450" indent="-171450">
              <a:buFont typeface="Arial"/>
              <a:buChar char="•"/>
            </a:pPr>
            <a:r>
              <a:rPr lang="en-US" dirty="0" smtClean="0"/>
              <a:t>Pending:</a:t>
            </a:r>
          </a:p>
          <a:p>
            <a:pPr marL="628650" lvl="1" indent="-171450">
              <a:buFont typeface="Arial"/>
              <a:buChar char="•"/>
            </a:pPr>
            <a:r>
              <a:rPr lang="en-US" dirty="0" smtClean="0"/>
              <a:t>2</a:t>
            </a:r>
            <a:r>
              <a:rPr lang="en-US" baseline="0" dirty="0" smtClean="0"/>
              <a:t> Potential OFPS</a:t>
            </a:r>
          </a:p>
          <a:p>
            <a:pPr marL="628650" lvl="1" indent="-171450">
              <a:buFont typeface="Arial"/>
              <a:buChar char="•"/>
            </a:pPr>
            <a:r>
              <a:rPr lang="en-US" baseline="0" dirty="0" smtClean="0"/>
              <a:t>1 CPSP (Nova Scotia)</a:t>
            </a:r>
          </a:p>
          <a:p>
            <a:pPr marL="628650" lvl="1" indent="-171450">
              <a:buFont typeface="Arial"/>
              <a:buChar char="•"/>
            </a:pPr>
            <a:r>
              <a:rPr lang="en-US" baseline="0" dirty="0" smtClean="0"/>
              <a:t>CPEN cases – 3 McMaster, 1 montreal + 1 Manitoba +/- Toronto</a:t>
            </a:r>
          </a:p>
        </p:txBody>
      </p:sp>
      <p:sp>
        <p:nvSpPr>
          <p:cNvPr id="4" name="Slide Number Placeholder 3"/>
          <p:cNvSpPr>
            <a:spLocks noGrp="1"/>
          </p:cNvSpPr>
          <p:nvPr>
            <p:ph type="sldNum" sz="quarter" idx="10"/>
          </p:nvPr>
        </p:nvSpPr>
        <p:spPr/>
        <p:txBody>
          <a:bodyPr/>
          <a:lstStyle/>
          <a:p>
            <a:fld id="{6C55D668-24FB-7D48-90FD-6AAF24F097E5}" type="slidenum">
              <a:rPr lang="en-US" smtClean="0"/>
              <a:t>10</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spcBef>
                <a:spcPts val="2000"/>
              </a:spcBef>
              <a:buClr>
                <a:schemeClr val="accent1"/>
              </a:buClr>
              <a:buFont typeface="Arial"/>
              <a:buChar char="•"/>
            </a:pPr>
            <a:r>
              <a:rPr lang="en-US" sz="1200" b="1" dirty="0" smtClean="0"/>
              <a:t>74% (14) of SUDEP deaths were in children under 10 years old </a:t>
            </a:r>
          </a:p>
          <a:p>
            <a:pPr marL="342900" lvl="1" indent="-342900">
              <a:spcBef>
                <a:spcPts val="2000"/>
              </a:spcBef>
              <a:buClr>
                <a:schemeClr val="accent1"/>
              </a:buClr>
              <a:buFont typeface="Arial"/>
              <a:buChar char="•"/>
            </a:pPr>
            <a:r>
              <a:rPr lang="en-US" sz="1200" b="0" dirty="0" smtClean="0"/>
              <a:t>Mean</a:t>
            </a:r>
            <a:r>
              <a:rPr lang="en-US" sz="1200" b="0" baseline="0" dirty="0" smtClean="0"/>
              <a:t> 7.6 </a:t>
            </a:r>
            <a:endParaRPr lang="en-US" sz="1200" b="0" dirty="0" smtClean="0"/>
          </a:p>
          <a:p>
            <a:pPr marL="0" lvl="1" indent="0">
              <a:spcBef>
                <a:spcPts val="2000"/>
              </a:spcBef>
              <a:buClr>
                <a:schemeClr val="accent1"/>
              </a:buClr>
              <a:buFont typeface="Arial"/>
              <a:buNone/>
            </a:pPr>
            <a:endParaRPr lang="en-US" sz="1200" dirty="0" smtClean="0"/>
          </a:p>
          <a:p>
            <a:pPr marL="0" lvl="1" indent="0">
              <a:spcBef>
                <a:spcPts val="2000"/>
              </a:spcBef>
              <a:buClr>
                <a:schemeClr val="accent1"/>
              </a:buClr>
              <a:buFont typeface="Arial"/>
              <a:buNone/>
            </a:pPr>
            <a:r>
              <a:rPr lang="en-US" sz="1200" dirty="0" smtClean="0"/>
              <a:t>&lt;2 years = 3, 2-5 = 3, 5-10 =8, 10-15 = 2, &gt;15=3</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11</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200" dirty="0" smtClean="0">
                <a:solidFill>
                  <a:srgbClr val="FF0000"/>
                </a:solidFill>
              </a:rPr>
              <a:t>Mean age of seizure onset (months) = </a:t>
            </a:r>
            <a:r>
              <a:rPr lang="en-US" sz="1200" dirty="0" smtClean="0">
                <a:solidFill>
                  <a:schemeClr val="tx1"/>
                </a:solidFill>
              </a:rPr>
              <a:t>12.8</a:t>
            </a:r>
            <a:r>
              <a:rPr lang="en-US" sz="1200" dirty="0" smtClean="0"/>
              <a:t> months, SD= 14.2 months</a:t>
            </a:r>
          </a:p>
          <a:p>
            <a:pPr>
              <a:lnSpc>
                <a:spcPct val="150000"/>
              </a:lnSpc>
            </a:pPr>
            <a:r>
              <a:rPr lang="en-US" sz="1200" dirty="0" smtClean="0">
                <a:solidFill>
                  <a:srgbClr val="FF0000"/>
                </a:solidFill>
              </a:rPr>
              <a:t>Median age of seizure onset = </a:t>
            </a:r>
            <a:r>
              <a:rPr lang="en-US" sz="1200" dirty="0" smtClean="0">
                <a:solidFill>
                  <a:schemeClr val="tx1"/>
                </a:solidFill>
              </a:rPr>
              <a:t>5.8</a:t>
            </a:r>
            <a:r>
              <a:rPr lang="en-US" sz="1200" dirty="0" smtClean="0"/>
              <a:t> months</a:t>
            </a:r>
          </a:p>
          <a:p>
            <a:pPr marL="0" indent="0">
              <a:buFont typeface="Arial"/>
              <a:buNone/>
            </a:pPr>
            <a:r>
              <a:rPr lang="en-US" dirty="0" smtClean="0"/>
              <a:t>In</a:t>
            </a:r>
            <a:r>
              <a:rPr lang="en-US" baseline="0" dirty="0" smtClean="0"/>
              <a:t> those known, all had onset before age 5 </a:t>
            </a: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12</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200" dirty="0" smtClean="0">
                <a:solidFill>
                  <a:srgbClr val="FF0000"/>
                </a:solidFill>
              </a:rPr>
              <a:t>Can’t say risk factor yet as no control</a:t>
            </a:r>
          </a:p>
          <a:p>
            <a:pPr>
              <a:lnSpc>
                <a:spcPct val="150000"/>
              </a:lnSpc>
            </a:pPr>
            <a:r>
              <a:rPr lang="en-US" sz="1200" dirty="0" smtClean="0">
                <a:solidFill>
                  <a:srgbClr val="FF0000"/>
                </a:solidFill>
              </a:rPr>
              <a:t>Mean Duration of Epilepsy = 6.0 years, SD = 5.1 years </a:t>
            </a:r>
          </a:p>
          <a:p>
            <a:pPr>
              <a:lnSpc>
                <a:spcPct val="150000"/>
              </a:lnSpc>
            </a:pPr>
            <a:r>
              <a:rPr lang="en-US" sz="1200" dirty="0" smtClean="0">
                <a:solidFill>
                  <a:srgbClr val="FF0000"/>
                </a:solidFill>
              </a:rPr>
              <a:t>Median = 5.2 years</a:t>
            </a:r>
          </a:p>
          <a:p>
            <a:pPr>
              <a:lnSpc>
                <a:spcPct val="150000"/>
              </a:lnSpc>
            </a:pPr>
            <a:r>
              <a:rPr lang="en-US" sz="1200" dirty="0" smtClean="0"/>
              <a:t>Max duration = 15 years</a:t>
            </a:r>
          </a:p>
          <a:p>
            <a:pPr>
              <a:lnSpc>
                <a:spcPct val="150000"/>
              </a:lnSpc>
            </a:pPr>
            <a:r>
              <a:rPr lang="en-US" sz="1200" dirty="0" smtClean="0"/>
              <a:t>Minimum duration = 0.17 years (2 months)</a:t>
            </a:r>
          </a:p>
          <a:p>
            <a:pPr>
              <a:lnSpc>
                <a:spcPct val="150000"/>
              </a:lnSpc>
            </a:pPr>
            <a:r>
              <a:rPr lang="en-US" sz="1200" dirty="0" smtClean="0">
                <a:solidFill>
                  <a:srgbClr val="FF0000"/>
                </a:solidFill>
              </a:rPr>
              <a:t>Duration does not seem that long in our cohort before death</a:t>
            </a: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13</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dirty="0" smtClean="0"/>
              <a:t>Genetic testing – Done</a:t>
            </a:r>
            <a:r>
              <a:rPr lang="en-US" sz="1200" baseline="0" dirty="0" smtClean="0"/>
              <a:t> in 7, No in 1, unknown in 11</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baseline="0" dirty="0" smtClean="0"/>
              <a:t>One child had two normal chromosome 2, one normal chromosome 14 and the derivative chromosome 14, resulting in </a:t>
            </a:r>
            <a:r>
              <a:rPr lang="en-US" sz="1200" baseline="0" dirty="0" err="1" smtClean="0"/>
              <a:t>parial</a:t>
            </a:r>
            <a:r>
              <a:rPr lang="en-US" sz="1200" baseline="0" dirty="0" smtClean="0"/>
              <a:t> </a:t>
            </a:r>
            <a:r>
              <a:rPr lang="en-US" sz="1200" baseline="0" dirty="0" err="1" smtClean="0"/>
              <a:t>monosomy</a:t>
            </a:r>
            <a:r>
              <a:rPr lang="en-US" sz="1200" baseline="0" dirty="0" smtClean="0"/>
              <a:t> for chromosome region 14q32.33 to 14qter and partial trisomy 1q13.1 to 1 </a:t>
            </a:r>
            <a:r>
              <a:rPr lang="en-US" sz="1200" baseline="0" dirty="0" err="1" smtClean="0"/>
              <a:t>qter</a:t>
            </a: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Etiology of epilepsy was as follows:</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7 unknown</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5</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structural/metabolic – meningitis,</a:t>
            </a:r>
            <a:r>
              <a:rPr lang="en-US" sz="1200" kern="1200" baseline="0" dirty="0" smtClean="0">
                <a:solidFill>
                  <a:schemeClr val="tx1"/>
                </a:solidFill>
                <a:effectLst/>
                <a:latin typeface="+mn-lt"/>
                <a:ea typeface="+mn-ea"/>
                <a:cs typeface="+mn-cs"/>
              </a:rPr>
              <a:t> hydro and malformation of cortical development, IVH x2</a:t>
            </a:r>
            <a:endParaRPr lang="en-US" sz="1200" kern="1200" dirty="0" smtClean="0">
              <a:solidFill>
                <a:schemeClr val="tx1"/>
              </a:solidFill>
              <a:effectLst/>
              <a:latin typeface="+mn-lt"/>
              <a:ea typeface="+mn-ea"/>
              <a:cs typeface="+mn-cs"/>
            </a:endParaRP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baseline="0" dirty="0" smtClean="0">
                <a:solidFill>
                  <a:schemeClr val="tx1"/>
                </a:solidFill>
                <a:effectLst/>
                <a:latin typeface="+mn-lt"/>
                <a:ea typeface="+mn-ea"/>
                <a:cs typeface="+mn-cs"/>
              </a:rPr>
              <a:t>7  genetic/presumed genetic – note only 6 had actually genetic defects found, 1 JME (no genetics)</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dirty="0" smtClean="0"/>
              <a:t>Known epilepsy syndrome in N=5 (26%), no identified syndrome (N=14) (74%)</a:t>
            </a:r>
          </a:p>
          <a:p>
            <a:pPr marL="171450" indent="-171450">
              <a:lnSpc>
                <a:spcPct val="150000"/>
              </a:lnSpc>
              <a:buFont typeface="Arial"/>
              <a:buChar char="•"/>
            </a:pPr>
            <a:r>
              <a:rPr lang="en-US" sz="1200" dirty="0" smtClean="0"/>
              <a:t>Syndrome types: </a:t>
            </a:r>
          </a:p>
          <a:p>
            <a:pPr lvl="1">
              <a:lnSpc>
                <a:spcPct val="150000"/>
              </a:lnSpc>
            </a:pPr>
            <a:r>
              <a:rPr lang="en-US" sz="1200" dirty="0" smtClean="0"/>
              <a:t>Dravet </a:t>
            </a:r>
          </a:p>
          <a:p>
            <a:pPr lvl="1">
              <a:lnSpc>
                <a:spcPct val="150000"/>
              </a:lnSpc>
            </a:pPr>
            <a:r>
              <a:rPr lang="en-US" sz="1200" dirty="0" smtClean="0"/>
              <a:t>JME (probable)</a:t>
            </a:r>
          </a:p>
          <a:p>
            <a:pPr lvl="1">
              <a:lnSpc>
                <a:spcPct val="150000"/>
              </a:lnSpc>
            </a:pPr>
            <a:r>
              <a:rPr lang="en-US" sz="1200" dirty="0" smtClean="0"/>
              <a:t>Myoclonic epilepsy in non progressive disorder (probable)</a:t>
            </a:r>
          </a:p>
          <a:p>
            <a:pPr lvl="1">
              <a:lnSpc>
                <a:spcPct val="150000"/>
              </a:lnSpc>
            </a:pPr>
            <a:r>
              <a:rPr lang="en-US" sz="1200" dirty="0" smtClean="0"/>
              <a:t>Intractable GTC </a:t>
            </a:r>
          </a:p>
          <a:p>
            <a:pPr lvl="1">
              <a:lnSpc>
                <a:spcPct val="150000"/>
              </a:lnSpc>
            </a:pPr>
            <a:r>
              <a:rPr lang="en-US" sz="1200" dirty="0" smtClean="0"/>
              <a:t>West</a:t>
            </a:r>
            <a:r>
              <a:rPr lang="en-US" sz="1200" baseline="0" dirty="0" smtClean="0"/>
              <a:t> syndrome</a:t>
            </a:r>
            <a:endParaRPr lang="en-US" sz="1200"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14</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spcBef>
                <a:spcPts val="2000"/>
              </a:spcBef>
              <a:buClr>
                <a:schemeClr val="accent1"/>
              </a:buClr>
              <a:buFont typeface="Arial"/>
              <a:buChar char="•"/>
            </a:pPr>
            <a:r>
              <a:rPr lang="en-US" sz="1200" dirty="0" smtClean="0"/>
              <a:t>84% (N=16) were on AED at time of death</a:t>
            </a:r>
          </a:p>
          <a:p>
            <a:pPr marL="342900" lvl="1" indent="-342900">
              <a:spcBef>
                <a:spcPts val="2000"/>
              </a:spcBef>
              <a:buClr>
                <a:schemeClr val="accent1"/>
              </a:buClr>
              <a:buFont typeface="Arial"/>
              <a:buChar char="•"/>
            </a:pPr>
            <a:r>
              <a:rPr lang="en-US" sz="1200" dirty="0" smtClean="0"/>
              <a:t>(N=2) on no AED </a:t>
            </a:r>
          </a:p>
          <a:p>
            <a:pPr marL="342900" lvl="1" indent="-342900">
              <a:spcBef>
                <a:spcPts val="2000"/>
              </a:spcBef>
              <a:buClr>
                <a:schemeClr val="accent1"/>
              </a:buClr>
              <a:buFont typeface="Arial"/>
              <a:buChar char="•"/>
            </a:pPr>
            <a:r>
              <a:rPr lang="en-US" sz="1200" dirty="0" smtClean="0"/>
              <a:t>1 unknown </a:t>
            </a:r>
          </a:p>
          <a:p>
            <a:pPr marL="342900" lvl="1" indent="-342900">
              <a:spcBef>
                <a:spcPts val="2000"/>
              </a:spcBef>
              <a:buClr>
                <a:schemeClr val="accent1"/>
              </a:buClr>
              <a:buFont typeface="Arial"/>
              <a:buChar char="•"/>
            </a:pPr>
            <a:r>
              <a:rPr lang="en-US" sz="1200" dirty="0" smtClean="0"/>
              <a:t>Median AED number was 2</a:t>
            </a:r>
          </a:p>
          <a:p>
            <a:pPr marL="342900" lvl="1" indent="-342900">
              <a:spcBef>
                <a:spcPts val="2000"/>
              </a:spcBef>
              <a:buClr>
                <a:schemeClr val="accent1"/>
              </a:buClr>
              <a:buFont typeface="Arial"/>
              <a:buChar char="•"/>
            </a:pPr>
            <a:r>
              <a:rPr lang="en-US" sz="1200" dirty="0" smtClean="0"/>
              <a:t>Minimum AED = 0, Maximum = 5</a:t>
            </a:r>
          </a:p>
          <a:p>
            <a:pPr marL="342900" lvl="1" indent="-342900">
              <a:spcBef>
                <a:spcPts val="2000"/>
              </a:spcBef>
              <a:buClr>
                <a:schemeClr val="accent1"/>
              </a:buClr>
              <a:buFont typeface="Arial"/>
              <a:buChar char="•"/>
            </a:pPr>
            <a:r>
              <a:rPr lang="en-US" sz="1200" dirty="0" smtClean="0"/>
              <a:t>75% of cases (N=12; denominator =18) were on two</a:t>
            </a:r>
            <a:r>
              <a:rPr lang="en-US" sz="1200" baseline="0" dirty="0" smtClean="0"/>
              <a:t> or more AEDs at the time of death, suggestive of more difficult to treat seizures, speaks to epilepsy severity </a:t>
            </a:r>
            <a:endParaRPr lang="en-US" sz="1200"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15</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sz="1200" dirty="0" smtClean="0"/>
          </a:p>
          <a:p>
            <a:pPr marL="171450" indent="-171450">
              <a:buFont typeface="Arial"/>
              <a:buChar char="•"/>
            </a:pPr>
            <a:r>
              <a:rPr lang="en-US" sz="1200" dirty="0" smtClean="0"/>
              <a:t>Missing</a:t>
            </a:r>
            <a:r>
              <a:rPr lang="en-US" sz="1200" baseline="0" dirty="0" smtClean="0"/>
              <a:t> in 7</a:t>
            </a:r>
          </a:p>
          <a:p>
            <a:pPr marL="171450" indent="-171450">
              <a:buFont typeface="Arial"/>
              <a:buChar char="•"/>
            </a:pPr>
            <a:r>
              <a:rPr lang="en-US" sz="1200" baseline="0" dirty="0" smtClean="0"/>
              <a:t>Generalized seizures most common</a:t>
            </a:r>
          </a:p>
          <a:p>
            <a:pPr marL="171450" indent="-171450">
              <a:buFont typeface="Arial"/>
              <a:buChar char="•"/>
            </a:pPr>
            <a:r>
              <a:rPr lang="en-US" sz="1200" baseline="0" dirty="0" smtClean="0"/>
              <a:t>There is not enough information to comment on number of primary/secondary GTCs or nonconvlusive seizure frequency, too much data missing </a:t>
            </a:r>
          </a:p>
          <a:p>
            <a:pPr marL="171450" indent="-171450">
              <a:buFont typeface="Arial"/>
              <a:buChar char="•"/>
            </a:pPr>
            <a:r>
              <a:rPr lang="en-US" sz="1200" baseline="0" dirty="0" smtClean="0"/>
              <a:t>To little data to comment on nocturnal seizures </a:t>
            </a:r>
          </a:p>
          <a:p>
            <a:pPr marL="171450" indent="-171450">
              <a:buFont typeface="Arial"/>
              <a:buChar char="•"/>
            </a:pPr>
            <a:r>
              <a:rPr lang="en-US" sz="1200" baseline="0" dirty="0" smtClean="0"/>
              <a:t>Child with Angelman – evidence of recent seizure incontinence </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16</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smtClean="0"/>
              <a:t>No</a:t>
            </a:r>
            <a:r>
              <a:rPr lang="en-US" baseline="0" dirty="0" smtClean="0"/>
              <a:t> Delay:</a:t>
            </a:r>
            <a:endParaRPr lang="en-US" dirty="0" smtClean="0"/>
          </a:p>
          <a:p>
            <a:pPr marL="0" indent="0">
              <a:buFont typeface="Arial"/>
              <a:buNone/>
            </a:pPr>
            <a:r>
              <a:rPr lang="en-US" dirty="0" smtClean="0"/>
              <a:t>2014 – 15 year old possible</a:t>
            </a:r>
            <a:r>
              <a:rPr lang="en-US" baseline="0" dirty="0" smtClean="0"/>
              <a:t> </a:t>
            </a:r>
            <a:r>
              <a:rPr lang="en-US" dirty="0" smtClean="0"/>
              <a:t>JME?, possible</a:t>
            </a:r>
            <a:r>
              <a:rPr lang="en-US" baseline="0" dirty="0" smtClean="0"/>
              <a:t> </a:t>
            </a:r>
            <a:r>
              <a:rPr lang="en-US" dirty="0" smtClean="0"/>
              <a:t>connective tissue disorder;</a:t>
            </a:r>
            <a:r>
              <a:rPr lang="en-US" baseline="0" dirty="0" smtClean="0"/>
              <a:t> 1 GTC, absence, myoclonic seizure per month. 2 AEDs. </a:t>
            </a:r>
            <a:endParaRPr lang="en-US" dirty="0" smtClean="0"/>
          </a:p>
          <a:p>
            <a:pPr marL="0" indent="0">
              <a:buFont typeface="Arial"/>
              <a:buNone/>
            </a:pPr>
            <a:r>
              <a:rPr lang="en-US" dirty="0" smtClean="0"/>
              <a:t>2016 – Almost 3 year old with</a:t>
            </a:r>
            <a:r>
              <a:rPr lang="en-US" baseline="0" dirty="0" smtClean="0"/>
              <a:t> complex partial seizures with 2</a:t>
            </a:r>
            <a:r>
              <a:rPr lang="en-US" baseline="30000" dirty="0" smtClean="0"/>
              <a:t>nd</a:t>
            </a:r>
            <a:r>
              <a:rPr lang="en-US" baseline="0" dirty="0" smtClean="0"/>
              <a:t> GTC, happening daily, no delay, on LMG, supposed to change to Keppra, but did not, unknown cause of epilepsy </a:t>
            </a:r>
          </a:p>
          <a:p>
            <a:pPr marL="0" indent="0">
              <a:buFont typeface="Arial"/>
              <a:buNone/>
            </a:pPr>
            <a:endParaRPr lang="en-US" dirty="0" smtClean="0"/>
          </a:p>
          <a:p>
            <a:pPr marL="0" indent="0">
              <a:buFont typeface="Arial"/>
              <a:buNone/>
            </a:pPr>
            <a:endParaRPr lang="en-US" dirty="0" smtClean="0"/>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17</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lnSpc>
                <a:spcPct val="150000"/>
              </a:lnSpc>
              <a:buFont typeface="Arial"/>
              <a:buChar char="•"/>
            </a:pPr>
            <a:r>
              <a:rPr lang="en-US" sz="1200" dirty="0" smtClean="0"/>
              <a:t>2 were unknown state</a:t>
            </a:r>
          </a:p>
          <a:p>
            <a:pPr marL="171450" lvl="0" indent="-171450">
              <a:lnSpc>
                <a:spcPct val="150000"/>
              </a:lnSpc>
              <a:buFont typeface="Arial"/>
              <a:buChar char="•"/>
            </a:pPr>
            <a:r>
              <a:rPr lang="en-US" sz="1200" dirty="0" smtClean="0"/>
              <a:t>Death witness</a:t>
            </a:r>
            <a:r>
              <a:rPr lang="en-US" sz="1200" baseline="0" dirty="0" smtClean="0"/>
              <a:t>ed in 4 (</a:t>
            </a:r>
            <a:r>
              <a:rPr lang="en-US" sz="1200" baseline="0" dirty="0" err="1" smtClean="0"/>
              <a:t>acutally</a:t>
            </a:r>
            <a:r>
              <a:rPr lang="en-US" sz="1200" baseline="0" dirty="0" smtClean="0"/>
              <a:t> now 3 since we got </a:t>
            </a:r>
            <a:r>
              <a:rPr lang="en-US" sz="1200" baseline="0" dirty="0" err="1" smtClean="0"/>
              <a:t>autospy</a:t>
            </a:r>
            <a:r>
              <a:rPr lang="en-US" sz="1200" baseline="0" dirty="0" smtClean="0"/>
              <a:t> report for L – and it was not witnessed)</a:t>
            </a:r>
          </a:p>
          <a:p>
            <a:pPr marL="628650" lvl="1" indent="-171450">
              <a:lnSpc>
                <a:spcPct val="150000"/>
              </a:lnSpc>
              <a:buFont typeface="Arial"/>
              <a:buChar char="•"/>
            </a:pPr>
            <a:r>
              <a:rPr lang="en-US" sz="1200" baseline="0" dirty="0" smtClean="0"/>
              <a:t>1 was sleeping/coma? (at hospital inpatient)  </a:t>
            </a:r>
            <a:r>
              <a:rPr lang="en-US" sz="1200" baseline="0" dirty="0" smtClean="0">
                <a:sym typeface="Wingdings"/>
              </a:rPr>
              <a:t> seizure at time of death</a:t>
            </a:r>
            <a:endParaRPr lang="en-US" sz="1200" baseline="0" dirty="0" smtClean="0"/>
          </a:p>
          <a:p>
            <a:pPr marL="628650" lvl="1" indent="-171450">
              <a:lnSpc>
                <a:spcPct val="150000"/>
              </a:lnSpc>
              <a:buFont typeface="Arial"/>
              <a:buChar char="•"/>
            </a:pPr>
            <a:r>
              <a:rPr lang="en-US" sz="1200" baseline="0" dirty="0" smtClean="0"/>
              <a:t>1 was unknown state (home) </a:t>
            </a:r>
            <a:r>
              <a:rPr lang="en-US" sz="1200" baseline="0" dirty="0" smtClean="0">
                <a:sym typeface="Wingdings"/>
              </a:rPr>
              <a:t> seizure at time of death, but was not known if awake or asleep </a:t>
            </a:r>
            <a:endParaRPr lang="en-US" sz="1200" baseline="0" dirty="0" smtClean="0"/>
          </a:p>
          <a:p>
            <a:pPr marL="628650" lvl="1" indent="-171450">
              <a:lnSpc>
                <a:spcPct val="150000"/>
              </a:lnSpc>
              <a:buFont typeface="Arial"/>
              <a:buChar char="•"/>
            </a:pPr>
            <a:r>
              <a:rPr lang="en-US" sz="1200" baseline="0" dirty="0" smtClean="0"/>
              <a:t>1 asleep (hospital EMU) </a:t>
            </a:r>
            <a:r>
              <a:rPr lang="en-US" sz="1200" baseline="0" dirty="0" smtClean="0">
                <a:sym typeface="Wingdings"/>
              </a:rPr>
              <a:t> but no seizure right before</a:t>
            </a:r>
          </a:p>
          <a:p>
            <a:pPr marL="628650" lvl="1" indent="-171450">
              <a:lnSpc>
                <a:spcPct val="150000"/>
              </a:lnSpc>
              <a:buFont typeface="Arial"/>
              <a:buChar char="•"/>
            </a:pPr>
            <a:r>
              <a:rPr lang="en-US" sz="1200" baseline="0" dirty="0" smtClean="0">
                <a:sym typeface="Wingdings"/>
              </a:rPr>
              <a:t>1 at home in bed alsleep – no seizures, no other details.. (this isn’t actually witnessed and the count should be 3 – LN we received autopsy after)</a:t>
            </a:r>
          </a:p>
          <a:p>
            <a:pPr marL="171450" lvl="0" indent="-171450">
              <a:lnSpc>
                <a:spcPct val="150000"/>
              </a:lnSpc>
              <a:buFont typeface="Arial"/>
              <a:buChar char="•"/>
            </a:pPr>
            <a:r>
              <a:rPr lang="en-US" sz="1200" baseline="0" dirty="0" smtClean="0">
                <a:sym typeface="Wingdings"/>
              </a:rPr>
              <a:t>Time found dead, known in 16</a:t>
            </a:r>
          </a:p>
          <a:p>
            <a:pPr marL="628650" lvl="1" indent="-171450">
              <a:lnSpc>
                <a:spcPct val="150000"/>
              </a:lnSpc>
              <a:buFont typeface="Arial"/>
              <a:buChar char="•"/>
            </a:pPr>
            <a:r>
              <a:rPr lang="en-US" sz="1200" baseline="0" dirty="0" smtClean="0">
                <a:sym typeface="Wingdings"/>
              </a:rPr>
              <a:t>Before 12 pm =12</a:t>
            </a:r>
          </a:p>
          <a:p>
            <a:pPr marL="628650" lvl="1" indent="-171450">
              <a:lnSpc>
                <a:spcPct val="150000"/>
              </a:lnSpc>
              <a:buFont typeface="Arial"/>
              <a:buChar char="•"/>
            </a:pPr>
            <a:r>
              <a:rPr lang="en-US" sz="1200" baseline="0" dirty="0" smtClean="0">
                <a:sym typeface="Wingdings"/>
              </a:rPr>
              <a:t>After 12 pm=4</a:t>
            </a:r>
          </a:p>
          <a:p>
            <a:pPr marL="628650" lvl="1" indent="-171450">
              <a:lnSpc>
                <a:spcPct val="150000"/>
              </a:lnSpc>
              <a:buFont typeface="Arial"/>
              <a:buChar char="•"/>
            </a:pPr>
            <a:endParaRPr lang="en-US" sz="1200" baseline="0" dirty="0" smtClean="0">
              <a:sym typeface="Wingdings"/>
            </a:endParaRPr>
          </a:p>
          <a:p>
            <a:pPr marL="628650" lvl="1" indent="-171450">
              <a:lnSpc>
                <a:spcPct val="150000"/>
              </a:lnSpc>
              <a:buFont typeface="Arial"/>
              <a:buChar char="•"/>
            </a:pPr>
            <a:endParaRPr lang="en-US" sz="1200" baseline="0"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18</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200" dirty="0" smtClean="0"/>
              <a:t>Place of death – </a:t>
            </a:r>
          </a:p>
          <a:p>
            <a:pPr>
              <a:lnSpc>
                <a:spcPct val="150000"/>
              </a:lnSpc>
            </a:pPr>
            <a:r>
              <a:rPr lang="en-US" sz="1200" dirty="0" smtClean="0"/>
              <a:t>Available in N= 18 (denominator), unavailable N=1</a:t>
            </a:r>
          </a:p>
          <a:p>
            <a:pPr lvl="1">
              <a:lnSpc>
                <a:spcPct val="150000"/>
              </a:lnSpc>
            </a:pPr>
            <a:r>
              <a:rPr lang="en-US" sz="1200" dirty="0" smtClean="0">
                <a:solidFill>
                  <a:srgbClr val="FF0000"/>
                </a:solidFill>
              </a:rPr>
              <a:t>At home in bed (N=13) = 72%</a:t>
            </a:r>
          </a:p>
          <a:p>
            <a:pPr lvl="1">
              <a:lnSpc>
                <a:spcPct val="150000"/>
              </a:lnSpc>
            </a:pPr>
            <a:r>
              <a:rPr lang="en-US" sz="1200" dirty="0" smtClean="0">
                <a:solidFill>
                  <a:srgbClr val="FF0000"/>
                </a:solidFill>
              </a:rPr>
              <a:t>At home other (N=1) = 5.5% </a:t>
            </a:r>
            <a:r>
              <a:rPr lang="en-US" sz="1200" dirty="0" smtClean="0">
                <a:solidFill>
                  <a:srgbClr val="FF0000"/>
                </a:solidFill>
                <a:sym typeface="Wingdings"/>
              </a:rPr>
              <a:t> unclear if child was in bed</a:t>
            </a:r>
            <a:endParaRPr lang="en-US" sz="1200" dirty="0" smtClean="0"/>
          </a:p>
          <a:p>
            <a:pPr lvl="1">
              <a:lnSpc>
                <a:spcPct val="150000"/>
              </a:lnSpc>
            </a:pPr>
            <a:r>
              <a:rPr lang="en-US" sz="1200" dirty="0" smtClean="0"/>
              <a:t>In bed elsewhere (N=2) = 11% </a:t>
            </a:r>
            <a:r>
              <a:rPr lang="en-US" sz="1200" dirty="0" smtClean="0">
                <a:sym typeface="Wingdings"/>
              </a:rPr>
              <a:t> residential facility, cottage</a:t>
            </a:r>
            <a:endParaRPr lang="en-US" sz="1200" dirty="0" smtClean="0"/>
          </a:p>
          <a:p>
            <a:pPr lvl="1">
              <a:lnSpc>
                <a:spcPct val="150000"/>
              </a:lnSpc>
            </a:pPr>
            <a:r>
              <a:rPr lang="en-US" sz="1200" dirty="0" smtClean="0"/>
              <a:t>Hospital inpatient/ER (n=1) = 5.5% </a:t>
            </a:r>
            <a:r>
              <a:rPr lang="en-US" sz="1200" dirty="0" smtClean="0">
                <a:sym typeface="Wingdings"/>
              </a:rPr>
              <a:t> our</a:t>
            </a:r>
            <a:r>
              <a:rPr lang="en-US" sz="1200" baseline="0" dirty="0" smtClean="0">
                <a:sym typeface="Wingdings"/>
              </a:rPr>
              <a:t> case </a:t>
            </a:r>
            <a:r>
              <a:rPr lang="en-US" sz="1200" baseline="0" dirty="0" err="1" smtClean="0">
                <a:sym typeface="Wingdings"/>
              </a:rPr>
              <a:t>icu</a:t>
            </a:r>
            <a:r>
              <a:rPr lang="en-US" sz="1200" baseline="0" dirty="0" smtClean="0">
                <a:sym typeface="Wingdings"/>
              </a:rPr>
              <a:t> </a:t>
            </a:r>
            <a:endParaRPr lang="en-US" sz="1200" dirty="0" smtClean="0"/>
          </a:p>
          <a:p>
            <a:pPr lvl="1">
              <a:lnSpc>
                <a:spcPct val="150000"/>
              </a:lnSpc>
            </a:pPr>
            <a:r>
              <a:rPr lang="en-US" sz="1200" dirty="0" smtClean="0"/>
              <a:t>EMU (N=1) = 5.5% </a:t>
            </a:r>
            <a:r>
              <a:rPr lang="en-US" sz="1200" dirty="0" smtClean="0">
                <a:sym typeface="Wingdings"/>
              </a:rPr>
              <a:t> this case was out of province </a:t>
            </a:r>
            <a:endParaRPr lang="en-US" sz="1200" dirty="0" smtClean="0"/>
          </a:p>
          <a:p>
            <a:pPr lvl="1">
              <a:lnSpc>
                <a:spcPct val="150000"/>
              </a:lnSpc>
            </a:pPr>
            <a:r>
              <a:rPr lang="en-US" sz="1200" dirty="0" smtClean="0"/>
              <a:t>Missing (N=1) </a:t>
            </a:r>
          </a:p>
          <a:p>
            <a:pPr marL="0" indent="0">
              <a:lnSpc>
                <a:spcPct val="150000"/>
              </a:lnSpc>
              <a:buFont typeface="Arial"/>
              <a:buNone/>
            </a:pPr>
            <a:r>
              <a:rPr lang="en-US" sz="1200" dirty="0" smtClean="0"/>
              <a:t>Sleep</a:t>
            </a:r>
            <a:r>
              <a:rPr lang="en-US" sz="1200" baseline="0" dirty="0" smtClean="0"/>
              <a:t> environment </a:t>
            </a:r>
            <a:endParaRPr lang="en-US" sz="1200" dirty="0" smtClean="0"/>
          </a:p>
          <a:p>
            <a:pPr marL="171450" marR="0" lvl="1" indent="-171450" algn="l" defTabSz="457200" rtl="0" eaLnBrk="1" fontAlgn="auto" latinLnBrk="0" hangingPunct="1">
              <a:lnSpc>
                <a:spcPct val="100000"/>
              </a:lnSpc>
              <a:spcBef>
                <a:spcPts val="2000"/>
              </a:spcBef>
              <a:spcAft>
                <a:spcPts val="0"/>
              </a:spcAft>
              <a:buClrTx/>
              <a:buSzTx/>
              <a:buFont typeface="Arial"/>
              <a:buChar char="•"/>
              <a:tabLst/>
              <a:defRPr/>
            </a:pPr>
            <a:r>
              <a:rPr lang="en-US" sz="1200" dirty="0" smtClean="0"/>
              <a:t>Information on the sleep environment was available in 15 cases, unknown in 4, </a:t>
            </a:r>
          </a:p>
          <a:p>
            <a:pPr marL="171450" marR="0" lvl="1" indent="-171450" algn="l" defTabSz="457200" rtl="0" eaLnBrk="1" fontAlgn="auto" latinLnBrk="0" hangingPunct="1">
              <a:lnSpc>
                <a:spcPct val="100000"/>
              </a:lnSpc>
              <a:spcBef>
                <a:spcPts val="2000"/>
              </a:spcBef>
              <a:spcAft>
                <a:spcPts val="0"/>
              </a:spcAft>
              <a:buClrTx/>
              <a:buSzTx/>
              <a:buFont typeface="Arial"/>
              <a:buChar char="•"/>
              <a:tabLst/>
              <a:defRPr/>
            </a:pPr>
            <a:r>
              <a:rPr lang="en-US" sz="1200" dirty="0" smtClean="0"/>
              <a:t>14</a:t>
            </a:r>
            <a:r>
              <a:rPr lang="en-US" sz="1200" baseline="0" dirty="0" smtClean="0"/>
              <a:t> slept in bed, 1 in crib </a:t>
            </a:r>
          </a:p>
          <a:p>
            <a:pPr marL="0" marR="0" lvl="1" indent="0" algn="l" defTabSz="457200" rtl="0" eaLnBrk="1" fontAlgn="auto" latinLnBrk="0" hangingPunct="1">
              <a:lnSpc>
                <a:spcPct val="100000"/>
              </a:lnSpc>
              <a:spcBef>
                <a:spcPts val="2000"/>
              </a:spcBef>
              <a:spcAft>
                <a:spcPts val="0"/>
              </a:spcAft>
              <a:buClrTx/>
              <a:buSzTx/>
              <a:buFont typeface="Arial"/>
              <a:buNone/>
              <a:tabLst/>
              <a:defRPr/>
            </a:pPr>
            <a:endParaRPr lang="en-US" sz="1200" dirty="0" smtClean="0"/>
          </a:p>
          <a:p>
            <a:pPr marL="0" marR="0" lvl="1" indent="0" algn="l" defTabSz="457200" rtl="0" eaLnBrk="1" fontAlgn="auto" latinLnBrk="0" hangingPunct="1">
              <a:lnSpc>
                <a:spcPct val="100000"/>
              </a:lnSpc>
              <a:spcBef>
                <a:spcPts val="2000"/>
              </a:spcBef>
              <a:spcAft>
                <a:spcPts val="0"/>
              </a:spcAft>
              <a:buClrTx/>
              <a:buSzTx/>
              <a:buFont typeface="Arial"/>
              <a:buNone/>
              <a:tabLst/>
              <a:defRPr/>
            </a:pPr>
            <a:r>
              <a:rPr lang="en-US" sz="1200" dirty="0" smtClean="0"/>
              <a:t>Room environment</a:t>
            </a:r>
          </a:p>
          <a:p>
            <a:pPr marL="171450" marR="0" lvl="1" indent="-171450" algn="l" defTabSz="457200" rtl="0" eaLnBrk="1" fontAlgn="auto" latinLnBrk="0" hangingPunct="1">
              <a:lnSpc>
                <a:spcPct val="100000"/>
              </a:lnSpc>
              <a:spcBef>
                <a:spcPts val="2000"/>
              </a:spcBef>
              <a:spcAft>
                <a:spcPts val="0"/>
              </a:spcAft>
              <a:buClrTx/>
              <a:buSzTx/>
              <a:buFont typeface="Arial"/>
              <a:buChar char="•"/>
              <a:tabLst/>
              <a:defRPr/>
            </a:pPr>
            <a:r>
              <a:rPr lang="en-US" sz="1200" dirty="0" smtClean="0"/>
              <a:t>Room sharing – 1</a:t>
            </a:r>
            <a:r>
              <a:rPr lang="en-US" sz="1200" baseline="0" dirty="0" smtClean="0"/>
              <a:t> case, 6 no and 12 unknown </a:t>
            </a:r>
            <a:endParaRPr lang="en-US" sz="1200" dirty="0" smtClean="0"/>
          </a:p>
          <a:p>
            <a:pPr marL="0" lvl="1" indent="0">
              <a:spcBef>
                <a:spcPts val="2000"/>
              </a:spcBef>
              <a:buFont typeface="Arial"/>
              <a:buNone/>
            </a:pPr>
            <a:endParaRPr lang="en-US" sz="1200" dirty="0" smtClean="0"/>
          </a:p>
          <a:p>
            <a:pPr marL="0" lvl="1" indent="0">
              <a:spcBef>
                <a:spcPts val="2000"/>
              </a:spcBef>
              <a:buFont typeface="Arial"/>
              <a:buNone/>
            </a:pPr>
            <a:r>
              <a:rPr lang="en-US" sz="1200" dirty="0" smtClean="0"/>
              <a:t>Nocturnal Checks:</a:t>
            </a:r>
          </a:p>
          <a:p>
            <a:pPr marL="457200" lvl="1" indent="-457200">
              <a:spcBef>
                <a:spcPts val="2000"/>
              </a:spcBef>
              <a:buFont typeface="Arial"/>
              <a:buChar char="•"/>
            </a:pPr>
            <a:r>
              <a:rPr lang="en-US" sz="1200" dirty="0" smtClean="0"/>
              <a:t>Data on nocturnal checks only available in 6,</a:t>
            </a:r>
            <a:r>
              <a:rPr lang="en-US" sz="1200" baseline="0" dirty="0" smtClean="0"/>
              <a:t> 13 unknown </a:t>
            </a:r>
            <a:endParaRPr lang="en-US" sz="1200" dirty="0" smtClean="0"/>
          </a:p>
          <a:p>
            <a:pPr marL="457200" lvl="1" indent="-457200">
              <a:spcBef>
                <a:spcPts val="2000"/>
              </a:spcBef>
              <a:buFont typeface="Arial"/>
              <a:buChar char="•"/>
            </a:pPr>
            <a:r>
              <a:rPr lang="en-US" sz="1200" dirty="0" smtClean="0"/>
              <a:t>Regular checks in N=2 &amp; no checks in N=4</a:t>
            </a:r>
          </a:p>
          <a:p>
            <a:pPr marL="457200" lvl="1" indent="-457200">
              <a:spcBef>
                <a:spcPts val="2000"/>
              </a:spcBef>
              <a:buFont typeface="Arial"/>
              <a:buChar char="•"/>
            </a:pPr>
            <a:r>
              <a:rPr lang="en-US" sz="1200" dirty="0" smtClean="0"/>
              <a:t>No child was home alone</a:t>
            </a:r>
          </a:p>
          <a:p>
            <a:pPr>
              <a:lnSpc>
                <a:spcPct val="150000"/>
              </a:lnSpc>
            </a:pPr>
            <a:endParaRPr lang="en-US" sz="1200" dirty="0" smtClean="0"/>
          </a:p>
          <a:p>
            <a:pPr>
              <a:lnSpc>
                <a:spcPct val="150000"/>
              </a:lnSpc>
            </a:pPr>
            <a:r>
              <a:rPr lang="en-US" sz="1200" dirty="0" smtClean="0"/>
              <a:t>Pillow use </a:t>
            </a:r>
          </a:p>
          <a:p>
            <a:pPr>
              <a:lnSpc>
                <a:spcPct val="150000"/>
              </a:lnSpc>
            </a:pPr>
            <a:r>
              <a:rPr lang="en-US" sz="1200" dirty="0" smtClean="0"/>
              <a:t>Data available N=</a:t>
            </a:r>
            <a:r>
              <a:rPr lang="en-US" sz="1200" baseline="0" dirty="0" smtClean="0"/>
              <a:t> 5 </a:t>
            </a:r>
            <a:r>
              <a:rPr lang="en-US" sz="1200" dirty="0" smtClean="0"/>
              <a:t>(denominator), unavailable N=15</a:t>
            </a:r>
          </a:p>
          <a:p>
            <a:pPr lvl="1">
              <a:lnSpc>
                <a:spcPct val="150000"/>
              </a:lnSpc>
            </a:pPr>
            <a:r>
              <a:rPr lang="en-US" sz="1200" dirty="0" smtClean="0"/>
              <a:t>Yes (N=3)</a:t>
            </a:r>
          </a:p>
          <a:p>
            <a:pPr lvl="1">
              <a:lnSpc>
                <a:spcPct val="150000"/>
              </a:lnSpc>
            </a:pPr>
            <a:r>
              <a:rPr lang="en-US" sz="1200" dirty="0" smtClean="0"/>
              <a:t>Not used  (N=2) </a:t>
            </a:r>
          </a:p>
          <a:p>
            <a:pPr lvl="1">
              <a:lnSpc>
                <a:spcPct val="150000"/>
              </a:lnSpc>
            </a:pPr>
            <a:r>
              <a:rPr lang="en-US" sz="1200" dirty="0" smtClean="0"/>
              <a:t>Unknown/missing (N=14)</a:t>
            </a:r>
          </a:p>
          <a:p>
            <a:pPr lvl="1">
              <a:lnSpc>
                <a:spcPct val="150000"/>
              </a:lnSpc>
            </a:pPr>
            <a:endParaRPr lang="en-US" sz="1200" dirty="0" smtClean="0"/>
          </a:p>
          <a:p>
            <a:pPr>
              <a:lnSpc>
                <a:spcPct val="150000"/>
              </a:lnSpc>
            </a:pPr>
            <a:r>
              <a:rPr lang="en-US" sz="1200" dirty="0" smtClean="0"/>
              <a:t>Baby monitor </a:t>
            </a:r>
          </a:p>
          <a:p>
            <a:pPr>
              <a:lnSpc>
                <a:spcPct val="150000"/>
              </a:lnSpc>
            </a:pPr>
            <a:r>
              <a:rPr lang="en-US" sz="1200" dirty="0" smtClean="0"/>
              <a:t>Available data (N=2), unavailable (N=17)</a:t>
            </a:r>
          </a:p>
          <a:p>
            <a:pPr lvl="1">
              <a:lnSpc>
                <a:spcPct val="150000"/>
              </a:lnSpc>
            </a:pPr>
            <a:r>
              <a:rPr lang="en-US" sz="1200" dirty="0" smtClean="0"/>
              <a:t>Used in (N=1)</a:t>
            </a:r>
          </a:p>
          <a:p>
            <a:pPr lvl="1">
              <a:lnSpc>
                <a:spcPct val="150000"/>
              </a:lnSpc>
            </a:pPr>
            <a:r>
              <a:rPr lang="en-US" sz="1200" dirty="0" smtClean="0"/>
              <a:t>Not used in (N=1)</a:t>
            </a:r>
          </a:p>
          <a:p>
            <a:pPr marL="171450" indent="-171450">
              <a:lnSpc>
                <a:spcPct val="150000"/>
              </a:lnSpc>
              <a:buFont typeface="Arial"/>
              <a:buChar char="•"/>
            </a:pPr>
            <a:r>
              <a:rPr lang="en-US" sz="1200" dirty="0" smtClean="0"/>
              <a:t>Position</a:t>
            </a:r>
            <a:r>
              <a:rPr lang="en-US" sz="1200" baseline="0" dirty="0" smtClean="0"/>
              <a:t> </a:t>
            </a:r>
            <a:r>
              <a:rPr lang="en-US" sz="1200" dirty="0" smtClean="0"/>
              <a:t>Available in N=9 (denominator), unavailable N=10</a:t>
            </a:r>
          </a:p>
          <a:p>
            <a:pPr lvl="1">
              <a:lnSpc>
                <a:spcPct val="150000"/>
              </a:lnSpc>
            </a:pPr>
            <a:r>
              <a:rPr lang="en-US" sz="1200" dirty="0" smtClean="0"/>
              <a:t>Prone in 3</a:t>
            </a:r>
          </a:p>
          <a:p>
            <a:pPr lvl="1">
              <a:lnSpc>
                <a:spcPct val="150000"/>
              </a:lnSpc>
            </a:pPr>
            <a:r>
              <a:rPr lang="en-US" sz="1200" dirty="0" smtClean="0"/>
              <a:t>On side in 2 </a:t>
            </a:r>
          </a:p>
          <a:p>
            <a:pPr lvl="1">
              <a:lnSpc>
                <a:spcPct val="150000"/>
              </a:lnSpc>
            </a:pPr>
            <a:r>
              <a:rPr lang="en-US" sz="1200" dirty="0" smtClean="0"/>
              <a:t>Supine</a:t>
            </a:r>
            <a:r>
              <a:rPr lang="en-US" sz="1200" baseline="0" dirty="0" smtClean="0"/>
              <a:t> in 3</a:t>
            </a:r>
            <a:endParaRPr lang="en-US" sz="1200" dirty="0" smtClean="0"/>
          </a:p>
          <a:p>
            <a:pPr lvl="1">
              <a:lnSpc>
                <a:spcPct val="150000"/>
              </a:lnSpc>
            </a:pPr>
            <a:r>
              <a:rPr lang="en-US" sz="1200" dirty="0" smtClean="0"/>
              <a:t>Other</a:t>
            </a:r>
            <a:r>
              <a:rPr lang="en-US" sz="1200" baseline="0" dirty="0" smtClean="0"/>
              <a:t> (hanging over bed) in 1</a:t>
            </a:r>
            <a:endParaRPr lang="en-US" sz="1200" dirty="0" smtClean="0"/>
          </a:p>
          <a:p>
            <a:pPr marL="171450" indent="-171450">
              <a:buFont typeface="Arial"/>
              <a:buChar char="•"/>
            </a:pPr>
            <a:endParaRPr lang="en-US" dirty="0" smtClean="0"/>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19</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2</a:t>
            </a:fld>
            <a:endParaRPr lang="en-US" dirty="0"/>
          </a:p>
        </p:txBody>
      </p:sp>
    </p:spTree>
    <p:extLst>
      <p:ext uri="{BB962C8B-B14F-4D97-AF65-F5344CB8AC3E}">
        <p14:creationId xmlns:p14="http://schemas.microsoft.com/office/powerpoint/2010/main" val="2685207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lnSpc>
                <a:spcPct val="150000"/>
              </a:lnSpc>
              <a:buFont typeface="Arial"/>
              <a:buChar char="•"/>
            </a:pPr>
            <a:r>
              <a:rPr lang="en-US" sz="1200" dirty="0" smtClean="0"/>
              <a:t>Death witness</a:t>
            </a:r>
            <a:r>
              <a:rPr lang="en-US" sz="1200" baseline="0" dirty="0" smtClean="0"/>
              <a:t>ed in 4 (actually now 3, as last case we got autopsy on and was not witnessed)</a:t>
            </a:r>
          </a:p>
          <a:p>
            <a:pPr marL="628650" lvl="1" indent="-171450">
              <a:lnSpc>
                <a:spcPct val="150000"/>
              </a:lnSpc>
              <a:buFont typeface="Arial"/>
              <a:buChar char="•"/>
            </a:pPr>
            <a:r>
              <a:rPr lang="en-US" sz="1200" baseline="0" dirty="0" smtClean="0"/>
              <a:t>1 was sleeping/coma? (at hospital inpatient)  </a:t>
            </a:r>
            <a:r>
              <a:rPr lang="en-US" sz="1200" baseline="0" dirty="0" smtClean="0">
                <a:sym typeface="Wingdings"/>
              </a:rPr>
              <a:t> seizure at time of death</a:t>
            </a:r>
            <a:endParaRPr lang="en-US" sz="1200" baseline="0" dirty="0" smtClean="0"/>
          </a:p>
          <a:p>
            <a:pPr marL="628650" lvl="1" indent="-171450">
              <a:lnSpc>
                <a:spcPct val="150000"/>
              </a:lnSpc>
              <a:buFont typeface="Arial"/>
              <a:buChar char="•"/>
            </a:pPr>
            <a:r>
              <a:rPr lang="en-US" sz="1200" baseline="0" dirty="0" smtClean="0"/>
              <a:t>1 was unknown state (home) </a:t>
            </a:r>
            <a:r>
              <a:rPr lang="en-US" sz="1200" baseline="0" dirty="0" smtClean="0">
                <a:sym typeface="Wingdings"/>
              </a:rPr>
              <a:t> seizure at time of death, but was not known if awake or asleep </a:t>
            </a:r>
            <a:endParaRPr lang="en-US" sz="1200" baseline="0" dirty="0" smtClean="0"/>
          </a:p>
          <a:p>
            <a:pPr marL="628650" lvl="1" indent="-171450">
              <a:lnSpc>
                <a:spcPct val="150000"/>
              </a:lnSpc>
              <a:buFont typeface="Arial"/>
              <a:buChar char="•"/>
            </a:pPr>
            <a:r>
              <a:rPr lang="en-US" sz="1200" baseline="0" dirty="0" smtClean="0"/>
              <a:t>1 asleep (hospital EMU) </a:t>
            </a:r>
            <a:r>
              <a:rPr lang="en-US" sz="1200" baseline="0" dirty="0" smtClean="0">
                <a:sym typeface="Wingdings"/>
              </a:rPr>
              <a:t> but no seizure right before</a:t>
            </a:r>
          </a:p>
          <a:p>
            <a:pPr marL="628650" lvl="1" indent="-171450">
              <a:lnSpc>
                <a:spcPct val="150000"/>
              </a:lnSpc>
              <a:buFont typeface="Arial"/>
              <a:buChar char="•"/>
            </a:pPr>
            <a:r>
              <a:rPr lang="en-US" sz="1200" baseline="0" dirty="0" smtClean="0">
                <a:sym typeface="Wingdings"/>
              </a:rPr>
              <a:t>1 at home in bed alsleep – no seizures, no other details</a:t>
            </a:r>
          </a:p>
          <a:p>
            <a:pPr marL="171450" lvl="0" indent="-171450">
              <a:lnSpc>
                <a:spcPct val="150000"/>
              </a:lnSpc>
              <a:buFont typeface="Arial"/>
              <a:buChar char="•"/>
            </a:pPr>
            <a:r>
              <a:rPr lang="en-US" baseline="0" dirty="0" smtClean="0">
                <a:sym typeface="Wingdings"/>
              </a:rPr>
              <a:t>Seizure at time of death</a:t>
            </a:r>
          </a:p>
          <a:p>
            <a:pPr marL="628650" lvl="1" indent="-171450">
              <a:lnSpc>
                <a:spcPct val="150000"/>
              </a:lnSpc>
              <a:buFont typeface="Arial"/>
              <a:buChar char="•"/>
            </a:pPr>
            <a:r>
              <a:rPr lang="en-US" sz="1200" b="0" i="0" u="none" strike="noStrike" kern="1200" dirty="0" smtClean="0">
                <a:solidFill>
                  <a:schemeClr val="tx1"/>
                </a:solidFill>
                <a:effectLst/>
                <a:latin typeface="+mn-lt"/>
                <a:ea typeface="+mn-ea"/>
                <a:cs typeface="+mn-cs"/>
              </a:rPr>
              <a:t>No = 16, Yes = 2, unknown =1 </a:t>
            </a:r>
            <a:endParaRPr lang="en-US" baseline="0" dirty="0" smtClean="0">
              <a:sym typeface="Wingdings"/>
            </a:endParaRPr>
          </a:p>
          <a:p>
            <a:pPr marL="171450" lvl="0" indent="-171450">
              <a:lnSpc>
                <a:spcPct val="150000"/>
              </a:lnSpc>
              <a:buFont typeface="Arial"/>
              <a:buChar char="•"/>
            </a:pPr>
            <a:r>
              <a:rPr lang="en-US" baseline="0" dirty="0" smtClean="0">
                <a:sym typeface="Wingdings"/>
              </a:rPr>
              <a:t>Evidence of recent seizure</a:t>
            </a:r>
          </a:p>
          <a:p>
            <a:pPr marL="628650" lvl="1" indent="-171450">
              <a:lnSpc>
                <a:spcPct val="150000"/>
              </a:lnSpc>
              <a:buFont typeface="Arial"/>
              <a:buChar char="•"/>
            </a:pPr>
            <a:r>
              <a:rPr lang="en-US" baseline="0" dirty="0" smtClean="0">
                <a:sym typeface="Wingdings"/>
              </a:rPr>
              <a:t>Yes in 7</a:t>
            </a:r>
          </a:p>
          <a:p>
            <a:pPr marL="628650" lvl="1" indent="-171450">
              <a:lnSpc>
                <a:spcPct val="150000"/>
              </a:lnSpc>
              <a:buFont typeface="Arial"/>
              <a:buChar char="•"/>
            </a:pPr>
            <a:r>
              <a:rPr lang="en-US" baseline="0" dirty="0" smtClean="0">
                <a:sym typeface="Wingdings"/>
              </a:rPr>
              <a:t>No in 5</a:t>
            </a:r>
          </a:p>
          <a:p>
            <a:pPr marL="628650" lvl="1" indent="-171450">
              <a:lnSpc>
                <a:spcPct val="150000"/>
              </a:lnSpc>
              <a:buFont typeface="Arial"/>
              <a:buChar char="•"/>
            </a:pPr>
            <a:r>
              <a:rPr lang="en-US" baseline="0" dirty="0" smtClean="0">
                <a:sym typeface="Wingdings"/>
              </a:rPr>
              <a:t>Unknown in 5</a:t>
            </a:r>
          </a:p>
          <a:p>
            <a:pPr marL="628650" lvl="1" indent="-171450">
              <a:lnSpc>
                <a:spcPct val="150000"/>
              </a:lnSpc>
              <a:buFont typeface="Arial"/>
              <a:buChar char="•"/>
            </a:pPr>
            <a:r>
              <a:rPr lang="en-US" baseline="0" dirty="0" smtClean="0">
                <a:sym typeface="Wingdings"/>
              </a:rPr>
              <a:t>(Note that 2 children had seizure)</a:t>
            </a:r>
            <a:endParaRPr lang="en-US" dirty="0" smtClean="0"/>
          </a:p>
          <a:p>
            <a:pPr>
              <a:lnSpc>
                <a:spcPct val="150000"/>
              </a:lnSpc>
            </a:pPr>
            <a:endParaRPr lang="en-US"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20</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200" dirty="0" smtClean="0"/>
              <a:t>In those</a:t>
            </a:r>
            <a:r>
              <a:rPr lang="en-US" sz="1200" baseline="0" dirty="0" smtClean="0"/>
              <a:t> with infection </a:t>
            </a:r>
            <a:r>
              <a:rPr lang="en-US" sz="1200" baseline="0" dirty="0" smtClean="0">
                <a:sym typeface="Wingdings"/>
              </a:rPr>
              <a:t> type not specified in </a:t>
            </a:r>
            <a:r>
              <a:rPr lang="en-US" sz="1200" baseline="0" dirty="0" smtClean="0">
                <a:sym typeface="Wingdings"/>
              </a:rPr>
              <a:t>4, </a:t>
            </a:r>
            <a:r>
              <a:rPr lang="en-US" sz="1200" baseline="0" dirty="0" smtClean="0">
                <a:sym typeface="Wingdings"/>
              </a:rPr>
              <a:t>respiratory in </a:t>
            </a:r>
            <a:r>
              <a:rPr lang="en-US" sz="1200" baseline="0" dirty="0" smtClean="0">
                <a:sym typeface="Wingdings"/>
              </a:rPr>
              <a:t>5, </a:t>
            </a:r>
            <a:r>
              <a:rPr lang="en-US" sz="1200" baseline="0" dirty="0" smtClean="0">
                <a:sym typeface="Wingdings"/>
              </a:rPr>
              <a:t>GI in 1 (note for cpsp forms they just will check yes or no, so don’t always expand..)</a:t>
            </a:r>
            <a:endParaRPr lang="en-US" sz="1200" dirty="0" smtClean="0"/>
          </a:p>
          <a:p>
            <a:pPr>
              <a:lnSpc>
                <a:spcPct val="150000"/>
              </a:lnSpc>
            </a:pPr>
            <a:r>
              <a:rPr lang="en-US" sz="1200" dirty="0" smtClean="0"/>
              <a:t>Unknown if infection</a:t>
            </a:r>
            <a:r>
              <a:rPr lang="en-US" sz="1200" baseline="0" dirty="0" smtClean="0"/>
              <a:t> in 3</a:t>
            </a:r>
            <a:endParaRPr lang="en-US" sz="1200" dirty="0" smtClean="0"/>
          </a:p>
          <a:p>
            <a:pPr>
              <a:lnSpc>
                <a:spcPct val="150000"/>
              </a:lnSpc>
            </a:pPr>
            <a:r>
              <a:rPr lang="en-US" sz="1200" dirty="0" smtClean="0"/>
              <a:t>Change in routine, available in 10</a:t>
            </a:r>
            <a:r>
              <a:rPr lang="en-US" sz="1200" baseline="0" dirty="0" smtClean="0"/>
              <a:t> </a:t>
            </a:r>
            <a:r>
              <a:rPr lang="en-US" sz="1200" dirty="0" smtClean="0"/>
              <a:t>(denominator)</a:t>
            </a:r>
          </a:p>
          <a:p>
            <a:pPr lvl="1">
              <a:lnSpc>
                <a:spcPct val="150000"/>
              </a:lnSpc>
            </a:pPr>
            <a:r>
              <a:rPr lang="en-US" sz="1200" dirty="0" smtClean="0">
                <a:solidFill>
                  <a:srgbClr val="FF0000"/>
                </a:solidFill>
              </a:rPr>
              <a:t>Change in routine in (N=5), </a:t>
            </a:r>
          </a:p>
          <a:p>
            <a:pPr lvl="1">
              <a:lnSpc>
                <a:spcPct val="150000"/>
              </a:lnSpc>
            </a:pPr>
            <a:r>
              <a:rPr lang="en-US" sz="1200" dirty="0" smtClean="0"/>
              <a:t>No change in routine in (N=5), </a:t>
            </a:r>
          </a:p>
          <a:p>
            <a:pPr lvl="1">
              <a:lnSpc>
                <a:spcPct val="150000"/>
              </a:lnSpc>
            </a:pPr>
            <a:r>
              <a:rPr lang="en-US" sz="1200" dirty="0" smtClean="0"/>
              <a:t>Unknown if change in routine in (N=9)</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21</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SUDC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SUDC is defined as the sudden and unexpected death of a child (&gt;1) that remains unexplained after a thorough case investi- gation has been conducted. </a:t>
            </a:r>
          </a:p>
          <a:p>
            <a:pPr marL="171450" marR="0" lvl="2" indent="-171450" algn="l" defTabSz="457200" rtl="0" eaLnBrk="1" fontAlgn="auto" latinLnBrk="0" hangingPunct="1">
              <a:lnSpc>
                <a:spcPct val="100000"/>
              </a:lnSpc>
              <a:spcBef>
                <a:spcPts val="0"/>
              </a:spcBef>
              <a:spcAft>
                <a:spcPts val="0"/>
              </a:spcAft>
              <a:buClrTx/>
              <a:buSzTx/>
              <a:buFont typeface="Arial"/>
              <a:buChar char="•"/>
              <a:tabLst/>
              <a:defRPr/>
            </a:pPr>
            <a:r>
              <a:rPr lang="en-US" sz="2400" dirty="0" smtClean="0"/>
              <a:t>Similarities to SUDEP </a:t>
            </a:r>
            <a:r>
              <a:rPr lang="en-US" sz="2400" dirty="0" smtClean="0">
                <a:sym typeface="Wingdings"/>
              </a:rPr>
              <a:t> most deaths unwitnessed, when sleeping, prone position, males &gt;females</a:t>
            </a: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Out of the FS, 74% were simple,</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median time from FS to death was 6.0 months (interquartile range [IQR] 3.0–10.0). In all SUDC cases, prone position at death (75%), death during sleep (95%), and unwitnessed deaths (&gt;95)%</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predominated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err="1" smtClean="0">
                <a:solidFill>
                  <a:schemeClr val="tx1"/>
                </a:solidFill>
                <a:effectLst/>
                <a:latin typeface="+mn-lt"/>
                <a:ea typeface="+mn-ea"/>
                <a:cs typeface="+mn-cs"/>
              </a:rPr>
              <a:t>ompared</a:t>
            </a:r>
            <a:r>
              <a:rPr lang="en-US" sz="1200" kern="1200" dirty="0" smtClean="0">
                <a:solidFill>
                  <a:schemeClr val="tx1"/>
                </a:solidFill>
                <a:effectLst/>
                <a:latin typeface="+mn-lt"/>
                <a:ea typeface="+mn-ea"/>
                <a:cs typeface="+mn-cs"/>
              </a:rPr>
              <a:t> to those without a history of FS, a history of FS was associated with a greater median age at death (p = 0.03) and death during the weekdays (p = 0.02). Terminal fever was similar in those with and without FS.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non febrile seizure cases, first event could have been terminal event?</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pPr marL="457200" lvl="1" indent="-457200">
              <a:spcBef>
                <a:spcPts val="2000"/>
              </a:spcBef>
              <a:spcAft>
                <a:spcPts val="600"/>
              </a:spcAft>
              <a:buFont typeface="Arial"/>
              <a:buChar char="•"/>
            </a:pPr>
            <a:endParaRPr lang="en-US" sz="1200" dirty="0" smtClean="0"/>
          </a:p>
        </p:txBody>
      </p:sp>
      <p:sp>
        <p:nvSpPr>
          <p:cNvPr id="4" name="Slide Number Placeholder 3"/>
          <p:cNvSpPr>
            <a:spLocks noGrp="1"/>
          </p:cNvSpPr>
          <p:nvPr>
            <p:ph type="sldNum" sz="quarter" idx="10"/>
          </p:nvPr>
        </p:nvSpPr>
        <p:spPr/>
        <p:txBody>
          <a:bodyPr/>
          <a:lstStyle/>
          <a:p>
            <a:fld id="{6C55D668-24FB-7D48-90FD-6AAF24F097E5}" type="slidenum">
              <a:rPr lang="en-US" smtClean="0"/>
              <a:t>22</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50000"/>
              </a:lnSpc>
              <a:buFont typeface="Arial"/>
              <a:buChar char="•"/>
            </a:pPr>
            <a:r>
              <a:rPr lang="en-US" dirty="0" smtClean="0"/>
              <a:t>Breakdown (12)</a:t>
            </a:r>
          </a:p>
          <a:p>
            <a:pPr marL="628650" lvl="1" indent="-171450">
              <a:lnSpc>
                <a:spcPct val="150000"/>
              </a:lnSpc>
              <a:buFont typeface="Arial"/>
              <a:buChar char="•"/>
            </a:pPr>
            <a:r>
              <a:rPr lang="en-US" dirty="0" smtClean="0"/>
              <a:t>8 OFPS</a:t>
            </a:r>
          </a:p>
          <a:p>
            <a:pPr marL="628650" lvl="1" indent="-171450">
              <a:lnSpc>
                <a:spcPct val="150000"/>
              </a:lnSpc>
              <a:buFont typeface="Arial"/>
              <a:buChar char="•"/>
            </a:pPr>
            <a:r>
              <a:rPr lang="en-US" dirty="0" smtClean="0"/>
              <a:t>1 CPEN</a:t>
            </a:r>
          </a:p>
          <a:p>
            <a:pPr marL="628650" lvl="1" indent="-171450">
              <a:lnSpc>
                <a:spcPct val="150000"/>
              </a:lnSpc>
              <a:buFont typeface="Arial"/>
              <a:buChar char="•"/>
            </a:pPr>
            <a:r>
              <a:rPr lang="en-US" dirty="0" smtClean="0"/>
              <a:t>1 CPSP </a:t>
            </a:r>
          </a:p>
          <a:p>
            <a:pPr marL="628650" lvl="1" indent="-171450">
              <a:lnSpc>
                <a:spcPct val="150000"/>
              </a:lnSpc>
              <a:buFont typeface="Arial"/>
              <a:buChar char="•"/>
            </a:pPr>
            <a:r>
              <a:rPr lang="en-US" dirty="0" smtClean="0"/>
              <a:t>I CPEN/CPSP/CPEN</a:t>
            </a:r>
          </a:p>
          <a:p>
            <a:pPr marL="628650" lvl="1" indent="-171450">
              <a:lnSpc>
                <a:spcPct val="150000"/>
              </a:lnSpc>
              <a:buFont typeface="Arial"/>
              <a:buChar char="•"/>
            </a:pPr>
            <a:r>
              <a:rPr lang="en-US" dirty="0" smtClean="0"/>
              <a:t>OFPS + CPEN 1</a:t>
            </a:r>
          </a:p>
          <a:p>
            <a:pPr marL="171450" indent="-171450">
              <a:lnSpc>
                <a:spcPct val="150000"/>
              </a:lnSpc>
              <a:buFont typeface="Arial"/>
              <a:buChar char="•"/>
            </a:pPr>
            <a:r>
              <a:rPr lang="en-US" dirty="0" smtClean="0"/>
              <a:t>No autopsy</a:t>
            </a:r>
            <a:r>
              <a:rPr lang="en-US" baseline="0" dirty="0" smtClean="0"/>
              <a:t> in 2 - </a:t>
            </a:r>
            <a:r>
              <a:rPr lang="en-US" dirty="0" smtClean="0"/>
              <a:t>The two cases that weren’t done were 2 CPSP Alberta</a:t>
            </a:r>
          </a:p>
          <a:p>
            <a:pPr marL="171450" marR="0" indent="-171450" algn="l" defTabSz="457200" rtl="0" eaLnBrk="1" fontAlgn="auto" latinLnBrk="0" hangingPunct="1">
              <a:lnSpc>
                <a:spcPct val="150000"/>
              </a:lnSpc>
              <a:spcBef>
                <a:spcPts val="0"/>
              </a:spcBef>
              <a:spcAft>
                <a:spcPts val="0"/>
              </a:spcAft>
              <a:buClrTx/>
              <a:buSzTx/>
              <a:buFont typeface="Arial"/>
              <a:buChar char="•"/>
              <a:tabLst/>
              <a:defRPr/>
            </a:pPr>
            <a:r>
              <a:rPr lang="en-US" dirty="0" smtClean="0"/>
              <a:t>Unknown in 1 (this is</a:t>
            </a:r>
            <a:r>
              <a:rPr lang="en-US" baseline="0" dirty="0" smtClean="0"/>
              <a:t> actually yes now as got L autopsy late)</a:t>
            </a:r>
            <a:endParaRPr lang="en-US" dirty="0" smtClean="0"/>
          </a:p>
          <a:p>
            <a:pPr marL="171450" indent="-171450">
              <a:lnSpc>
                <a:spcPct val="150000"/>
              </a:lnSpc>
              <a:buFont typeface="Arial"/>
              <a:buChar char="•"/>
            </a:pPr>
            <a:r>
              <a:rPr lang="en-US" dirty="0" smtClean="0"/>
              <a:t>Pending autopsy in 1 (CPSP</a:t>
            </a:r>
          </a:p>
          <a:p>
            <a:pPr marL="171450" indent="-171450">
              <a:lnSpc>
                <a:spcPct val="150000"/>
              </a:lnSpc>
              <a:buFont typeface="Arial"/>
              <a:buChar char="•"/>
            </a:pPr>
            <a:r>
              <a:rPr lang="en-US" dirty="0" smtClean="0"/>
              <a:t>No access in 3 CPSP </a:t>
            </a:r>
          </a:p>
          <a:p>
            <a:pPr marL="171450" indent="-171450">
              <a:lnSpc>
                <a:spcPct val="150000"/>
              </a:lnSpc>
              <a:buFont typeface="Arial"/>
              <a:buChar char="•"/>
            </a:pPr>
            <a:endParaRPr lang="en-US" dirty="0" smtClean="0"/>
          </a:p>
          <a:p>
            <a:pPr marL="628650" lvl="1"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23</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200" dirty="0" smtClean="0"/>
              <a:t>8 Definite SUDEP (will need</a:t>
            </a:r>
            <a:r>
              <a:rPr lang="en-US" sz="1200" baseline="0" dirty="0" smtClean="0"/>
              <a:t> to update because got autopsy report late, this should now be 9 and probable 5)</a:t>
            </a:r>
            <a:endParaRPr lang="en-US" sz="1200" dirty="0" smtClean="0"/>
          </a:p>
          <a:p>
            <a:pPr>
              <a:lnSpc>
                <a:spcPct val="150000"/>
              </a:lnSpc>
            </a:pPr>
            <a:r>
              <a:rPr lang="en-US" sz="1200" dirty="0" smtClean="0"/>
              <a:t>2</a:t>
            </a:r>
            <a:r>
              <a:rPr lang="en-US" sz="1200" baseline="0" dirty="0" smtClean="0"/>
              <a:t> </a:t>
            </a:r>
            <a:r>
              <a:rPr lang="en-US" sz="1200" dirty="0" smtClean="0"/>
              <a:t>Definite SUDEP plus </a:t>
            </a:r>
            <a:r>
              <a:rPr lang="en-US" sz="1200" dirty="0" smtClean="0">
                <a:sym typeface="Wingdings"/>
              </a:rPr>
              <a:t> 1 wide complex tachycardia, other possible connective tissue</a:t>
            </a:r>
            <a:r>
              <a:rPr lang="en-US" sz="1200" baseline="0" dirty="0" smtClean="0">
                <a:sym typeface="Wingdings"/>
              </a:rPr>
              <a:t>/AV block </a:t>
            </a:r>
            <a:endParaRPr lang="en-US" sz="1200" dirty="0" smtClean="0"/>
          </a:p>
          <a:p>
            <a:pPr>
              <a:lnSpc>
                <a:spcPct val="150000"/>
              </a:lnSpc>
            </a:pPr>
            <a:r>
              <a:rPr lang="en-US" sz="1200" baseline="0" dirty="0" smtClean="0"/>
              <a:t>6 </a:t>
            </a:r>
            <a:r>
              <a:rPr lang="en-US" sz="1200" dirty="0" smtClean="0"/>
              <a:t>Probable SUDEP </a:t>
            </a:r>
          </a:p>
          <a:p>
            <a:pPr>
              <a:lnSpc>
                <a:spcPct val="150000"/>
              </a:lnSpc>
            </a:pPr>
            <a:r>
              <a:rPr lang="en-US" sz="1200" dirty="0" smtClean="0"/>
              <a:t>3 Possible SUDEP </a:t>
            </a:r>
          </a:p>
          <a:p>
            <a:pPr>
              <a:lnSpc>
                <a:spcPct val="150000"/>
              </a:lnSpc>
            </a:pPr>
            <a:endParaRPr lang="en-US" sz="1200" dirty="0" smtClean="0"/>
          </a:p>
          <a:p>
            <a:pPr>
              <a:buFont typeface="Arial"/>
              <a:buChar char="•"/>
            </a:pPr>
            <a:r>
              <a:rPr lang="en-US" sz="1200" b="1" dirty="0" smtClean="0"/>
              <a:t>Definite SUDEP </a:t>
            </a:r>
            <a:r>
              <a:rPr lang="en-US" sz="1200" dirty="0" smtClean="0"/>
              <a:t>meets all criteria for the diagnosis of SUDEP with postmortem exam</a:t>
            </a:r>
          </a:p>
          <a:p>
            <a:pPr>
              <a:buFont typeface="Arial"/>
              <a:buChar char="•"/>
            </a:pPr>
            <a:r>
              <a:rPr lang="en-US" sz="1200" b="1" dirty="0" smtClean="0"/>
              <a:t>Definite SUDEP Plus </a:t>
            </a:r>
            <a:r>
              <a:rPr lang="en-US" sz="1200" dirty="0" smtClean="0"/>
              <a:t>meets all criteria for Definite SUDEP, but with a concomitant condition that may have contributed to death ( long QT)</a:t>
            </a:r>
          </a:p>
          <a:p>
            <a:pPr>
              <a:buFont typeface="Arial"/>
              <a:buChar char="•"/>
            </a:pPr>
            <a:r>
              <a:rPr lang="en-US" sz="1200" b="1" dirty="0" smtClean="0"/>
              <a:t>Probable SUDEP </a:t>
            </a:r>
            <a:r>
              <a:rPr lang="en-US" sz="1200" dirty="0" smtClean="0"/>
              <a:t>meets all criteria, but lacks postmortem exam</a:t>
            </a:r>
          </a:p>
          <a:p>
            <a:pPr>
              <a:buFont typeface="Arial"/>
              <a:buChar char="•"/>
            </a:pPr>
            <a:r>
              <a:rPr lang="en-US" sz="1200" b="1" dirty="0" smtClean="0"/>
              <a:t>Possible SUDEP</a:t>
            </a:r>
            <a:r>
              <a:rPr lang="en-US" sz="1200" dirty="0" smtClean="0"/>
              <a:t> SUDEP cannot be ruled out, insufficient information regarding death and no postmortem report is available</a:t>
            </a:r>
            <a:endParaRPr lang="en-US" sz="1200" b="1" dirty="0" smtClean="0"/>
          </a:p>
          <a:p>
            <a:pPr>
              <a:lnSpc>
                <a:spcPct val="150000"/>
              </a:lnSpc>
            </a:pPr>
            <a:endParaRPr lang="en-US" sz="1200" dirty="0" smtClean="0"/>
          </a:p>
          <a:p>
            <a:pPr>
              <a:lnSpc>
                <a:spcPct val="150000"/>
              </a:lnSpc>
            </a:pPr>
            <a:endParaRPr lang="en-US" sz="1200" dirty="0" smtClean="0"/>
          </a:p>
          <a:p>
            <a:pPr>
              <a:lnSpc>
                <a:spcPct val="150000"/>
              </a:lnSpc>
            </a:pPr>
            <a:r>
              <a:rPr lang="en-US" sz="1200" dirty="0" smtClean="0"/>
              <a:t>Pathologist:</a:t>
            </a:r>
          </a:p>
          <a:p>
            <a:pPr>
              <a:lnSpc>
                <a:spcPct val="150000"/>
              </a:lnSpc>
            </a:pPr>
            <a:r>
              <a:rPr lang="en-US" sz="1200" dirty="0" smtClean="0"/>
              <a:t>Out of the 12</a:t>
            </a:r>
            <a:r>
              <a:rPr lang="en-US" sz="1200" baseline="0" dirty="0" smtClean="0"/>
              <a:t> </a:t>
            </a:r>
            <a:r>
              <a:rPr lang="en-US" sz="1200" dirty="0" smtClean="0"/>
              <a:t>autopsies </a:t>
            </a:r>
            <a:r>
              <a:rPr lang="en-US" sz="1200" dirty="0" smtClean="0">
                <a:sym typeface="Wingdings"/>
              </a:rPr>
              <a:t> </a:t>
            </a:r>
            <a:r>
              <a:rPr lang="en-US" sz="1200" dirty="0" smtClean="0"/>
              <a:t>7 Definite SUDEP </a:t>
            </a:r>
          </a:p>
          <a:p>
            <a:pPr>
              <a:lnSpc>
                <a:spcPct val="150000"/>
              </a:lnSpc>
            </a:pPr>
            <a:r>
              <a:rPr lang="en-US" sz="1200" dirty="0" smtClean="0"/>
              <a:t>Definite SUDEP Neurology (N=8) + 2 plus (tot = 10) vs. Pathology (N=7</a:t>
            </a:r>
            <a:r>
              <a:rPr lang="en-US" sz="1200" baseline="0" dirty="0" smtClean="0"/>
              <a:t>, all definite</a:t>
            </a:r>
            <a:r>
              <a:rPr lang="en-US" sz="1200" dirty="0" smtClean="0"/>
              <a:t>)</a:t>
            </a:r>
          </a:p>
          <a:p>
            <a:pPr lvl="1">
              <a:lnSpc>
                <a:spcPct val="150000"/>
              </a:lnSpc>
            </a:pPr>
            <a:r>
              <a:rPr lang="en-US" sz="1200" dirty="0" smtClean="0"/>
              <a:t>Neurology called Definite SUDEP Plus in 1 case, while pathology referred to as status epilepticus </a:t>
            </a:r>
          </a:p>
          <a:p>
            <a:pPr lvl="1">
              <a:lnSpc>
                <a:spcPct val="150000"/>
              </a:lnSpc>
            </a:pPr>
            <a:r>
              <a:rPr lang="en-US" sz="1200" dirty="0" smtClean="0"/>
              <a:t>Neurology called Definite SUDEP in 1 case, while pathology referred to as asphyxia secondary to seizure</a:t>
            </a:r>
          </a:p>
          <a:p>
            <a:pPr lvl="1">
              <a:lnSpc>
                <a:spcPct val="150000"/>
              </a:lnSpc>
            </a:pPr>
            <a:r>
              <a:rPr lang="en-US" sz="1200" dirty="0" smtClean="0"/>
              <a:t>Neurology</a:t>
            </a:r>
            <a:r>
              <a:rPr lang="en-US" sz="1200" baseline="0" dirty="0" smtClean="0"/>
              <a:t> called Definite SUDEP in 1 case, pathology called severe obstructive hydro due to congenital aqueduct</a:t>
            </a:r>
            <a:endParaRPr lang="en-US" sz="1200" dirty="0" smtClean="0"/>
          </a:p>
          <a:p>
            <a:pPr>
              <a:lnSpc>
                <a:spcPct val="150000"/>
              </a:lnSpc>
            </a:pPr>
            <a:r>
              <a:rPr lang="en-US" sz="1200" dirty="0" smtClean="0"/>
              <a:t>Not SUDEP by pathology in 5 cases </a:t>
            </a:r>
          </a:p>
          <a:p>
            <a:pPr lvl="1">
              <a:lnSpc>
                <a:spcPct val="150000"/>
              </a:lnSpc>
            </a:pPr>
            <a:r>
              <a:rPr lang="en-US" sz="1200" dirty="0" smtClean="0"/>
              <a:t>Neurology called Possible SUDEP (N=3)</a:t>
            </a:r>
            <a:r>
              <a:rPr lang="en-US" sz="1200" baseline="0" dirty="0" smtClean="0"/>
              <a:t> </a:t>
            </a:r>
            <a:r>
              <a:rPr lang="en-US" sz="1200" baseline="0" dirty="0" smtClean="0">
                <a:sym typeface="Wingdings"/>
              </a:rPr>
              <a:t> </a:t>
            </a:r>
            <a:r>
              <a:rPr lang="en-US" sz="1200" dirty="0" smtClean="0"/>
              <a:t>had competing cause of death (pneumonia (1) and upper and respiratory tract inflammation (1) and no autopsy done in the other with</a:t>
            </a:r>
            <a:r>
              <a:rPr lang="en-US" sz="1200" baseline="0" dirty="0" smtClean="0"/>
              <a:t> new onset </a:t>
            </a:r>
            <a:r>
              <a:rPr lang="en-US" sz="1200" baseline="0" dirty="0" err="1" smtClean="0"/>
              <a:t>sz</a:t>
            </a:r>
            <a:r>
              <a:rPr lang="en-US" sz="1200" dirty="0" smtClean="0"/>
              <a:t>) </a:t>
            </a:r>
          </a:p>
          <a:p>
            <a:pPr lvl="1">
              <a:lnSpc>
                <a:spcPct val="150000"/>
              </a:lnSpc>
            </a:pPr>
            <a:r>
              <a:rPr lang="en-US" sz="1200" dirty="0" smtClean="0"/>
              <a:t>Neurology called Definite SUDEP in status epilepticus case (N=1) and asphyxia case (N=1) (as above)</a:t>
            </a:r>
          </a:p>
          <a:p>
            <a:pPr lvl="1">
              <a:lnSpc>
                <a:spcPct val="150000"/>
              </a:lnSpc>
            </a:pPr>
            <a:endParaRPr lang="en-US" sz="1200" dirty="0" smtClean="0"/>
          </a:p>
          <a:p>
            <a:pPr lvl="1">
              <a:lnSpc>
                <a:spcPct val="150000"/>
              </a:lnSpc>
            </a:pPr>
            <a:r>
              <a:rPr lang="en-US" sz="1200" dirty="0" smtClean="0"/>
              <a:t>Note probable SUDEP</a:t>
            </a:r>
            <a:r>
              <a:rPr lang="en-US" sz="1200" baseline="0" dirty="0" smtClean="0"/>
              <a:t> had no autopsies. </a:t>
            </a:r>
            <a:r>
              <a:rPr lang="en-US" sz="1200" dirty="0" smtClean="0"/>
              <a:t> </a:t>
            </a:r>
          </a:p>
          <a:p>
            <a:pPr>
              <a:lnSpc>
                <a:spcPct val="150000"/>
              </a:lnSpc>
            </a:pPr>
            <a:endParaRPr lang="en-US"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24</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457200">
              <a:spcBef>
                <a:spcPts val="2000"/>
              </a:spcBef>
              <a:spcAft>
                <a:spcPts val="600"/>
              </a:spcAft>
              <a:buFont typeface="Arial"/>
              <a:buChar char="•"/>
            </a:pPr>
            <a:r>
              <a:rPr lang="en-US" sz="1200" dirty="0" smtClean="0"/>
              <a:t>No sex predominance</a:t>
            </a:r>
            <a:r>
              <a:rPr lang="en-US" sz="1200" baseline="0" dirty="0" smtClean="0"/>
              <a:t> </a:t>
            </a:r>
          </a:p>
          <a:p>
            <a:pPr marL="457200" lvl="1" indent="-457200">
              <a:spcBef>
                <a:spcPts val="2000"/>
              </a:spcBef>
              <a:spcAft>
                <a:spcPts val="600"/>
              </a:spcAft>
              <a:buFont typeface="Arial"/>
              <a:buChar char="•"/>
            </a:pPr>
            <a:r>
              <a:rPr lang="en-US" sz="1200" baseline="0" dirty="0" smtClean="0"/>
              <a:t>Congurent with literature that most deaths are unwitnessed and occur at home in bed; although children more often witnessed </a:t>
            </a:r>
            <a:endParaRPr lang="en-US" sz="1200" dirty="0" smtClean="0"/>
          </a:p>
        </p:txBody>
      </p:sp>
      <p:sp>
        <p:nvSpPr>
          <p:cNvPr id="4" name="Slide Number Placeholder 3"/>
          <p:cNvSpPr>
            <a:spLocks noGrp="1"/>
          </p:cNvSpPr>
          <p:nvPr>
            <p:ph type="sldNum" sz="quarter" idx="10"/>
          </p:nvPr>
        </p:nvSpPr>
        <p:spPr/>
        <p:txBody>
          <a:bodyPr/>
          <a:lstStyle/>
          <a:p>
            <a:fld id="{6C55D668-24FB-7D48-90FD-6AAF24F097E5}" type="slidenum">
              <a:rPr lang="en-US" smtClean="0"/>
              <a:t>25</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26</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27</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28</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3</a:t>
            </a:fld>
            <a:endParaRPr lang="en-US" dirty="0"/>
          </a:p>
        </p:txBody>
      </p:sp>
    </p:spTree>
    <p:extLst>
      <p:ext uri="{BB962C8B-B14F-4D97-AF65-F5344CB8AC3E}">
        <p14:creationId xmlns:p14="http://schemas.microsoft.com/office/powerpoint/2010/main" val="2685207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Adapted from</a:t>
            </a:r>
            <a:r>
              <a:rPr lang="en-US" baseline="0" dirty="0" smtClean="0"/>
              <a:t> Nashef 1997</a:t>
            </a:r>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4</a:t>
            </a:fld>
            <a:endParaRPr lang="en-US" dirty="0"/>
          </a:p>
        </p:txBody>
      </p:sp>
    </p:spTree>
    <p:extLst>
      <p:ext uri="{BB962C8B-B14F-4D97-AF65-F5344CB8AC3E}">
        <p14:creationId xmlns:p14="http://schemas.microsoft.com/office/powerpoint/2010/main" val="2685207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Char char="•"/>
            </a:pPr>
            <a:r>
              <a:rPr lang="en-US" sz="1200" dirty="0" smtClean="0"/>
              <a:t>Incidence</a:t>
            </a:r>
          </a:p>
          <a:p>
            <a:pPr lvl="1">
              <a:buFont typeface="Arial"/>
              <a:buChar char="•"/>
            </a:pPr>
            <a:r>
              <a:rPr lang="en-US" sz="1200" dirty="0" smtClean="0"/>
              <a:t>Depends</a:t>
            </a:r>
            <a:r>
              <a:rPr lang="en-US" sz="1200" baseline="0" dirty="0" smtClean="0"/>
              <a:t> on cohort studies</a:t>
            </a:r>
          </a:p>
          <a:p>
            <a:pPr marL="457200" marR="0" lvl="1" indent="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incidence of SUDEP in children is 0.43 per 1000 patient years of epilepsy, more than 10 times the rate of sudden death in children in general. </a:t>
            </a:r>
            <a:endParaRPr lang="en-US" sz="1200" dirty="0" smtClean="0"/>
          </a:p>
          <a:p>
            <a:pPr lvl="1">
              <a:buFont typeface="Arial"/>
              <a:buChar char="•"/>
            </a:pPr>
            <a:r>
              <a:rPr lang="en-US" sz="1200" dirty="0" smtClean="0"/>
              <a:t>40-year follow up of childhood onset epilepsy found 7% risk; 12% in</a:t>
            </a:r>
            <a:r>
              <a:rPr lang="en-US" sz="1200" baseline="0" dirty="0" smtClean="0"/>
              <a:t> those not in 5-year remission</a:t>
            </a:r>
            <a:r>
              <a:rPr lang="en-US" sz="1200" dirty="0" smtClean="0"/>
              <a:t> (Sillanpää M &amp; Shinnar S, 2010)</a:t>
            </a:r>
            <a:endParaRPr lang="en-US" sz="1200" kern="1200" dirty="0" smtClean="0">
              <a:solidFill>
                <a:schemeClr val="tx1"/>
              </a:solidFill>
              <a:effectLst/>
              <a:latin typeface="+mn-lt"/>
              <a:ea typeface="+mn-ea"/>
              <a:cs typeface="+mn-cs"/>
            </a:endParaRPr>
          </a:p>
          <a:p>
            <a:pPr lvl="1">
              <a:buFont typeface="Arial"/>
              <a:buChar char="•"/>
            </a:pPr>
            <a:r>
              <a:rPr lang="en-US" dirty="0" smtClean="0"/>
              <a:t>Mortality in children with epilepsy may be as much as 90 times more frequent than in children without epilepsy</a:t>
            </a:r>
          </a:p>
          <a:p>
            <a:pPr lvl="1">
              <a:buFont typeface="Arial"/>
              <a:buChar char="•"/>
            </a:pPr>
            <a:r>
              <a:rPr lang="en-US" dirty="0" smtClean="0"/>
              <a:t>A Finnish study of mortality in people with epilepsy that began in childhood found a 7% risk of SUDEP over a 40-year follow-up period; 12% in those not in 5-year remission</a:t>
            </a:r>
          </a:p>
          <a:p>
            <a:pPr lvl="1">
              <a:buFont typeface="Arial"/>
              <a:buChar char="•"/>
            </a:pPr>
            <a:r>
              <a:rPr lang="en-US" dirty="0" smtClean="0"/>
              <a:t>Sudden death is nearly 24 times more likely in people with epilepsy</a:t>
            </a:r>
          </a:p>
          <a:p>
            <a:pPr lvl="1">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5</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Char char="•"/>
            </a:pPr>
            <a:r>
              <a:rPr lang="en-US" dirty="0" smtClean="0"/>
              <a:t>Other </a:t>
            </a:r>
          </a:p>
          <a:p>
            <a:pPr marL="171450" indent="-171450">
              <a:buFont typeface="Arial"/>
              <a:buChar char="•"/>
            </a:pPr>
            <a:r>
              <a:rPr lang="en-US" dirty="0" smtClean="0"/>
              <a:t>A history of more than 3 GTC per year, associated</a:t>
            </a:r>
            <a:r>
              <a:rPr lang="en-US" baseline="0" dirty="0" smtClean="0"/>
              <a:t> with eight times the risk of SUDEP</a:t>
            </a:r>
          </a:p>
          <a:p>
            <a:pPr marL="171450" indent="-171450">
              <a:buFont typeface="Arial"/>
              <a:buChar char="•"/>
            </a:pPr>
            <a:r>
              <a:rPr lang="en-US" baseline="0" dirty="0" smtClean="0"/>
              <a:t>Increased frequency of convulsive seizures (&gt; 1 per year and even more so if &gt; 3 per year)</a:t>
            </a:r>
          </a:p>
          <a:p>
            <a:pPr marL="171450" indent="-171450">
              <a:buFont typeface="Arial"/>
              <a:buChar char="•"/>
            </a:pPr>
            <a:r>
              <a:rPr lang="en-US" baseline="0" dirty="0" smtClean="0"/>
              <a:t>Increased frequency of seizures (&gt; 1 per year, but particularly if &gt; 50 per year)</a:t>
            </a:r>
          </a:p>
          <a:p>
            <a:pPr marL="171450" indent="-171450">
              <a:buFont typeface="Arial"/>
              <a:buChar char="•"/>
            </a:pPr>
            <a:r>
              <a:rPr lang="en-US" baseline="0" dirty="0" smtClean="0"/>
              <a:t>Chanelopathies- Dravet risk of SUDEP 15 times higher than other pediatric epilepsies </a:t>
            </a:r>
          </a:p>
          <a:p>
            <a:pPr marL="0" indent="0">
              <a:buFont typeface="Arial"/>
              <a:buNone/>
            </a:pPr>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In children, treatment resistance leading to continued seizures over 5 years increased the risk of SUDEP 5·2 times (95% CI 1·4–18·5).24 Combined data from four prospective paediatric epilepsy cohorts, ranging from 1 month to 16 years in three cohorts and 1 month to 17 years in the fourth cohort, showed an incidence of SUDEP of 73 per 100000 person years in epilepsy accompanied by intellectual disability, structural brain lesion, or abnormal neurological exam—higher than in those without these features (nine per 100 000). </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kern="1200" dirty="0" smtClean="0">
              <a:solidFill>
                <a:schemeClr val="tx1"/>
              </a:solidFill>
              <a:effectLst/>
              <a:latin typeface="+mn-lt"/>
              <a:ea typeface="+mn-ea"/>
              <a:cs typeface="+mn-cs"/>
            </a:endParaRPr>
          </a:p>
          <a:p>
            <a:pPr marL="171450" indent="-171450">
              <a:buFont typeface="Arial"/>
              <a:buChar char="•"/>
            </a:pPr>
            <a:r>
              <a:rPr lang="en-US" dirty="0" smtClean="0"/>
              <a:t>SUDEP occurs during sleeping</a:t>
            </a:r>
            <a:r>
              <a:rPr lang="en-US" baseline="0" dirty="0" smtClean="0"/>
              <a:t> hours 0400-0800 in 58.5% and there is a 2.6 times increased risk for SUDEP when there are nocturnal seizures </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dirty="0" smtClean="0"/>
          </a:p>
          <a:p>
            <a:pPr marL="0" indent="0">
              <a:buFont typeface="Arial"/>
              <a:buNone/>
            </a:pPr>
            <a:endParaRPr lang="en-US" baseline="0" dirty="0" smtClean="0"/>
          </a:p>
          <a:p>
            <a:pPr lvl="1">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6</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sz="1200" dirty="0" smtClean="0"/>
              <a:t>Other objectives:</a:t>
            </a:r>
          </a:p>
          <a:p>
            <a:pPr marL="857250" lvl="1" indent="-514350">
              <a:buFont typeface="+mj-lt"/>
              <a:buAutoNum type="arabicPeriod"/>
            </a:pPr>
            <a:r>
              <a:rPr lang="en-US" sz="1200" dirty="0" smtClean="0"/>
              <a:t>To determine the incidence of SUDEP in Canadian children </a:t>
            </a:r>
          </a:p>
          <a:p>
            <a:pPr marL="857250" lvl="1" indent="-514350">
              <a:buFont typeface="+mj-lt"/>
              <a:buAutoNum type="arabicPeriod"/>
            </a:pPr>
            <a:r>
              <a:rPr lang="en-US" sz="1200" dirty="0" smtClean="0"/>
              <a:t>To increase SUDEP awareness</a:t>
            </a:r>
          </a:p>
          <a:p>
            <a:pPr>
              <a:buFont typeface="Arial"/>
              <a:buChar char="•"/>
            </a:pPr>
            <a:endParaRPr lang="en-US" sz="2800" dirty="0" smtClean="0"/>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7</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sz="1200" dirty="0" smtClean="0"/>
              <a:t>Removed Death that occurred during normal circumstances </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sz="1200" dirty="0" smtClean="0"/>
              <a:t>Autopsy that determined no anatomical or toxicological cause of death</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endParaRPr lang="en-US" sz="2400"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8</a:t>
            </a:fld>
            <a:endParaRPr lang="en-US" dirty="0"/>
          </a:p>
        </p:txBody>
      </p:sp>
    </p:spTree>
    <p:extLst>
      <p:ext uri="{BB962C8B-B14F-4D97-AF65-F5344CB8AC3E}">
        <p14:creationId xmlns:p14="http://schemas.microsoft.com/office/powerpoint/2010/main" val="1258489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spcBef>
                <a:spcPts val="2000"/>
              </a:spcBef>
              <a:buFont typeface="Arial"/>
              <a:buChar char="•"/>
            </a:pPr>
            <a:r>
              <a:rPr lang="en-US" sz="1200" kern="1200" dirty="0" smtClean="0">
                <a:solidFill>
                  <a:schemeClr val="tx1"/>
                </a:solidFill>
                <a:effectLst/>
                <a:latin typeface="+mn-lt"/>
                <a:ea typeface="+mn-ea"/>
                <a:cs typeface="+mn-cs"/>
              </a:rPr>
              <a:t>Previous case definitions have excluded death related to status epilepticus.  We have not included this in our exclusion criteria, as many SUDEP deaths are not witnessed and the presence of seizure and/or seizure duration prior to death cannot be reliably determined</a:t>
            </a:r>
            <a:r>
              <a:rPr lang="en-CA" dirty="0" smtClean="0">
                <a:effectLst/>
              </a:rPr>
              <a:t> </a:t>
            </a:r>
            <a:endParaRPr lang="en-US" sz="1200" dirty="0" smtClean="0"/>
          </a:p>
          <a:p>
            <a:pPr marL="342900" lvl="1" indent="-342900">
              <a:spcBef>
                <a:spcPts val="2000"/>
              </a:spcBef>
              <a:buFont typeface="Arial"/>
              <a:buChar char="•"/>
            </a:pPr>
            <a:r>
              <a:rPr lang="en-US" sz="1200" dirty="0" smtClean="0"/>
              <a:t>Data collected on several factors including; </a:t>
            </a:r>
          </a:p>
          <a:p>
            <a:pPr marL="692150" lvl="2" indent="-342900">
              <a:spcBef>
                <a:spcPts val="2000"/>
              </a:spcBef>
              <a:buFont typeface="Arial"/>
              <a:buChar char="•"/>
            </a:pPr>
            <a:r>
              <a:rPr lang="en-US" sz="1200" dirty="0" smtClean="0"/>
              <a:t>Epilepsy diagnosis</a:t>
            </a:r>
          </a:p>
          <a:p>
            <a:pPr marL="692150" lvl="2" indent="-342900">
              <a:spcBef>
                <a:spcPts val="2000"/>
              </a:spcBef>
              <a:buFont typeface="Arial"/>
              <a:buChar char="•"/>
            </a:pPr>
            <a:r>
              <a:rPr lang="en-US" sz="1200" dirty="0" smtClean="0"/>
              <a:t>Treatment</a:t>
            </a:r>
          </a:p>
          <a:p>
            <a:pPr marL="692150" lvl="2" indent="-342900">
              <a:spcBef>
                <a:spcPts val="2000"/>
              </a:spcBef>
              <a:buFont typeface="Arial"/>
              <a:buChar char="•"/>
            </a:pPr>
            <a:r>
              <a:rPr lang="en-US" sz="1200" dirty="0" smtClean="0"/>
              <a:t>Comorbidities</a:t>
            </a:r>
          </a:p>
          <a:p>
            <a:pPr marL="692150" lvl="2" indent="-342900">
              <a:spcBef>
                <a:spcPts val="2000"/>
              </a:spcBef>
              <a:buFont typeface="Arial"/>
              <a:buChar char="•"/>
            </a:pPr>
            <a:r>
              <a:rPr lang="en-US" sz="1200" dirty="0" smtClean="0"/>
              <a:t>Environmental &amp; lifestyle factors</a:t>
            </a:r>
          </a:p>
          <a:p>
            <a:pPr marL="692150" lvl="2" indent="-342900">
              <a:spcBef>
                <a:spcPts val="2000"/>
              </a:spcBef>
              <a:buFont typeface="Arial"/>
              <a:buChar char="•"/>
            </a:pPr>
            <a:r>
              <a:rPr lang="en-US" sz="1200" dirty="0" smtClean="0"/>
              <a:t>Circumstances surrounding around death </a:t>
            </a:r>
          </a:p>
          <a:p>
            <a:pPr marL="692150" lvl="2" indent="-342900">
              <a:spcBef>
                <a:spcPts val="2000"/>
              </a:spcBef>
              <a:buFont typeface="Arial"/>
              <a:buChar char="•"/>
            </a:pPr>
            <a:r>
              <a:rPr lang="en-US" sz="1200" dirty="0" smtClean="0"/>
              <a:t>Autopsy</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C55D668-24FB-7D48-90FD-6AAF24F097E5}" type="slidenum">
              <a:rPr lang="en-US" smtClean="0"/>
              <a:t>9</a:t>
            </a:fld>
            <a:endParaRPr lang="en-US" dirty="0"/>
          </a:p>
        </p:txBody>
      </p:sp>
    </p:spTree>
    <p:extLst>
      <p:ext uri="{BB962C8B-B14F-4D97-AF65-F5344CB8AC3E}">
        <p14:creationId xmlns:p14="http://schemas.microsoft.com/office/powerpoint/2010/main" val="1258489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dirty="0" smtClean="0"/>
              <a:t>Click icon to add picture</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dirty="0" smtClean="0"/>
              <a:t>Click icon to add picture</a:t>
            </a:r>
            <a:endParaRPr dirty="0"/>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dirty="0" smtClean="0"/>
              <a:t>Click icon to add picture</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dirty="0" smtClean="0"/>
              <a:t>Click icon to add picture</a:t>
            </a:r>
            <a:endParaRPr dirty="0"/>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dirty="0" smtClean="0"/>
              <a:t>Click icon to add picture</a:t>
            </a:r>
            <a:endParaRPr dirty="0"/>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dirty="0" smtClean="0"/>
              <a:t>Click icon to add picture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16-10-14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16-10-14</a:t>
            </a:fld>
            <a:endParaRPr lang="en-US" dirty="0"/>
          </a:p>
        </p:txBody>
      </p:sp>
      <p:sp>
        <p:nvSpPr>
          <p:cNvPr id="8" name="Footer Placeholder 7"/>
          <p:cNvSpPr>
            <a:spLocks noGrp="1"/>
          </p:cNvSpPr>
          <p:nvPr>
            <p:ph type="ftr" sz="quarter" idx="11"/>
          </p:nvPr>
        </p:nvSpPr>
        <p:spPr>
          <a:xfrm>
            <a:off x="1120588" y="188259"/>
            <a:ext cx="2895600" cy="365125"/>
          </a:xfrm>
        </p:spPr>
        <p:txBody>
          <a:bodyPr/>
          <a:lstStyle/>
          <a:p>
            <a:endParaRPr lang="en-US" dirty="0"/>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dirty="0"/>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16-10-14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16-10-14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16-10-14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16-10-14</a:t>
            </a:fld>
            <a:endParaRPr lang="en-US" dirty="0"/>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dirty="0"/>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hart" Target="../charts/chart1.xml"/><Relationship Id="rId5"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81824"/>
            <a:ext cx="8915400" cy="2464993"/>
          </a:xfrm>
        </p:spPr>
        <p:txBody>
          <a:bodyPr>
            <a:normAutofit/>
          </a:bodyPr>
          <a:lstStyle/>
          <a:p>
            <a:r>
              <a:rPr lang="en-US" dirty="0" smtClean="0"/>
              <a:t>Population Based Registry for SUDEP in Children</a:t>
            </a:r>
            <a:endParaRPr lang="en-US" dirty="0"/>
          </a:p>
        </p:txBody>
      </p:sp>
      <p:sp>
        <p:nvSpPr>
          <p:cNvPr id="3" name="Subtitle 2"/>
          <p:cNvSpPr>
            <a:spLocks noGrp="1"/>
          </p:cNvSpPr>
          <p:nvPr>
            <p:ph type="subTitle" idx="1"/>
          </p:nvPr>
        </p:nvSpPr>
        <p:spPr>
          <a:xfrm>
            <a:off x="914400" y="3446817"/>
            <a:ext cx="8001000" cy="2565676"/>
          </a:xfrm>
        </p:spPr>
        <p:txBody>
          <a:bodyPr>
            <a:normAutofit/>
          </a:bodyPr>
          <a:lstStyle/>
          <a:p>
            <a:r>
              <a:rPr lang="en-US" sz="2400" dirty="0" smtClean="0"/>
              <a:t>Robyn Whitney MD, FRCPC</a:t>
            </a:r>
            <a:endParaRPr lang="en-US" sz="2400" dirty="0"/>
          </a:p>
          <a:p>
            <a:r>
              <a:rPr lang="en-US" sz="2400" dirty="0" smtClean="0"/>
              <a:t>The Hospital for Sick Children, University of Toronto</a:t>
            </a:r>
          </a:p>
          <a:p>
            <a:r>
              <a:rPr lang="en-US" sz="2400" dirty="0" smtClean="0"/>
              <a:t>CLAE Scientific Meeting, October 15</a:t>
            </a:r>
            <a:r>
              <a:rPr lang="en-US" sz="2400" baseline="30000" dirty="0" smtClean="0"/>
              <a:t>th</a:t>
            </a:r>
            <a:r>
              <a:rPr lang="en-US" sz="2400" dirty="0" smtClean="0"/>
              <a:t> 2016</a:t>
            </a:r>
          </a:p>
          <a:p>
            <a:endParaRPr lang="en-US" sz="2400" dirty="0"/>
          </a:p>
        </p:txBody>
      </p:sp>
    </p:spTree>
    <p:extLst>
      <p:ext uri="{BB962C8B-B14F-4D97-AF65-F5344CB8AC3E}">
        <p14:creationId xmlns:p14="http://schemas.microsoft.com/office/powerpoint/2010/main" val="4225009094"/>
      </p:ext>
    </p:extLst>
  </p:cSld>
  <p:clrMapOvr>
    <a:masterClrMapping/>
  </p:clrMapOvr>
  <mc:AlternateContent xmlns:mc="http://schemas.openxmlformats.org/markup-compatibility/2006" xmlns:p14="http://schemas.microsoft.com/office/powerpoint/2010/main">
    <mc:Choice Requires="p14">
      <p:transition spd="slow" p14:dur="2000" advTm="7863"/>
    </mc:Choice>
    <mc:Fallback xmlns="">
      <p:transition xmlns:p14="http://schemas.microsoft.com/office/powerpoint/2010/main" spd="slow" advTm="7863"/>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a:t>
            </a:r>
            <a:endParaRPr lang="en-US" dirty="0"/>
          </a:p>
        </p:txBody>
      </p:sp>
      <p:sp>
        <p:nvSpPr>
          <p:cNvPr id="3" name="Content Placeholder 2"/>
          <p:cNvSpPr>
            <a:spLocks noGrp="1"/>
          </p:cNvSpPr>
          <p:nvPr>
            <p:ph idx="1"/>
          </p:nvPr>
        </p:nvSpPr>
        <p:spPr>
          <a:xfrm>
            <a:off x="311063" y="1503124"/>
            <a:ext cx="8602749" cy="5089237"/>
          </a:xfrm>
        </p:spPr>
        <p:txBody>
          <a:bodyPr>
            <a:noAutofit/>
          </a:bodyPr>
          <a:lstStyle/>
          <a:p>
            <a:pPr marL="342900" lvl="1" indent="-342900">
              <a:spcBef>
                <a:spcPts val="2000"/>
              </a:spcBef>
              <a:buClr>
                <a:schemeClr val="accent1"/>
              </a:buClr>
              <a:buFont typeface="Arial"/>
              <a:buChar char="•"/>
            </a:pPr>
            <a:r>
              <a:rPr lang="en-US" sz="2800" dirty="0" smtClean="0"/>
              <a:t>19 cases of pediatric SUDEP identified to date:</a:t>
            </a:r>
          </a:p>
          <a:p>
            <a:pPr marL="692150" lvl="2" indent="-342900">
              <a:spcBef>
                <a:spcPts val="2000"/>
              </a:spcBef>
              <a:buFont typeface="Arial"/>
              <a:buChar char="•"/>
            </a:pPr>
            <a:r>
              <a:rPr lang="en-US" sz="2800" dirty="0" smtClean="0"/>
              <a:t>8 OFPS</a:t>
            </a:r>
          </a:p>
          <a:p>
            <a:pPr marL="692150" lvl="2" indent="-342900">
              <a:spcBef>
                <a:spcPts val="2000"/>
              </a:spcBef>
              <a:buFont typeface="Arial"/>
              <a:buChar char="•"/>
            </a:pPr>
            <a:r>
              <a:rPr lang="en-US" sz="2800" dirty="0"/>
              <a:t>7</a:t>
            </a:r>
            <a:r>
              <a:rPr lang="en-US" sz="2800" dirty="0" smtClean="0"/>
              <a:t> CPSP</a:t>
            </a:r>
          </a:p>
          <a:p>
            <a:pPr marL="692150" lvl="2" indent="-342900">
              <a:spcBef>
                <a:spcPts val="2000"/>
              </a:spcBef>
              <a:buFont typeface="Arial"/>
              <a:buChar char="•"/>
            </a:pPr>
            <a:r>
              <a:rPr lang="en-US" sz="2800" dirty="0"/>
              <a:t>1 </a:t>
            </a:r>
            <a:r>
              <a:rPr lang="en-US" sz="2800" dirty="0" smtClean="0"/>
              <a:t>CPEN</a:t>
            </a:r>
          </a:p>
          <a:p>
            <a:pPr marL="692150" lvl="2" indent="-342900">
              <a:spcBef>
                <a:spcPts val="2000"/>
              </a:spcBef>
              <a:buFont typeface="Arial"/>
              <a:buChar char="•"/>
            </a:pPr>
            <a:r>
              <a:rPr lang="en-US" sz="2800" dirty="0" smtClean="0"/>
              <a:t>1 CPSP/CPEN/OFPS</a:t>
            </a:r>
          </a:p>
          <a:p>
            <a:pPr marL="692150" lvl="2" indent="-342900">
              <a:spcBef>
                <a:spcPts val="2000"/>
              </a:spcBef>
              <a:buFont typeface="Arial"/>
              <a:buChar char="•"/>
            </a:pPr>
            <a:r>
              <a:rPr lang="en-US" sz="2800" dirty="0" smtClean="0"/>
              <a:t>2 OFPS/CPSP</a:t>
            </a:r>
          </a:p>
          <a:p>
            <a:pPr marL="342900" lvl="1" indent="-342900">
              <a:spcBef>
                <a:spcPts val="2000"/>
              </a:spcBef>
              <a:buFont typeface="Arial"/>
              <a:buChar char="•"/>
            </a:pPr>
            <a:r>
              <a:rPr lang="en-US" sz="2800" dirty="0" smtClean="0"/>
              <a:t>47% males (N=9) &amp;  53% females (N=10)</a:t>
            </a:r>
          </a:p>
          <a:p>
            <a:pPr marL="342900" lvl="1" indent="-342900">
              <a:spcBef>
                <a:spcPts val="2000"/>
              </a:spcBef>
              <a:buFont typeface="Arial"/>
              <a:buChar char="•"/>
            </a:pPr>
            <a:r>
              <a:rPr lang="en-US" sz="2800" dirty="0" smtClean="0"/>
              <a:t>No sex predominance</a:t>
            </a:r>
            <a:endParaRPr lang="en-US" sz="2800" dirty="0"/>
          </a:p>
        </p:txBody>
      </p:sp>
    </p:spTree>
    <p:extLst>
      <p:ext uri="{BB962C8B-B14F-4D97-AF65-F5344CB8AC3E}">
        <p14:creationId xmlns:p14="http://schemas.microsoft.com/office/powerpoint/2010/main" val="759021896"/>
      </p:ext>
    </p:extLst>
  </p:cSld>
  <p:clrMapOvr>
    <a:masterClrMapping/>
  </p:clrMapOvr>
  <mc:AlternateContent xmlns:mc="http://schemas.openxmlformats.org/markup-compatibility/2006" xmlns:p14="http://schemas.microsoft.com/office/powerpoint/2010/main">
    <mc:Choice Requires="p14">
      <p:transition spd="slow" p14:dur="2000" advTm="27892"/>
    </mc:Choice>
    <mc:Fallback xmlns="">
      <p:transition xmlns:p14="http://schemas.microsoft.com/office/powerpoint/2010/main" spd="slow" advTm="27892"/>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Age at Death</a:t>
            </a:r>
            <a:endParaRPr lang="en-US" dirty="0"/>
          </a:p>
        </p:txBody>
      </p:sp>
      <p:pic>
        <p:nvPicPr>
          <p:cNvPr id="13" name="Picture 12"/>
          <p:cNvPicPr>
            <a:picLocks noChangeAspect="1"/>
          </p:cNvPicPr>
          <p:nvPr/>
        </p:nvPicPr>
        <p:blipFill>
          <a:blip r:embed="rId3"/>
          <a:stretch>
            <a:fillRect/>
          </a:stretch>
        </p:blipFill>
        <p:spPr>
          <a:xfrm>
            <a:off x="32245" y="757369"/>
            <a:ext cx="7366000" cy="5080000"/>
          </a:xfrm>
          <a:prstGeom prst="rect">
            <a:avLst/>
          </a:prstGeom>
        </p:spPr>
      </p:pic>
      <p:sp>
        <p:nvSpPr>
          <p:cNvPr id="20" name="TextBox 19"/>
          <p:cNvSpPr txBox="1"/>
          <p:nvPr/>
        </p:nvSpPr>
        <p:spPr>
          <a:xfrm>
            <a:off x="-1" y="3536739"/>
            <a:ext cx="1229101" cy="830997"/>
          </a:xfrm>
          <a:prstGeom prst="rect">
            <a:avLst/>
          </a:prstGeom>
          <a:noFill/>
        </p:spPr>
        <p:txBody>
          <a:bodyPr wrap="square" rtlCol="0">
            <a:spAutoFit/>
          </a:bodyPr>
          <a:lstStyle/>
          <a:p>
            <a:r>
              <a:rPr lang="en-US" sz="2400" dirty="0" smtClean="0"/>
              <a:t># of deaths</a:t>
            </a:r>
            <a:endParaRPr lang="en-US" sz="2400" dirty="0"/>
          </a:p>
        </p:txBody>
      </p:sp>
      <p:sp>
        <p:nvSpPr>
          <p:cNvPr id="22" name="TextBox 21"/>
          <p:cNvSpPr txBox="1"/>
          <p:nvPr/>
        </p:nvSpPr>
        <p:spPr>
          <a:xfrm>
            <a:off x="7251696" y="1425376"/>
            <a:ext cx="1860059" cy="830997"/>
          </a:xfrm>
          <a:prstGeom prst="rect">
            <a:avLst/>
          </a:prstGeom>
          <a:noFill/>
        </p:spPr>
        <p:txBody>
          <a:bodyPr wrap="square" rtlCol="0">
            <a:spAutoFit/>
          </a:bodyPr>
          <a:lstStyle/>
          <a:p>
            <a:r>
              <a:rPr lang="en-US" sz="1600" dirty="0" smtClean="0"/>
              <a:t>Median = 7.8 yrs</a:t>
            </a:r>
          </a:p>
          <a:p>
            <a:r>
              <a:rPr lang="en-US" sz="1600" dirty="0" smtClean="0"/>
              <a:t>Max = 16.6 yrs</a:t>
            </a:r>
          </a:p>
          <a:p>
            <a:r>
              <a:rPr lang="en-US" sz="1600" dirty="0" smtClean="0"/>
              <a:t>Min = 6 months</a:t>
            </a:r>
            <a:endParaRPr lang="en-US" sz="1600" dirty="0"/>
          </a:p>
        </p:txBody>
      </p:sp>
      <p:graphicFrame>
        <p:nvGraphicFramePr>
          <p:cNvPr id="9" name="Chart 8"/>
          <p:cNvGraphicFramePr>
            <a:graphicFrameLocks/>
          </p:cNvGraphicFramePr>
          <p:nvPr>
            <p:extLst>
              <p:ext uri="{D42A27DB-BD31-4B8C-83A1-F6EECF244321}">
                <p14:modId xmlns:p14="http://schemas.microsoft.com/office/powerpoint/2010/main" val="4209507076"/>
              </p:ext>
            </p:extLst>
          </p:nvPr>
        </p:nvGraphicFramePr>
        <p:xfrm>
          <a:off x="888999" y="1723872"/>
          <a:ext cx="7776163" cy="5134127"/>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3329446" y="1723872"/>
            <a:ext cx="2577548" cy="523220"/>
          </a:xfrm>
          <a:prstGeom prst="rect">
            <a:avLst/>
          </a:prstGeom>
        </p:spPr>
        <p:txBody>
          <a:bodyPr wrap="none">
            <a:spAutoFit/>
          </a:bodyPr>
          <a:lstStyle/>
          <a:p>
            <a:r>
              <a:rPr lang="en-US" sz="2800" b="1" dirty="0" smtClean="0"/>
              <a:t>Age at Death</a:t>
            </a:r>
            <a:endParaRPr lang="en-US" sz="2800" b="1" dirty="0"/>
          </a:p>
        </p:txBody>
      </p:sp>
      <p:graphicFrame>
        <p:nvGraphicFramePr>
          <p:cNvPr id="4" name="Chart 3"/>
          <p:cNvGraphicFramePr/>
          <p:nvPr>
            <p:extLst>
              <p:ext uri="{D42A27DB-BD31-4B8C-83A1-F6EECF244321}">
                <p14:modId xmlns:p14="http://schemas.microsoft.com/office/powerpoint/2010/main" val="1395293483"/>
              </p:ext>
            </p:extLst>
          </p:nvPr>
        </p:nvGraphicFramePr>
        <p:xfrm>
          <a:off x="888999" y="2082092"/>
          <a:ext cx="7386948" cy="459019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54690993"/>
      </p:ext>
    </p:extLst>
  </p:cSld>
  <p:clrMapOvr>
    <a:masterClrMapping/>
  </p:clrMapOvr>
  <mc:AlternateContent xmlns:mc="http://schemas.openxmlformats.org/markup-compatibility/2006" xmlns:p14="http://schemas.microsoft.com/office/powerpoint/2010/main">
    <mc:Choice Requires="p14">
      <p:transition spd="slow" p14:dur="2000" advTm="29276"/>
    </mc:Choice>
    <mc:Fallback xmlns="">
      <p:transition xmlns:p14="http://schemas.microsoft.com/office/powerpoint/2010/main" spd="slow" advTm="29276"/>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Seizure Onset</a:t>
            </a:r>
            <a:endParaRPr lang="en-US" dirty="0"/>
          </a:p>
        </p:txBody>
      </p:sp>
      <p:sp>
        <p:nvSpPr>
          <p:cNvPr id="3" name="Content Placeholder 2"/>
          <p:cNvSpPr>
            <a:spLocks noGrp="1"/>
          </p:cNvSpPr>
          <p:nvPr>
            <p:ph idx="1"/>
          </p:nvPr>
        </p:nvSpPr>
        <p:spPr>
          <a:xfrm>
            <a:off x="311063" y="1503124"/>
            <a:ext cx="8602749" cy="5089237"/>
          </a:xfrm>
        </p:spPr>
        <p:txBody>
          <a:bodyPr>
            <a:noAutofit/>
          </a:bodyPr>
          <a:lstStyle/>
          <a:p>
            <a:pPr marL="342900" lvl="1" indent="-342900">
              <a:lnSpc>
                <a:spcPct val="120000"/>
              </a:lnSpc>
              <a:spcBef>
                <a:spcPts val="2000"/>
              </a:spcBef>
              <a:buClr>
                <a:schemeClr val="accent1"/>
              </a:buClr>
              <a:buFont typeface="Arial"/>
              <a:buChar char="•"/>
            </a:pPr>
            <a:r>
              <a:rPr lang="en-US" sz="2800" dirty="0" smtClean="0"/>
              <a:t>Age of seizure onset known in 74% of cases (N=14)</a:t>
            </a:r>
          </a:p>
          <a:p>
            <a:pPr marL="342900" lvl="1" indent="-342900">
              <a:lnSpc>
                <a:spcPct val="120000"/>
              </a:lnSpc>
              <a:spcBef>
                <a:spcPts val="2000"/>
              </a:spcBef>
              <a:buClr>
                <a:schemeClr val="accent1"/>
              </a:buClr>
              <a:buFont typeface="Arial"/>
              <a:buChar char="•"/>
            </a:pPr>
            <a:r>
              <a:rPr lang="en-US" sz="2800" dirty="0" smtClean="0"/>
              <a:t>Median age of onset was 5.8 months</a:t>
            </a:r>
          </a:p>
          <a:p>
            <a:pPr marL="342900" lvl="1" indent="-342900">
              <a:lnSpc>
                <a:spcPct val="120000"/>
              </a:lnSpc>
              <a:spcBef>
                <a:spcPts val="2000"/>
              </a:spcBef>
              <a:buClr>
                <a:schemeClr val="accent1"/>
              </a:buClr>
              <a:buFont typeface="Arial"/>
              <a:buChar char="•"/>
            </a:pPr>
            <a:r>
              <a:rPr lang="en-US" sz="2800" dirty="0" smtClean="0"/>
              <a:t>Minimum age was onset in the first</a:t>
            </a:r>
            <a:r>
              <a:rPr lang="en-US" sz="2800" dirty="0"/>
              <a:t> </a:t>
            </a:r>
            <a:r>
              <a:rPr lang="en-US" sz="2800" dirty="0" smtClean="0"/>
              <a:t>month</a:t>
            </a:r>
          </a:p>
          <a:p>
            <a:pPr marL="342900" lvl="1" indent="-342900">
              <a:lnSpc>
                <a:spcPct val="120000"/>
              </a:lnSpc>
              <a:spcBef>
                <a:spcPts val="2000"/>
              </a:spcBef>
              <a:buClr>
                <a:schemeClr val="accent1"/>
              </a:buClr>
              <a:buFont typeface="Arial"/>
              <a:buChar char="•"/>
            </a:pPr>
            <a:r>
              <a:rPr lang="en-US" sz="2800" dirty="0" smtClean="0"/>
              <a:t>Maximum age of onset was 4.5 years</a:t>
            </a:r>
          </a:p>
          <a:p>
            <a:pPr marL="342900" lvl="1" indent="-342900">
              <a:lnSpc>
                <a:spcPct val="120000"/>
              </a:lnSpc>
              <a:spcBef>
                <a:spcPts val="2000"/>
              </a:spcBef>
              <a:buClr>
                <a:schemeClr val="accent1"/>
              </a:buClr>
              <a:buFont typeface="Arial"/>
              <a:buChar char="•"/>
            </a:pPr>
            <a:r>
              <a:rPr lang="en-US" sz="2800" dirty="0" smtClean="0"/>
              <a:t>In those known, 100% had onset of seizures before 5 years of age</a:t>
            </a:r>
            <a:endParaRPr lang="en-US" sz="2800" dirty="0"/>
          </a:p>
        </p:txBody>
      </p:sp>
    </p:spTree>
    <p:extLst>
      <p:ext uri="{BB962C8B-B14F-4D97-AF65-F5344CB8AC3E}">
        <p14:creationId xmlns:p14="http://schemas.microsoft.com/office/powerpoint/2010/main" val="3403381303"/>
      </p:ext>
    </p:extLst>
  </p:cSld>
  <p:clrMapOvr>
    <a:masterClrMapping/>
  </p:clrMapOvr>
  <mc:AlternateContent xmlns:mc="http://schemas.openxmlformats.org/markup-compatibility/2006" xmlns:p14="http://schemas.microsoft.com/office/powerpoint/2010/main">
    <mc:Choice Requires="p14">
      <p:transition spd="slow" p14:dur="2000" advTm="20421"/>
    </mc:Choice>
    <mc:Fallback xmlns="">
      <p:transition xmlns:p14="http://schemas.microsoft.com/office/powerpoint/2010/main" spd="slow" advTm="20421"/>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Duration of Epilepsy</a:t>
            </a:r>
            <a:endParaRPr lang="en-US" dirty="0"/>
          </a:p>
        </p:txBody>
      </p:sp>
      <p:sp>
        <p:nvSpPr>
          <p:cNvPr id="3" name="Content Placeholder 2"/>
          <p:cNvSpPr>
            <a:spLocks noGrp="1"/>
          </p:cNvSpPr>
          <p:nvPr>
            <p:ph idx="1"/>
          </p:nvPr>
        </p:nvSpPr>
        <p:spPr>
          <a:xfrm>
            <a:off x="311063" y="1503124"/>
            <a:ext cx="8602749" cy="5089237"/>
          </a:xfrm>
        </p:spPr>
        <p:txBody>
          <a:bodyPr>
            <a:noAutofit/>
          </a:bodyPr>
          <a:lstStyle/>
          <a:p>
            <a:pPr marL="342900" lvl="1" indent="-342900">
              <a:lnSpc>
                <a:spcPct val="120000"/>
              </a:lnSpc>
              <a:spcBef>
                <a:spcPts val="2000"/>
              </a:spcBef>
              <a:buClr>
                <a:schemeClr val="accent1"/>
              </a:buClr>
              <a:buFont typeface="Arial"/>
              <a:buChar char="•"/>
            </a:pPr>
            <a:r>
              <a:rPr lang="en-US" sz="2800" dirty="0" smtClean="0"/>
              <a:t>Median duration of epilepsy was 5.2 years</a:t>
            </a:r>
          </a:p>
          <a:p>
            <a:pPr marL="342900" lvl="1" indent="-342900">
              <a:lnSpc>
                <a:spcPct val="120000"/>
              </a:lnSpc>
              <a:spcBef>
                <a:spcPts val="2000"/>
              </a:spcBef>
              <a:buClr>
                <a:schemeClr val="accent1"/>
              </a:buClr>
              <a:buFont typeface="Arial"/>
              <a:buChar char="•"/>
            </a:pPr>
            <a:r>
              <a:rPr lang="en-US" sz="2800" dirty="0" smtClean="0"/>
              <a:t>Minimum duration was 2 months</a:t>
            </a:r>
          </a:p>
          <a:p>
            <a:pPr marL="342900" lvl="1" indent="-342900">
              <a:lnSpc>
                <a:spcPct val="120000"/>
              </a:lnSpc>
              <a:spcBef>
                <a:spcPts val="2000"/>
              </a:spcBef>
              <a:buClr>
                <a:schemeClr val="accent1"/>
              </a:buClr>
              <a:buFont typeface="Arial"/>
              <a:buChar char="•"/>
            </a:pPr>
            <a:r>
              <a:rPr lang="en-US" sz="2800" dirty="0" smtClean="0"/>
              <a:t>Maximum duration was 15 years</a:t>
            </a:r>
          </a:p>
          <a:p>
            <a:pPr marL="342900" lvl="1" indent="-342900">
              <a:lnSpc>
                <a:spcPct val="120000"/>
              </a:lnSpc>
              <a:spcBef>
                <a:spcPts val="2000"/>
              </a:spcBef>
              <a:buClr>
                <a:schemeClr val="accent1"/>
              </a:buClr>
              <a:buFont typeface="Arial"/>
              <a:buChar char="•"/>
            </a:pPr>
            <a:r>
              <a:rPr lang="en-US" sz="2800" dirty="0" smtClean="0"/>
              <a:t>In adults, longer duration of epilepsy (&gt;15 years) has been reported as risk factor for SUDEP</a:t>
            </a:r>
          </a:p>
          <a:p>
            <a:pPr marL="342900" lvl="1" indent="-342900">
              <a:spcBef>
                <a:spcPts val="2000"/>
              </a:spcBef>
              <a:buClr>
                <a:schemeClr val="accent1"/>
              </a:buClr>
              <a:buFont typeface="Arial"/>
              <a:buChar char="•"/>
            </a:pPr>
            <a:endParaRPr lang="en-US" sz="2800" dirty="0"/>
          </a:p>
        </p:txBody>
      </p:sp>
    </p:spTree>
    <p:extLst>
      <p:ext uri="{BB962C8B-B14F-4D97-AF65-F5344CB8AC3E}">
        <p14:creationId xmlns:p14="http://schemas.microsoft.com/office/powerpoint/2010/main" val="450252894"/>
      </p:ext>
    </p:extLst>
  </p:cSld>
  <p:clrMapOvr>
    <a:masterClrMapping/>
  </p:clrMapOvr>
  <mc:AlternateContent xmlns:mc="http://schemas.openxmlformats.org/markup-compatibility/2006" xmlns:p14="http://schemas.microsoft.com/office/powerpoint/2010/main">
    <mc:Choice Requires="p14">
      <p:transition spd="slow" p14:dur="2000" advTm="20554"/>
    </mc:Choice>
    <mc:Fallback xmlns="">
      <p:transition xmlns:p14="http://schemas.microsoft.com/office/powerpoint/2010/main" spd="slow" advTm="20554"/>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Etiology</a:t>
            </a:r>
            <a:endParaRPr lang="en-US" dirty="0"/>
          </a:p>
        </p:txBody>
      </p:sp>
      <p:sp>
        <p:nvSpPr>
          <p:cNvPr id="3" name="Content Placeholder 2"/>
          <p:cNvSpPr>
            <a:spLocks noGrp="1"/>
          </p:cNvSpPr>
          <p:nvPr>
            <p:ph idx="1"/>
          </p:nvPr>
        </p:nvSpPr>
        <p:spPr>
          <a:xfrm>
            <a:off x="311063" y="1503124"/>
            <a:ext cx="8602749" cy="5089237"/>
          </a:xfrm>
        </p:spPr>
        <p:txBody>
          <a:bodyPr>
            <a:noAutofit/>
          </a:bodyPr>
          <a:lstStyle/>
          <a:p>
            <a:pPr marL="342900" lvl="1" indent="-342900">
              <a:lnSpc>
                <a:spcPct val="120000"/>
              </a:lnSpc>
              <a:spcBef>
                <a:spcPts val="2000"/>
              </a:spcBef>
              <a:buClr>
                <a:schemeClr val="accent1"/>
              </a:buClr>
              <a:buFont typeface="Arial"/>
              <a:buChar char="•"/>
            </a:pPr>
            <a:r>
              <a:rPr lang="en-US" sz="2800" dirty="0" smtClean="0"/>
              <a:t>Identified genetic etiologies </a:t>
            </a:r>
          </a:p>
          <a:p>
            <a:pPr marL="692150" lvl="2" indent="-342900">
              <a:lnSpc>
                <a:spcPct val="120000"/>
              </a:lnSpc>
              <a:spcBef>
                <a:spcPts val="2000"/>
              </a:spcBef>
              <a:buFont typeface="Arial"/>
              <a:buChar char="•"/>
            </a:pPr>
            <a:r>
              <a:rPr lang="en-US" sz="2400" dirty="0" smtClean="0"/>
              <a:t>Angelman Syndrome</a:t>
            </a:r>
          </a:p>
          <a:p>
            <a:pPr marL="692150" lvl="2" indent="-342900">
              <a:lnSpc>
                <a:spcPct val="120000"/>
              </a:lnSpc>
              <a:spcBef>
                <a:spcPts val="2000"/>
              </a:spcBef>
              <a:buFont typeface="Arial"/>
              <a:buChar char="•"/>
            </a:pPr>
            <a:r>
              <a:rPr lang="en-US" sz="2400" dirty="0" smtClean="0"/>
              <a:t>Dravet Syndrome</a:t>
            </a:r>
          </a:p>
          <a:p>
            <a:pPr marL="692150" lvl="2" indent="-342900">
              <a:lnSpc>
                <a:spcPct val="120000"/>
              </a:lnSpc>
              <a:spcBef>
                <a:spcPts val="2000"/>
              </a:spcBef>
              <a:buFont typeface="Arial"/>
              <a:buChar char="•"/>
            </a:pPr>
            <a:r>
              <a:rPr lang="en-US" sz="2400" dirty="0" smtClean="0"/>
              <a:t>TUBB2A mutation - associated with simple gyration pattern &amp; infantile onset epilepsy</a:t>
            </a:r>
          </a:p>
          <a:p>
            <a:pPr marL="692150" lvl="2" indent="-342900">
              <a:lnSpc>
                <a:spcPct val="120000"/>
              </a:lnSpc>
              <a:spcBef>
                <a:spcPts val="2000"/>
              </a:spcBef>
              <a:buFont typeface="Arial"/>
              <a:buChar char="•"/>
            </a:pPr>
            <a:r>
              <a:rPr lang="en-US" sz="2400" dirty="0"/>
              <a:t>C</a:t>
            </a:r>
            <a:r>
              <a:rPr lang="en-US" sz="2400" dirty="0" smtClean="0"/>
              <a:t>hromosomal anomalies (N=2)</a:t>
            </a:r>
          </a:p>
          <a:p>
            <a:pPr marL="692150" lvl="2" indent="-342900">
              <a:lnSpc>
                <a:spcPct val="120000"/>
              </a:lnSpc>
              <a:spcBef>
                <a:spcPts val="2000"/>
              </a:spcBef>
              <a:buFont typeface="Arial"/>
              <a:buChar char="•"/>
            </a:pPr>
            <a:r>
              <a:rPr lang="en-US" sz="2400" dirty="0" smtClean="0"/>
              <a:t>Multiple variants of unknown significance </a:t>
            </a:r>
          </a:p>
          <a:p>
            <a:pPr marL="349250" lvl="2" indent="0">
              <a:lnSpc>
                <a:spcPct val="120000"/>
              </a:lnSpc>
              <a:spcBef>
                <a:spcPts val="2000"/>
              </a:spcBef>
              <a:buNone/>
            </a:pPr>
            <a:endParaRPr lang="en-US" sz="2800" dirty="0"/>
          </a:p>
        </p:txBody>
      </p:sp>
    </p:spTree>
    <p:extLst>
      <p:ext uri="{BB962C8B-B14F-4D97-AF65-F5344CB8AC3E}">
        <p14:creationId xmlns:p14="http://schemas.microsoft.com/office/powerpoint/2010/main" val="348527135"/>
      </p:ext>
    </p:extLst>
  </p:cSld>
  <p:clrMapOvr>
    <a:masterClrMapping/>
  </p:clrMapOvr>
  <mc:AlternateContent xmlns:mc="http://schemas.openxmlformats.org/markup-compatibility/2006" xmlns:p14="http://schemas.microsoft.com/office/powerpoint/2010/main">
    <mc:Choice Requires="p14">
      <p:transition spd="slow" p14:dur="2000" advTm="20554"/>
    </mc:Choice>
    <mc:Fallback xmlns="">
      <p:transition xmlns:p14="http://schemas.microsoft.com/office/powerpoint/2010/main" spd="slow" advTm="20554"/>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AEDs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1099373"/>
              </p:ext>
            </p:extLst>
          </p:nvPr>
        </p:nvGraphicFramePr>
        <p:xfrm>
          <a:off x="541337" y="1425855"/>
          <a:ext cx="8298079" cy="508952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0" y="3536739"/>
            <a:ext cx="1196239" cy="830997"/>
          </a:xfrm>
          <a:prstGeom prst="rect">
            <a:avLst/>
          </a:prstGeom>
          <a:noFill/>
        </p:spPr>
        <p:txBody>
          <a:bodyPr wrap="square" rtlCol="0">
            <a:spAutoFit/>
          </a:bodyPr>
          <a:lstStyle/>
          <a:p>
            <a:r>
              <a:rPr lang="en-US" sz="2400" dirty="0" smtClean="0"/>
              <a:t># of cases</a:t>
            </a:r>
            <a:endParaRPr lang="en-US" sz="2400" dirty="0"/>
          </a:p>
        </p:txBody>
      </p:sp>
      <p:graphicFrame>
        <p:nvGraphicFramePr>
          <p:cNvPr id="3" name="Chart 2"/>
          <p:cNvGraphicFramePr/>
          <p:nvPr>
            <p:extLst>
              <p:ext uri="{D42A27DB-BD31-4B8C-83A1-F6EECF244321}">
                <p14:modId xmlns:p14="http://schemas.microsoft.com/office/powerpoint/2010/main" val="2329197820"/>
              </p:ext>
            </p:extLst>
          </p:nvPr>
        </p:nvGraphicFramePr>
        <p:xfrm>
          <a:off x="1052844" y="1425856"/>
          <a:ext cx="7346014" cy="53364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557129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Seizure Types</a:t>
            </a:r>
            <a:endParaRPr lang="en-US" dirty="0"/>
          </a:p>
        </p:txBody>
      </p:sp>
      <p:sp>
        <p:nvSpPr>
          <p:cNvPr id="3" name="Content Placeholder 2"/>
          <p:cNvSpPr>
            <a:spLocks noGrp="1"/>
          </p:cNvSpPr>
          <p:nvPr>
            <p:ph idx="1"/>
          </p:nvPr>
        </p:nvSpPr>
        <p:spPr>
          <a:xfrm>
            <a:off x="311063" y="1503124"/>
            <a:ext cx="8602749" cy="5089237"/>
          </a:xfrm>
        </p:spPr>
        <p:txBody>
          <a:bodyPr>
            <a:noAutofit/>
          </a:bodyPr>
          <a:lstStyle/>
          <a:p>
            <a:pPr marL="342900" lvl="1" indent="-342900">
              <a:spcBef>
                <a:spcPts val="2000"/>
              </a:spcBef>
              <a:buClr>
                <a:schemeClr val="accent1"/>
              </a:buClr>
              <a:buFont typeface="Arial"/>
              <a:buChar char="•"/>
            </a:pPr>
            <a:r>
              <a:rPr lang="en-US" sz="2800" dirty="0" smtClean="0"/>
              <a:t>Seizure types in last 6 months prior to death available in 12</a:t>
            </a:r>
          </a:p>
          <a:p>
            <a:pPr marL="692150" lvl="2" indent="-342900">
              <a:spcBef>
                <a:spcPts val="2000"/>
              </a:spcBef>
              <a:buFont typeface="Arial"/>
              <a:buChar char="•"/>
            </a:pPr>
            <a:r>
              <a:rPr lang="en-US" sz="2400" dirty="0" smtClean="0"/>
              <a:t>Generalized seizures (N=10)</a:t>
            </a:r>
          </a:p>
          <a:p>
            <a:pPr marL="692150" lvl="2" indent="-342900">
              <a:spcBef>
                <a:spcPts val="2000"/>
              </a:spcBef>
              <a:buFont typeface="Arial"/>
              <a:buChar char="•"/>
            </a:pPr>
            <a:r>
              <a:rPr lang="en-US" sz="2400" dirty="0" smtClean="0"/>
              <a:t>Focal seizures (N=1)</a:t>
            </a:r>
          </a:p>
          <a:p>
            <a:pPr marL="692150" lvl="2" indent="-342900">
              <a:spcBef>
                <a:spcPts val="2000"/>
              </a:spcBef>
              <a:buFont typeface="Arial"/>
              <a:buChar char="•"/>
            </a:pPr>
            <a:r>
              <a:rPr lang="en-US" sz="2400" dirty="0" smtClean="0"/>
              <a:t>No seizures in (N=1)</a:t>
            </a:r>
          </a:p>
          <a:p>
            <a:pPr marL="342900" lvl="1" indent="-342900">
              <a:spcBef>
                <a:spcPts val="2000"/>
              </a:spcBef>
              <a:buFont typeface="Arial"/>
              <a:buChar char="•"/>
            </a:pPr>
            <a:r>
              <a:rPr lang="en-US" sz="2800" dirty="0" smtClean="0"/>
              <a:t>1 child with Angelman Syndrome had no seizures in the 12 months prior to death &amp; was on no AED</a:t>
            </a:r>
          </a:p>
          <a:p>
            <a:pPr marL="342900" lvl="1" indent="-342900">
              <a:spcBef>
                <a:spcPts val="2000"/>
              </a:spcBef>
              <a:buFont typeface="Arial"/>
              <a:buChar char="•"/>
            </a:pPr>
            <a:r>
              <a:rPr lang="en-US" sz="2800" dirty="0" smtClean="0"/>
              <a:t>?Risk even in those with controlled seizures</a:t>
            </a:r>
          </a:p>
        </p:txBody>
      </p:sp>
    </p:spTree>
    <p:extLst>
      <p:ext uri="{BB962C8B-B14F-4D97-AF65-F5344CB8AC3E}">
        <p14:creationId xmlns:p14="http://schemas.microsoft.com/office/powerpoint/2010/main" val="972850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Global Delay</a:t>
            </a:r>
            <a:endParaRPr lang="en-US" dirty="0"/>
          </a:p>
        </p:txBody>
      </p:sp>
      <p:sp>
        <p:nvSpPr>
          <p:cNvPr id="3" name="Content Placeholder 2"/>
          <p:cNvSpPr>
            <a:spLocks noGrp="1"/>
          </p:cNvSpPr>
          <p:nvPr>
            <p:ph idx="1"/>
          </p:nvPr>
        </p:nvSpPr>
        <p:spPr>
          <a:xfrm>
            <a:off x="311063" y="1503124"/>
            <a:ext cx="8602749" cy="5089237"/>
          </a:xfrm>
        </p:spPr>
        <p:txBody>
          <a:bodyPr>
            <a:noAutofit/>
          </a:bodyPr>
          <a:lstStyle/>
          <a:p>
            <a:pPr marL="342900" lvl="1" indent="-342900">
              <a:spcBef>
                <a:spcPts val="2000"/>
              </a:spcBef>
              <a:buClr>
                <a:schemeClr val="accent1"/>
              </a:buClr>
              <a:buFont typeface="Arial"/>
              <a:buChar char="•"/>
            </a:pPr>
            <a:r>
              <a:rPr lang="en-US" sz="2800" dirty="0" smtClean="0"/>
              <a:t>Data on the presence of global developmental delay (GDD) was known in 18</a:t>
            </a:r>
          </a:p>
          <a:p>
            <a:pPr marL="692150" lvl="2" indent="-342900">
              <a:spcBef>
                <a:spcPts val="2000"/>
              </a:spcBef>
              <a:buFont typeface="Arial"/>
              <a:buChar char="•"/>
            </a:pPr>
            <a:r>
              <a:rPr lang="en-US" sz="2800" dirty="0" smtClean="0"/>
              <a:t>16 children had a history of GDD </a:t>
            </a:r>
          </a:p>
          <a:p>
            <a:pPr marL="692150" lvl="2" indent="-342900">
              <a:spcBef>
                <a:spcPts val="2000"/>
              </a:spcBef>
              <a:buFont typeface="Arial"/>
              <a:buChar char="•"/>
            </a:pPr>
            <a:r>
              <a:rPr lang="en-US" sz="2800" dirty="0"/>
              <a:t>2</a:t>
            </a:r>
            <a:r>
              <a:rPr lang="en-US" sz="2800" dirty="0" smtClean="0"/>
              <a:t> children had no history of GDD </a:t>
            </a:r>
          </a:p>
        </p:txBody>
      </p:sp>
    </p:spTree>
    <p:extLst>
      <p:ext uri="{BB962C8B-B14F-4D97-AF65-F5344CB8AC3E}">
        <p14:creationId xmlns:p14="http://schemas.microsoft.com/office/powerpoint/2010/main" val="24272132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Environment</a:t>
            </a:r>
            <a:endParaRPr lang="en-US" dirty="0"/>
          </a:p>
        </p:txBody>
      </p:sp>
      <p:sp>
        <p:nvSpPr>
          <p:cNvPr id="3" name="Content Placeholder 2"/>
          <p:cNvSpPr>
            <a:spLocks noGrp="1"/>
          </p:cNvSpPr>
          <p:nvPr>
            <p:ph idx="1"/>
          </p:nvPr>
        </p:nvSpPr>
        <p:spPr>
          <a:xfrm>
            <a:off x="311063" y="1503124"/>
            <a:ext cx="8832937" cy="5089237"/>
          </a:xfrm>
        </p:spPr>
        <p:txBody>
          <a:bodyPr>
            <a:noAutofit/>
          </a:bodyPr>
          <a:lstStyle/>
          <a:p>
            <a:pPr marL="342900" lvl="1" indent="-342900">
              <a:lnSpc>
                <a:spcPct val="120000"/>
              </a:lnSpc>
              <a:spcBef>
                <a:spcPts val="2000"/>
              </a:spcBef>
              <a:buClr>
                <a:schemeClr val="accent1"/>
              </a:buClr>
              <a:buFont typeface="Arial"/>
              <a:buChar char="•"/>
            </a:pPr>
            <a:r>
              <a:rPr lang="en-US" sz="2800" dirty="0" smtClean="0"/>
              <a:t>State before death was known in 17 children and all 17 children were asleep </a:t>
            </a:r>
          </a:p>
          <a:p>
            <a:pPr marL="342900" lvl="1" indent="-342900">
              <a:spcBef>
                <a:spcPts val="2000"/>
              </a:spcBef>
              <a:buFont typeface="Arial"/>
              <a:buChar char="•"/>
            </a:pPr>
            <a:r>
              <a:rPr lang="en-US" sz="2800" dirty="0"/>
              <a:t>Whether death was witnessed was known in </a:t>
            </a:r>
            <a:r>
              <a:rPr lang="en-US" sz="2800" dirty="0" smtClean="0"/>
              <a:t>17</a:t>
            </a:r>
            <a:endParaRPr lang="en-US" sz="2800" dirty="0"/>
          </a:p>
          <a:p>
            <a:pPr marL="692150" lvl="2" indent="-342900">
              <a:spcBef>
                <a:spcPts val="2000"/>
              </a:spcBef>
              <a:buFont typeface="Arial"/>
              <a:buChar char="•"/>
            </a:pPr>
            <a:r>
              <a:rPr lang="en-US" sz="2800" dirty="0"/>
              <a:t>Death was witnessed </a:t>
            </a:r>
            <a:r>
              <a:rPr lang="en-US" sz="2800" dirty="0" smtClean="0"/>
              <a:t>in 24%  </a:t>
            </a:r>
            <a:r>
              <a:rPr lang="en-US" sz="2800" dirty="0"/>
              <a:t>(N</a:t>
            </a:r>
            <a:r>
              <a:rPr lang="en-US" sz="2800" dirty="0" smtClean="0"/>
              <a:t>=4)</a:t>
            </a:r>
            <a:endParaRPr lang="en-US" sz="2800" dirty="0"/>
          </a:p>
          <a:p>
            <a:pPr marL="692150" lvl="2" indent="-342900">
              <a:spcBef>
                <a:spcPts val="2000"/>
              </a:spcBef>
              <a:buFont typeface="Arial"/>
              <a:buChar char="•"/>
            </a:pPr>
            <a:r>
              <a:rPr lang="en-US" sz="2800" dirty="0"/>
              <a:t>Unwitnessed in </a:t>
            </a:r>
            <a:r>
              <a:rPr lang="en-US" sz="2800" dirty="0" smtClean="0"/>
              <a:t>76 % </a:t>
            </a:r>
            <a:r>
              <a:rPr lang="en-US" sz="2800" dirty="0"/>
              <a:t>(N=</a:t>
            </a:r>
            <a:r>
              <a:rPr lang="en-US" sz="2800" dirty="0" smtClean="0"/>
              <a:t>13)</a:t>
            </a:r>
            <a:endParaRPr lang="en-US" sz="2800" dirty="0"/>
          </a:p>
          <a:p>
            <a:pPr marL="0" lvl="1" indent="0">
              <a:lnSpc>
                <a:spcPct val="120000"/>
              </a:lnSpc>
              <a:spcBef>
                <a:spcPts val="2000"/>
              </a:spcBef>
              <a:buNone/>
            </a:pPr>
            <a:endParaRPr lang="en-US" sz="2800" dirty="0" smtClean="0"/>
          </a:p>
        </p:txBody>
      </p:sp>
    </p:spTree>
    <p:extLst>
      <p:ext uri="{BB962C8B-B14F-4D97-AF65-F5344CB8AC3E}">
        <p14:creationId xmlns:p14="http://schemas.microsoft.com/office/powerpoint/2010/main" val="275759681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Environment</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840482853"/>
              </p:ext>
            </p:extLst>
          </p:nvPr>
        </p:nvGraphicFramePr>
        <p:xfrm>
          <a:off x="704755" y="1545237"/>
          <a:ext cx="7823596" cy="510543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37712" y="3290896"/>
            <a:ext cx="1286287" cy="830997"/>
          </a:xfrm>
          <a:prstGeom prst="rect">
            <a:avLst/>
          </a:prstGeom>
          <a:noFill/>
        </p:spPr>
        <p:txBody>
          <a:bodyPr wrap="square" rtlCol="0">
            <a:spAutoFit/>
          </a:bodyPr>
          <a:lstStyle/>
          <a:p>
            <a:r>
              <a:rPr lang="en-US" sz="2400" dirty="0" smtClean="0"/>
              <a:t># of cases</a:t>
            </a:r>
            <a:endParaRPr lang="en-US" sz="2400" dirty="0"/>
          </a:p>
        </p:txBody>
      </p:sp>
      <p:graphicFrame>
        <p:nvGraphicFramePr>
          <p:cNvPr id="3" name="Chart 2"/>
          <p:cNvGraphicFramePr/>
          <p:nvPr>
            <p:extLst>
              <p:ext uri="{D42A27DB-BD31-4B8C-83A1-F6EECF244321}">
                <p14:modId xmlns:p14="http://schemas.microsoft.com/office/powerpoint/2010/main" val="1643308306"/>
              </p:ext>
            </p:extLst>
          </p:nvPr>
        </p:nvGraphicFramePr>
        <p:xfrm>
          <a:off x="880856" y="1652989"/>
          <a:ext cx="7647495" cy="49976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734125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Presenter Disclosures:</a:t>
            </a:r>
            <a:endParaRPr lang="en-US" dirty="0"/>
          </a:p>
        </p:txBody>
      </p:sp>
      <p:sp>
        <p:nvSpPr>
          <p:cNvPr id="3" name="Content Placeholder 2"/>
          <p:cNvSpPr>
            <a:spLocks noGrp="1"/>
          </p:cNvSpPr>
          <p:nvPr>
            <p:ph idx="1"/>
          </p:nvPr>
        </p:nvSpPr>
        <p:spPr>
          <a:xfrm>
            <a:off x="311063" y="1519322"/>
            <a:ext cx="8602749" cy="5131351"/>
          </a:xfrm>
        </p:spPr>
        <p:txBody>
          <a:bodyPr>
            <a:normAutofit/>
          </a:bodyPr>
          <a:lstStyle/>
          <a:p>
            <a:pPr>
              <a:lnSpc>
                <a:spcPct val="130000"/>
              </a:lnSpc>
              <a:buFont typeface="Arial"/>
              <a:buChar char="•"/>
            </a:pPr>
            <a:r>
              <a:rPr lang="en-US" sz="2800" dirty="0" smtClean="0"/>
              <a:t>Dr. Robyn Whitney</a:t>
            </a:r>
          </a:p>
          <a:p>
            <a:pPr>
              <a:lnSpc>
                <a:spcPct val="130000"/>
              </a:lnSpc>
              <a:buFont typeface="Arial"/>
              <a:buChar char="•"/>
            </a:pPr>
            <a:r>
              <a:rPr lang="en-US" sz="2800" dirty="0" smtClean="0"/>
              <a:t> Relationships with commercial interests:</a:t>
            </a:r>
          </a:p>
          <a:p>
            <a:pPr lvl="1">
              <a:lnSpc>
                <a:spcPct val="130000"/>
              </a:lnSpc>
              <a:buFont typeface="Arial"/>
              <a:buChar char="•"/>
            </a:pPr>
            <a:r>
              <a:rPr lang="en-US" sz="2600" dirty="0" smtClean="0"/>
              <a:t>Grants/Research </a:t>
            </a:r>
            <a:r>
              <a:rPr lang="en-US" sz="2600" dirty="0"/>
              <a:t>S</a:t>
            </a:r>
            <a:r>
              <a:rPr lang="en-US" sz="2600" dirty="0" smtClean="0"/>
              <a:t>upport: None</a:t>
            </a:r>
          </a:p>
          <a:p>
            <a:pPr lvl="1">
              <a:lnSpc>
                <a:spcPct val="130000"/>
              </a:lnSpc>
              <a:buFont typeface="Arial"/>
              <a:buChar char="•"/>
            </a:pPr>
            <a:r>
              <a:rPr lang="en-US" sz="2600" dirty="0" smtClean="0"/>
              <a:t>Speakers Bureau/Honoraria: None</a:t>
            </a:r>
          </a:p>
          <a:p>
            <a:pPr lvl="1">
              <a:lnSpc>
                <a:spcPct val="130000"/>
              </a:lnSpc>
              <a:buFont typeface="Arial"/>
              <a:buChar char="•"/>
            </a:pPr>
            <a:r>
              <a:rPr lang="en-US" sz="2600" dirty="0" smtClean="0"/>
              <a:t>Consulting Fees: None</a:t>
            </a:r>
          </a:p>
          <a:p>
            <a:pPr lvl="1">
              <a:lnSpc>
                <a:spcPct val="130000"/>
              </a:lnSpc>
              <a:buFont typeface="Arial"/>
              <a:buChar char="•"/>
            </a:pPr>
            <a:r>
              <a:rPr lang="en-US" sz="2600" dirty="0" smtClean="0"/>
              <a:t>Other: None  </a:t>
            </a:r>
            <a:endParaRPr lang="en-US" sz="2600" dirty="0"/>
          </a:p>
        </p:txBody>
      </p:sp>
    </p:spTree>
    <p:extLst>
      <p:ext uri="{BB962C8B-B14F-4D97-AF65-F5344CB8AC3E}">
        <p14:creationId xmlns:p14="http://schemas.microsoft.com/office/powerpoint/2010/main" val="1387090840"/>
      </p:ext>
    </p:extLst>
  </p:cSld>
  <p:clrMapOvr>
    <a:masterClrMapping/>
  </p:clrMapOvr>
  <mc:AlternateContent xmlns:mc="http://schemas.openxmlformats.org/markup-compatibility/2006" xmlns:p14="http://schemas.microsoft.com/office/powerpoint/2010/main">
    <mc:Choice Requires="p14">
      <p:transition spd="slow" p14:dur="2000" advTm="23912"/>
    </mc:Choice>
    <mc:Fallback xmlns="">
      <p:transition xmlns:p14="http://schemas.microsoft.com/office/powerpoint/2010/main" spd="slow" advTm="23912"/>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Environment</a:t>
            </a:r>
            <a:endParaRPr lang="en-US" dirty="0"/>
          </a:p>
        </p:txBody>
      </p:sp>
      <p:sp>
        <p:nvSpPr>
          <p:cNvPr id="3" name="Content Placeholder 2"/>
          <p:cNvSpPr>
            <a:spLocks noGrp="1"/>
          </p:cNvSpPr>
          <p:nvPr>
            <p:ph idx="1"/>
          </p:nvPr>
        </p:nvSpPr>
        <p:spPr>
          <a:xfrm>
            <a:off x="311063" y="1503124"/>
            <a:ext cx="8832937" cy="5089237"/>
          </a:xfrm>
        </p:spPr>
        <p:txBody>
          <a:bodyPr>
            <a:noAutofit/>
          </a:bodyPr>
          <a:lstStyle/>
          <a:p>
            <a:pPr marL="342900" lvl="1" indent="-342900">
              <a:spcBef>
                <a:spcPts val="2000"/>
              </a:spcBef>
              <a:buFont typeface="Arial"/>
              <a:buChar char="•"/>
            </a:pPr>
            <a:r>
              <a:rPr lang="en-US" sz="2800" dirty="0" smtClean="0"/>
              <a:t>2 children had a seizure observed at the time of death </a:t>
            </a:r>
          </a:p>
          <a:p>
            <a:pPr marL="342900" lvl="1" indent="-342900">
              <a:spcBef>
                <a:spcPts val="2000"/>
              </a:spcBef>
              <a:buFont typeface="Arial"/>
              <a:buChar char="•"/>
            </a:pPr>
            <a:r>
              <a:rPr lang="en-US" sz="2800" dirty="0"/>
              <a:t>7</a:t>
            </a:r>
            <a:r>
              <a:rPr lang="en-US" sz="2800" dirty="0" smtClean="0"/>
              <a:t> children had evidence of a recent seizure at time of death (i.e. tongue bite, blood on pillow)</a:t>
            </a:r>
          </a:p>
        </p:txBody>
      </p:sp>
    </p:spTree>
    <p:extLst>
      <p:ext uri="{BB962C8B-B14F-4D97-AF65-F5344CB8AC3E}">
        <p14:creationId xmlns:p14="http://schemas.microsoft.com/office/powerpoint/2010/main" val="37650948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Infection</a:t>
            </a:r>
            <a:endParaRPr lang="en-US" dirty="0"/>
          </a:p>
        </p:txBody>
      </p:sp>
      <p:sp>
        <p:nvSpPr>
          <p:cNvPr id="3" name="Content Placeholder 2"/>
          <p:cNvSpPr>
            <a:spLocks noGrp="1"/>
          </p:cNvSpPr>
          <p:nvPr>
            <p:ph idx="1"/>
          </p:nvPr>
        </p:nvSpPr>
        <p:spPr>
          <a:xfrm>
            <a:off x="311063" y="1503124"/>
            <a:ext cx="8832937" cy="5089237"/>
          </a:xfrm>
        </p:spPr>
        <p:txBody>
          <a:bodyPr>
            <a:noAutofit/>
          </a:bodyPr>
          <a:lstStyle/>
          <a:p>
            <a:pPr marL="342900" lvl="1" indent="-342900">
              <a:spcBef>
                <a:spcPts val="2000"/>
              </a:spcBef>
              <a:buFont typeface="Arial"/>
              <a:buChar char="•"/>
            </a:pPr>
            <a:r>
              <a:rPr lang="en-US" sz="2800" dirty="0" smtClean="0"/>
              <a:t>Information regarding presence of recent infection was known in 16 children </a:t>
            </a:r>
          </a:p>
          <a:p>
            <a:pPr marL="692150" lvl="2" indent="-342900">
              <a:spcBef>
                <a:spcPts val="2000"/>
              </a:spcBef>
              <a:buFont typeface="Arial"/>
              <a:buChar char="•"/>
            </a:pPr>
            <a:r>
              <a:rPr lang="en-US" sz="2800" dirty="0" smtClean="0"/>
              <a:t>Recent infection in 63% (N=10)</a:t>
            </a:r>
          </a:p>
          <a:p>
            <a:pPr marL="692150" lvl="2" indent="-342900">
              <a:spcBef>
                <a:spcPts val="2000"/>
              </a:spcBef>
              <a:buFont typeface="Arial"/>
              <a:buChar char="•"/>
            </a:pPr>
            <a:r>
              <a:rPr lang="en-US" sz="2800" dirty="0" smtClean="0"/>
              <a:t>No infection in 37% (N=6)</a:t>
            </a:r>
          </a:p>
          <a:p>
            <a:pPr marL="692150" lvl="2" indent="-342900">
              <a:spcBef>
                <a:spcPts val="2000"/>
              </a:spcBef>
              <a:buFont typeface="Arial"/>
              <a:buChar char="•"/>
            </a:pPr>
            <a:r>
              <a:rPr lang="en-US" sz="2800" dirty="0"/>
              <a:t>5</a:t>
            </a:r>
            <a:r>
              <a:rPr lang="en-US" sz="2800" dirty="0" smtClean="0"/>
              <a:t> respiratory, 1 gastrointestinal, 4 specific infection not specified </a:t>
            </a:r>
          </a:p>
          <a:p>
            <a:pPr marL="342900" lvl="1" indent="-342900">
              <a:spcBef>
                <a:spcPts val="2000"/>
              </a:spcBef>
              <a:buFont typeface="Arial"/>
              <a:buChar char="•"/>
            </a:pPr>
            <a:r>
              <a:rPr lang="en-US" sz="2800" dirty="0" smtClean="0"/>
              <a:t>Possible surveillance around times of infection?</a:t>
            </a:r>
          </a:p>
        </p:txBody>
      </p:sp>
    </p:spTree>
    <p:extLst>
      <p:ext uri="{BB962C8B-B14F-4D97-AF65-F5344CB8AC3E}">
        <p14:creationId xmlns:p14="http://schemas.microsoft.com/office/powerpoint/2010/main" val="4869661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SUDC:</a:t>
            </a:r>
            <a:endParaRPr lang="en-US" dirty="0"/>
          </a:p>
        </p:txBody>
      </p:sp>
      <p:sp>
        <p:nvSpPr>
          <p:cNvPr id="3" name="Content Placeholder 2"/>
          <p:cNvSpPr>
            <a:spLocks noGrp="1"/>
          </p:cNvSpPr>
          <p:nvPr>
            <p:ph idx="1"/>
          </p:nvPr>
        </p:nvSpPr>
        <p:spPr>
          <a:xfrm>
            <a:off x="311063" y="1425376"/>
            <a:ext cx="8832937" cy="5089237"/>
          </a:xfrm>
        </p:spPr>
        <p:txBody>
          <a:bodyPr>
            <a:noAutofit/>
          </a:bodyPr>
          <a:lstStyle/>
          <a:p>
            <a:pPr marL="342900" lvl="1" indent="-342900">
              <a:spcBef>
                <a:spcPts val="2000"/>
              </a:spcBef>
              <a:buFont typeface="Arial"/>
              <a:buChar char="•"/>
            </a:pPr>
            <a:endParaRPr lang="en-US" sz="2800" dirty="0" smtClean="0"/>
          </a:p>
          <a:p>
            <a:pPr marL="342900" lvl="1" indent="-342900">
              <a:spcBef>
                <a:spcPts val="2000"/>
              </a:spcBef>
              <a:spcAft>
                <a:spcPts val="600"/>
              </a:spcAft>
              <a:buFont typeface="Arial"/>
              <a:buChar char="•"/>
            </a:pPr>
            <a:endParaRPr lang="en-US" sz="2800" dirty="0" smtClean="0"/>
          </a:p>
          <a:p>
            <a:pPr marL="342900" lvl="1" indent="-342900">
              <a:spcBef>
                <a:spcPts val="2000"/>
              </a:spcBef>
              <a:buFont typeface="Arial"/>
              <a:buChar char="•"/>
            </a:pPr>
            <a:endParaRPr lang="en-US" sz="2800" dirty="0" smtClean="0"/>
          </a:p>
        </p:txBody>
      </p:sp>
      <p:sp>
        <p:nvSpPr>
          <p:cNvPr id="4" name="Content Placeholder 2"/>
          <p:cNvSpPr txBox="1">
            <a:spLocks/>
          </p:cNvSpPr>
          <p:nvPr/>
        </p:nvSpPr>
        <p:spPr>
          <a:xfrm>
            <a:off x="311063" y="1487119"/>
            <a:ext cx="8832937" cy="5089237"/>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342900" lvl="1" indent="-342900">
              <a:spcBef>
                <a:spcPts val="2000"/>
              </a:spcBef>
              <a:buFont typeface="Arial"/>
              <a:buChar char="•"/>
            </a:pPr>
            <a:r>
              <a:rPr lang="en-US" sz="2600" dirty="0" smtClean="0"/>
              <a:t>Hesdorffer et al (2015) examined 123 children with sudden unexplained death in childhood (SUDC)</a:t>
            </a:r>
          </a:p>
          <a:p>
            <a:pPr marL="342900" lvl="1" indent="-342900">
              <a:spcBef>
                <a:spcPts val="2000"/>
              </a:spcBef>
              <a:buFont typeface="Arial"/>
              <a:buChar char="•"/>
            </a:pPr>
            <a:r>
              <a:rPr lang="en-US" sz="2600" dirty="0" smtClean="0"/>
              <a:t>Similarities to SUDEP</a:t>
            </a:r>
          </a:p>
          <a:p>
            <a:pPr marL="692150" lvl="2" indent="-342900">
              <a:spcBef>
                <a:spcPts val="2000"/>
              </a:spcBef>
              <a:buFont typeface="Arial"/>
              <a:buChar char="•"/>
            </a:pPr>
            <a:r>
              <a:rPr lang="en-US" sz="2400" dirty="0" smtClean="0"/>
              <a:t>Unwitnessed death in sleep, prone position, M&gt;F</a:t>
            </a:r>
          </a:p>
          <a:p>
            <a:pPr marL="342900" lvl="1" indent="-342900">
              <a:spcBef>
                <a:spcPts val="2000"/>
              </a:spcBef>
              <a:buFont typeface="Arial"/>
              <a:buChar char="•"/>
            </a:pPr>
            <a:r>
              <a:rPr lang="en-US" sz="2600" dirty="0" smtClean="0"/>
              <a:t>39 cases had a history of febrile seizures (FS), 76.9% of whom had infection within 48 hours of death</a:t>
            </a:r>
          </a:p>
          <a:p>
            <a:pPr marL="342900" lvl="1" indent="-342900">
              <a:spcBef>
                <a:spcPts val="2000"/>
              </a:spcBef>
              <a:buFont typeface="Arial"/>
              <a:buChar char="•"/>
            </a:pPr>
            <a:r>
              <a:rPr lang="en-US" sz="2600" dirty="0" smtClean="0"/>
              <a:t>84 cases had no FS, 75.9% had fever/terminal infection within 48 hours of death</a:t>
            </a:r>
          </a:p>
          <a:p>
            <a:pPr marL="342900" lvl="1" indent="-342900">
              <a:spcBef>
                <a:spcPts val="2000"/>
              </a:spcBef>
              <a:buFont typeface="Arial"/>
              <a:buChar char="•"/>
            </a:pPr>
            <a:r>
              <a:rPr lang="en-US" sz="2600" dirty="0" smtClean="0"/>
              <a:t>Terminal fever </a:t>
            </a:r>
            <a:r>
              <a:rPr lang="en-US" sz="2600" dirty="0" smtClean="0">
                <a:sym typeface="Wingdings"/>
              </a:rPr>
              <a:t> FS   ? SUDEP mech.  SUDC</a:t>
            </a:r>
            <a:endParaRPr lang="en-US" sz="2600" dirty="0" smtClean="0"/>
          </a:p>
          <a:p>
            <a:pPr marL="342900" lvl="1" indent="-342900">
              <a:spcBef>
                <a:spcPts val="2000"/>
              </a:spcBef>
              <a:buFont typeface="Arial"/>
              <a:buChar char="•"/>
            </a:pPr>
            <a:endParaRPr lang="en-US" sz="2600" dirty="0" smtClean="0"/>
          </a:p>
          <a:p>
            <a:pPr marL="342900" lvl="1" indent="-342900">
              <a:spcBef>
                <a:spcPts val="2000"/>
              </a:spcBef>
              <a:buFont typeface="Arial"/>
              <a:buChar char="•"/>
            </a:pPr>
            <a:endParaRPr lang="en-US" sz="2600" dirty="0" smtClean="0"/>
          </a:p>
          <a:p>
            <a:pPr marL="342900" lvl="1" indent="-342900">
              <a:spcBef>
                <a:spcPts val="2000"/>
              </a:spcBef>
              <a:buFont typeface="Arial"/>
              <a:buChar char="•"/>
            </a:pPr>
            <a:endParaRPr lang="en-US" sz="2800" dirty="0" smtClean="0"/>
          </a:p>
          <a:p>
            <a:pPr marL="342900" lvl="1" indent="-342900">
              <a:spcBef>
                <a:spcPts val="2000"/>
              </a:spcBef>
              <a:spcAft>
                <a:spcPts val="600"/>
              </a:spcAft>
              <a:buFont typeface="Arial"/>
              <a:buChar char="•"/>
            </a:pPr>
            <a:endParaRPr lang="en-US" sz="2800" dirty="0" smtClean="0"/>
          </a:p>
          <a:p>
            <a:pPr marL="342900" lvl="1" indent="-342900">
              <a:spcBef>
                <a:spcPts val="2000"/>
              </a:spcBef>
              <a:buFont typeface="Arial"/>
              <a:buChar char="•"/>
            </a:pPr>
            <a:endParaRPr lang="en-US" sz="2800" dirty="0" smtClean="0"/>
          </a:p>
        </p:txBody>
      </p:sp>
    </p:spTree>
    <p:extLst>
      <p:ext uri="{BB962C8B-B14F-4D97-AF65-F5344CB8AC3E}">
        <p14:creationId xmlns:p14="http://schemas.microsoft.com/office/powerpoint/2010/main" val="242521731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Autopsy</a:t>
            </a:r>
            <a:endParaRPr lang="en-US" dirty="0"/>
          </a:p>
        </p:txBody>
      </p:sp>
      <p:sp>
        <p:nvSpPr>
          <p:cNvPr id="3" name="Content Placeholder 2"/>
          <p:cNvSpPr>
            <a:spLocks noGrp="1"/>
          </p:cNvSpPr>
          <p:nvPr>
            <p:ph idx="1"/>
          </p:nvPr>
        </p:nvSpPr>
        <p:spPr>
          <a:xfrm>
            <a:off x="311063" y="1503124"/>
            <a:ext cx="8832937" cy="5089237"/>
          </a:xfrm>
        </p:spPr>
        <p:txBody>
          <a:bodyPr>
            <a:noAutofit/>
          </a:bodyPr>
          <a:lstStyle/>
          <a:p>
            <a:pPr marL="342900" lvl="1" indent="-342900">
              <a:spcBef>
                <a:spcPts val="2000"/>
              </a:spcBef>
              <a:buFont typeface="Arial"/>
              <a:buChar char="•"/>
            </a:pPr>
            <a:r>
              <a:rPr lang="en-US" sz="2800" dirty="0" smtClean="0"/>
              <a:t>Performed in 84% of cases (N=16)</a:t>
            </a:r>
          </a:p>
          <a:p>
            <a:pPr marL="342900" lvl="1" indent="-342900">
              <a:spcBef>
                <a:spcPts val="2000"/>
              </a:spcBef>
              <a:buFont typeface="Arial"/>
              <a:buChar char="•"/>
            </a:pPr>
            <a:r>
              <a:rPr lang="en-US" sz="2800" dirty="0" smtClean="0"/>
              <a:t>Report currently available (N=12)</a:t>
            </a:r>
          </a:p>
          <a:p>
            <a:pPr marL="342900" lvl="1" indent="-342900">
              <a:spcBef>
                <a:spcPts val="2000"/>
              </a:spcBef>
              <a:buFont typeface="Arial"/>
              <a:buChar char="•"/>
            </a:pPr>
            <a:r>
              <a:rPr lang="en-US" sz="2800" dirty="0" smtClean="0"/>
              <a:t>No access (N=3)</a:t>
            </a:r>
          </a:p>
          <a:p>
            <a:pPr marL="342900" lvl="1" indent="-342900">
              <a:spcBef>
                <a:spcPts val="2000"/>
              </a:spcBef>
              <a:buFont typeface="Arial"/>
              <a:buChar char="•"/>
            </a:pPr>
            <a:r>
              <a:rPr lang="en-US" sz="2800" dirty="0" smtClean="0"/>
              <a:t>Pending report (N=1)</a:t>
            </a:r>
          </a:p>
          <a:p>
            <a:pPr marL="342900" lvl="1" indent="-342900">
              <a:spcBef>
                <a:spcPts val="2000"/>
              </a:spcBef>
              <a:buFont typeface="Arial"/>
              <a:buChar char="•"/>
            </a:pPr>
            <a:r>
              <a:rPr lang="en-US" sz="2800" dirty="0">
                <a:solidFill>
                  <a:schemeClr val="tx1"/>
                </a:solidFill>
              </a:rPr>
              <a:t>Majority of children who died from SUDEP had </a:t>
            </a:r>
            <a:r>
              <a:rPr lang="en-US" sz="2800" dirty="0" smtClean="0">
                <a:solidFill>
                  <a:schemeClr val="tx1"/>
                </a:solidFill>
              </a:rPr>
              <a:t>autopsy</a:t>
            </a:r>
            <a:endParaRPr lang="en-US" sz="2800" dirty="0" smtClean="0"/>
          </a:p>
        </p:txBody>
      </p:sp>
    </p:spTree>
    <p:extLst>
      <p:ext uri="{BB962C8B-B14F-4D97-AF65-F5344CB8AC3E}">
        <p14:creationId xmlns:p14="http://schemas.microsoft.com/office/powerpoint/2010/main" val="20211760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Results: Adjudications</a:t>
            </a:r>
            <a:endParaRPr lang="en-US" dirty="0"/>
          </a:p>
        </p:txBody>
      </p:sp>
      <p:sp>
        <p:nvSpPr>
          <p:cNvPr id="8" name="TextBox 7"/>
          <p:cNvSpPr txBox="1"/>
          <p:nvPr/>
        </p:nvSpPr>
        <p:spPr>
          <a:xfrm>
            <a:off x="0" y="3536739"/>
            <a:ext cx="959115" cy="738664"/>
          </a:xfrm>
          <a:prstGeom prst="rect">
            <a:avLst/>
          </a:prstGeom>
          <a:noFill/>
        </p:spPr>
        <p:txBody>
          <a:bodyPr wrap="square" rtlCol="0">
            <a:spAutoFit/>
          </a:bodyPr>
          <a:lstStyle/>
          <a:p>
            <a:r>
              <a:rPr lang="en-US" dirty="0" smtClean="0"/>
              <a:t># </a:t>
            </a:r>
            <a:r>
              <a:rPr lang="en-US" sz="2400" dirty="0" smtClean="0"/>
              <a:t>of</a:t>
            </a:r>
            <a:r>
              <a:rPr lang="en-US" dirty="0" smtClean="0"/>
              <a:t> cases</a:t>
            </a:r>
            <a:endParaRPr lang="en-US" dirty="0"/>
          </a:p>
        </p:txBody>
      </p:sp>
      <p:graphicFrame>
        <p:nvGraphicFramePr>
          <p:cNvPr id="3" name="Chart 2"/>
          <p:cNvGraphicFramePr/>
          <p:nvPr>
            <p:extLst>
              <p:ext uri="{D42A27DB-BD31-4B8C-83A1-F6EECF244321}">
                <p14:modId xmlns:p14="http://schemas.microsoft.com/office/powerpoint/2010/main" val="1801254746"/>
              </p:ext>
            </p:extLst>
          </p:nvPr>
        </p:nvGraphicFramePr>
        <p:xfrm>
          <a:off x="959115" y="1761858"/>
          <a:ext cx="6672591" cy="484242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2139981" y="1425376"/>
            <a:ext cx="4922869" cy="523220"/>
          </a:xfrm>
          <a:prstGeom prst="rect">
            <a:avLst/>
          </a:prstGeom>
        </p:spPr>
        <p:txBody>
          <a:bodyPr wrap="square">
            <a:spAutoFit/>
          </a:bodyPr>
          <a:lstStyle/>
          <a:p>
            <a:pPr algn="ctr">
              <a:defRPr sz="2800" b="1" i="0" u="none" strike="noStrike" kern="1200" baseline="0">
                <a:solidFill>
                  <a:prstClr val="black"/>
                </a:solidFill>
                <a:latin typeface="+mn-lt"/>
                <a:ea typeface="+mn-ea"/>
                <a:cs typeface="+mn-cs"/>
              </a:defRPr>
            </a:pPr>
            <a:r>
              <a:rPr lang="en-US" dirty="0"/>
              <a:t>Distribution of SUDEP cases</a:t>
            </a:r>
          </a:p>
        </p:txBody>
      </p:sp>
      <p:graphicFrame>
        <p:nvGraphicFramePr>
          <p:cNvPr id="5" name="Chart 4"/>
          <p:cNvGraphicFramePr/>
          <p:nvPr>
            <p:extLst>
              <p:ext uri="{D42A27DB-BD31-4B8C-83A1-F6EECF244321}">
                <p14:modId xmlns:p14="http://schemas.microsoft.com/office/powerpoint/2010/main" val="3770187931"/>
              </p:ext>
            </p:extLst>
          </p:nvPr>
        </p:nvGraphicFramePr>
        <p:xfrm>
          <a:off x="959115" y="2097139"/>
          <a:ext cx="7501197" cy="450714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3764947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Conclusions:</a:t>
            </a:r>
            <a:endParaRPr lang="en-US" dirty="0"/>
          </a:p>
        </p:txBody>
      </p:sp>
      <p:sp>
        <p:nvSpPr>
          <p:cNvPr id="3" name="Content Placeholder 2"/>
          <p:cNvSpPr>
            <a:spLocks noGrp="1"/>
          </p:cNvSpPr>
          <p:nvPr>
            <p:ph idx="1"/>
          </p:nvPr>
        </p:nvSpPr>
        <p:spPr>
          <a:xfrm>
            <a:off x="311063" y="1425376"/>
            <a:ext cx="8832937" cy="5089237"/>
          </a:xfrm>
        </p:spPr>
        <p:txBody>
          <a:bodyPr>
            <a:noAutofit/>
          </a:bodyPr>
          <a:lstStyle/>
          <a:p>
            <a:pPr marL="342900" lvl="1" indent="-342900">
              <a:spcBef>
                <a:spcPts val="2000"/>
              </a:spcBef>
              <a:buFont typeface="Arial"/>
              <a:buChar char="•"/>
            </a:pPr>
            <a:r>
              <a:rPr lang="en-US" sz="2600" dirty="0" smtClean="0"/>
              <a:t>Most deaths occurred in </a:t>
            </a:r>
            <a:r>
              <a:rPr lang="en-US" sz="2600" dirty="0"/>
              <a:t>children with </a:t>
            </a:r>
            <a:r>
              <a:rPr lang="en-US" sz="2600" dirty="0" smtClean="0"/>
              <a:t>GDD, early </a:t>
            </a:r>
            <a:r>
              <a:rPr lang="en-US" sz="2600" dirty="0"/>
              <a:t>onset epilepsy &amp;</a:t>
            </a:r>
            <a:r>
              <a:rPr lang="en-US" sz="2600" dirty="0" smtClean="0"/>
              <a:t> seizures that required polytherapy</a:t>
            </a:r>
          </a:p>
          <a:p>
            <a:pPr marL="342900" lvl="1" indent="-342900">
              <a:spcBef>
                <a:spcPts val="2000"/>
              </a:spcBef>
              <a:buFont typeface="Arial"/>
              <a:buChar char="•"/>
            </a:pPr>
            <a:r>
              <a:rPr lang="en-US" sz="2600" dirty="0" smtClean="0"/>
              <a:t>Most deaths were in sleep, at home &amp; unwitnessed</a:t>
            </a:r>
          </a:p>
          <a:p>
            <a:pPr marL="342900" lvl="1" indent="-342900">
              <a:spcBef>
                <a:spcPts val="2000"/>
              </a:spcBef>
              <a:buFont typeface="Arial"/>
              <a:buChar char="•"/>
            </a:pPr>
            <a:r>
              <a:rPr lang="en-US" sz="2600" dirty="0"/>
              <a:t>Male sex &amp; longer duration of </a:t>
            </a:r>
            <a:r>
              <a:rPr lang="en-US" sz="2600" dirty="0" smtClean="0"/>
              <a:t>epilepsy were </a:t>
            </a:r>
            <a:r>
              <a:rPr lang="en-US" sz="2600" dirty="0"/>
              <a:t>not seen at </a:t>
            </a:r>
            <a:r>
              <a:rPr lang="en-US" sz="2600" dirty="0" smtClean="0"/>
              <a:t>a high frequency </a:t>
            </a:r>
          </a:p>
          <a:p>
            <a:pPr marL="342900" lvl="1" indent="-342900">
              <a:spcBef>
                <a:spcPts val="2000"/>
              </a:spcBef>
              <a:buFont typeface="Arial"/>
              <a:buChar char="•"/>
            </a:pPr>
            <a:r>
              <a:rPr lang="en-US" sz="2600" dirty="0" smtClean="0"/>
              <a:t>1 child was seizure free &amp; on no AED for 1 year; suggests risk still in those controlled </a:t>
            </a:r>
            <a:endParaRPr lang="en-US" sz="2600" dirty="0"/>
          </a:p>
          <a:p>
            <a:pPr marL="342900" lvl="1" indent="-342900">
              <a:spcBef>
                <a:spcPts val="2000"/>
              </a:spcBef>
              <a:buFont typeface="Arial"/>
              <a:buChar char="•"/>
            </a:pPr>
            <a:r>
              <a:rPr lang="en-US" sz="2600" dirty="0" smtClean="0"/>
              <a:t>&gt; 50</a:t>
            </a:r>
            <a:r>
              <a:rPr lang="en-US" sz="2600" dirty="0"/>
              <a:t>% of the children had a recent </a:t>
            </a:r>
            <a:r>
              <a:rPr lang="en-US" sz="2600" dirty="0" smtClean="0"/>
              <a:t>infectio</a:t>
            </a:r>
            <a:r>
              <a:rPr lang="en-US" sz="2600" dirty="0"/>
              <a:t>n</a:t>
            </a:r>
            <a:r>
              <a:rPr lang="en-US" sz="2600" dirty="0" smtClean="0"/>
              <a:t> </a:t>
            </a:r>
          </a:p>
          <a:p>
            <a:pPr marL="342900" lvl="1" indent="-342900">
              <a:spcBef>
                <a:spcPts val="2000"/>
              </a:spcBef>
              <a:buFont typeface="Arial"/>
              <a:buChar char="•"/>
            </a:pPr>
            <a:r>
              <a:rPr lang="en-US" sz="2600" dirty="0" smtClean="0"/>
              <a:t>Infection </a:t>
            </a:r>
            <a:r>
              <a:rPr lang="en-US" sz="2600" dirty="0" smtClean="0">
                <a:sym typeface="Wingdings"/>
              </a:rPr>
              <a:t> Decrease seizure threshold  ? Terminal seizure</a:t>
            </a:r>
            <a:r>
              <a:rPr lang="en-US" sz="2600" dirty="0">
                <a:sym typeface="Wingdings"/>
              </a:rPr>
              <a:t> </a:t>
            </a:r>
            <a:r>
              <a:rPr lang="en-US" sz="2600" dirty="0" smtClean="0">
                <a:sym typeface="Wingdings"/>
              </a:rPr>
              <a:t> Role for </a:t>
            </a:r>
            <a:r>
              <a:rPr lang="en-US" sz="2600" dirty="0">
                <a:sym typeface="Wingdings"/>
              </a:rPr>
              <a:t>i</a:t>
            </a:r>
            <a:r>
              <a:rPr lang="en-US" sz="2600" dirty="0" smtClean="0"/>
              <a:t>ncreased </a:t>
            </a:r>
            <a:r>
              <a:rPr lang="en-US" sz="2600" dirty="0"/>
              <a:t>surveillance?</a:t>
            </a:r>
            <a:endParaRPr lang="en-CA" sz="2600" dirty="0"/>
          </a:p>
          <a:p>
            <a:pPr marL="342900" lvl="1" indent="-342900">
              <a:spcBef>
                <a:spcPts val="2000"/>
              </a:spcBef>
              <a:buFont typeface="Arial"/>
              <a:buChar char="•"/>
            </a:pPr>
            <a:endParaRPr lang="en-US" sz="2800" dirty="0" smtClean="0"/>
          </a:p>
          <a:p>
            <a:pPr marL="342900" lvl="1" indent="-342900">
              <a:spcBef>
                <a:spcPts val="2000"/>
              </a:spcBef>
              <a:spcAft>
                <a:spcPts val="600"/>
              </a:spcAft>
              <a:buFont typeface="Arial"/>
              <a:buChar char="•"/>
            </a:pPr>
            <a:endParaRPr lang="en-US" sz="2800" dirty="0" smtClean="0"/>
          </a:p>
          <a:p>
            <a:pPr marL="342900" lvl="1" indent="-342900">
              <a:spcBef>
                <a:spcPts val="2000"/>
              </a:spcBef>
              <a:buFont typeface="Arial"/>
              <a:buChar char="•"/>
            </a:pPr>
            <a:endParaRPr lang="en-US" sz="2800" dirty="0" smtClean="0"/>
          </a:p>
        </p:txBody>
      </p:sp>
    </p:spTree>
    <p:extLst>
      <p:ext uri="{BB962C8B-B14F-4D97-AF65-F5344CB8AC3E}">
        <p14:creationId xmlns:p14="http://schemas.microsoft.com/office/powerpoint/2010/main" val="341242471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Acknowledgements:</a:t>
            </a:r>
            <a:endParaRPr lang="en-US" dirty="0"/>
          </a:p>
        </p:txBody>
      </p:sp>
      <p:sp>
        <p:nvSpPr>
          <p:cNvPr id="3" name="Content Placeholder 2"/>
          <p:cNvSpPr>
            <a:spLocks noGrp="1"/>
          </p:cNvSpPr>
          <p:nvPr>
            <p:ph idx="1"/>
          </p:nvPr>
        </p:nvSpPr>
        <p:spPr>
          <a:xfrm>
            <a:off x="311063" y="1503124"/>
            <a:ext cx="8832937" cy="5089237"/>
          </a:xfrm>
        </p:spPr>
        <p:txBody>
          <a:bodyPr>
            <a:noAutofit/>
          </a:bodyPr>
          <a:lstStyle/>
          <a:p>
            <a:pPr>
              <a:buFont typeface="Arial"/>
              <a:buChar char="•"/>
            </a:pPr>
            <a:r>
              <a:rPr lang="en-US" sz="2800" dirty="0" smtClean="0"/>
              <a:t>Dr</a:t>
            </a:r>
            <a:r>
              <a:rPr lang="en-US" sz="2800" dirty="0"/>
              <a:t>. </a:t>
            </a:r>
            <a:r>
              <a:rPr lang="en-US" sz="2800" dirty="0" smtClean="0"/>
              <a:t>Donner</a:t>
            </a:r>
          </a:p>
          <a:p>
            <a:pPr>
              <a:buFont typeface="Arial"/>
              <a:buChar char="•"/>
            </a:pPr>
            <a:r>
              <a:rPr lang="en-US" sz="2800" dirty="0" smtClean="0"/>
              <a:t>Shelly</a:t>
            </a:r>
            <a:r>
              <a:rPr lang="en-US" sz="2800" dirty="0"/>
              <a:t>-Anne </a:t>
            </a:r>
            <a:r>
              <a:rPr lang="en-US" sz="2800" dirty="0" smtClean="0"/>
              <a:t>Li</a:t>
            </a:r>
          </a:p>
          <a:p>
            <a:pPr>
              <a:buFont typeface="Arial"/>
              <a:buChar char="•"/>
            </a:pPr>
            <a:r>
              <a:rPr lang="en-US" sz="2800" dirty="0" smtClean="0"/>
              <a:t>CPEN</a:t>
            </a:r>
            <a:r>
              <a:rPr lang="en-US" sz="2800" dirty="0"/>
              <a:t>, CPSP, </a:t>
            </a:r>
            <a:r>
              <a:rPr lang="en-US" sz="2800" dirty="0" smtClean="0"/>
              <a:t>OFPS</a:t>
            </a:r>
          </a:p>
          <a:p>
            <a:pPr>
              <a:buFont typeface="Arial"/>
              <a:buChar char="•"/>
            </a:pPr>
            <a:r>
              <a:rPr lang="en-US" sz="2800" dirty="0" smtClean="0"/>
              <a:t>Families </a:t>
            </a:r>
          </a:p>
          <a:p>
            <a:pPr>
              <a:buFont typeface="Arial"/>
              <a:buChar char="•"/>
            </a:pPr>
            <a:r>
              <a:rPr lang="en-US" sz="2800" dirty="0" smtClean="0"/>
              <a:t>OBI, </a:t>
            </a:r>
            <a:r>
              <a:rPr lang="en-US" sz="2800" dirty="0" err="1" smtClean="0"/>
              <a:t>dravet.ca</a:t>
            </a:r>
            <a:endParaRPr lang="en-US" sz="2800" dirty="0" smtClean="0"/>
          </a:p>
          <a:p>
            <a:pPr marL="0" lvl="1" indent="0">
              <a:spcBef>
                <a:spcPts val="2000"/>
              </a:spcBef>
              <a:buNone/>
            </a:pPr>
            <a:endParaRPr lang="en-US" sz="2800" dirty="0" smtClean="0"/>
          </a:p>
        </p:txBody>
      </p:sp>
    </p:spTree>
    <p:extLst>
      <p:ext uri="{BB962C8B-B14F-4D97-AF65-F5344CB8AC3E}">
        <p14:creationId xmlns:p14="http://schemas.microsoft.com/office/powerpoint/2010/main" val="15540307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References:</a:t>
            </a:r>
            <a:endParaRPr lang="en-US" dirty="0"/>
          </a:p>
        </p:txBody>
      </p:sp>
      <p:sp>
        <p:nvSpPr>
          <p:cNvPr id="3" name="Content Placeholder 2"/>
          <p:cNvSpPr>
            <a:spLocks noGrp="1"/>
          </p:cNvSpPr>
          <p:nvPr>
            <p:ph idx="1"/>
          </p:nvPr>
        </p:nvSpPr>
        <p:spPr>
          <a:xfrm>
            <a:off x="311063" y="1503124"/>
            <a:ext cx="8832937" cy="5089237"/>
          </a:xfrm>
        </p:spPr>
        <p:txBody>
          <a:bodyPr>
            <a:noAutofit/>
          </a:bodyPr>
          <a:lstStyle/>
          <a:p>
            <a:pPr>
              <a:buFont typeface="Arial"/>
              <a:buChar char="•"/>
            </a:pPr>
            <a:r>
              <a:rPr lang="en-US" sz="1200" dirty="0"/>
              <a:t>Camfield CS, Camfield PR, Veugelers PJ. Death in children with epilepsy: A population-based study. Lancet. 2002;359:1891–1895.</a:t>
            </a:r>
          </a:p>
          <a:p>
            <a:pPr>
              <a:buFont typeface="Arial"/>
              <a:buChar char="•"/>
            </a:pPr>
            <a:r>
              <a:rPr lang="en-US" sz="1200" dirty="0" smtClean="0"/>
              <a:t>Dasheiff </a:t>
            </a:r>
            <a:r>
              <a:rPr lang="en-US" sz="1200" dirty="0"/>
              <a:t>RM. Sudden unexpected death in epilepsy: A series from an epilepsy surgery program and speculation on the relationship to sudden cardiac death. J Clin Neurophysiol. 1991;8:216–222.</a:t>
            </a:r>
          </a:p>
          <a:p>
            <a:pPr>
              <a:buFont typeface="Arial"/>
              <a:buChar char="•"/>
            </a:pPr>
            <a:r>
              <a:rPr lang="en-US" sz="1200" dirty="0" smtClean="0"/>
              <a:t>Devinsky O, Hesdorffer D, Thurman D, Lhatto S, Richerson G. Sudden unexpected death in epilepsy: epidemiology, mechanisms and prevention. Lancet Neurology. 2016; 15:1075-88. </a:t>
            </a:r>
          </a:p>
          <a:p>
            <a:pPr>
              <a:buFont typeface="Arial"/>
              <a:buChar char="•"/>
            </a:pPr>
            <a:r>
              <a:rPr lang="en-US" sz="1200" dirty="0" smtClean="0"/>
              <a:t>Donner</a:t>
            </a:r>
            <a:r>
              <a:rPr lang="en-US" sz="1200" dirty="0"/>
              <a:t>, E. J., C. R. Smith and O. C. Snead, </a:t>
            </a:r>
            <a:r>
              <a:rPr lang="en-US" sz="1200" dirty="0" smtClean="0"/>
              <a:t>3</a:t>
            </a:r>
            <a:r>
              <a:rPr lang="en-US" sz="1200" baseline="30000" dirty="0" smtClean="0"/>
              <a:t>rd</a:t>
            </a:r>
            <a:r>
              <a:rPr lang="en-US" sz="1200" dirty="0" smtClean="0"/>
              <a:t>. Sudden </a:t>
            </a:r>
            <a:r>
              <a:rPr lang="en-US" sz="1200" dirty="0"/>
              <a:t>unexplained death in children with epilepsy</a:t>
            </a:r>
            <a:r>
              <a:rPr lang="en-US" sz="1200" dirty="0" smtClean="0"/>
              <a:t>. Neurology. 2001; 57</a:t>
            </a:r>
            <a:r>
              <a:rPr lang="en-US" sz="1200" dirty="0"/>
              <a:t>(3): </a:t>
            </a:r>
            <a:r>
              <a:rPr lang="en-US" sz="1200" dirty="0" smtClean="0"/>
              <a:t>430</a:t>
            </a:r>
            <a:r>
              <a:rPr lang="en-US" sz="1200" dirty="0"/>
              <a:t>-434</a:t>
            </a:r>
            <a:r>
              <a:rPr lang="en-US" sz="1200" dirty="0" smtClean="0"/>
              <a:t>.</a:t>
            </a:r>
          </a:p>
          <a:p>
            <a:pPr>
              <a:buFont typeface="Arial"/>
              <a:buChar char="•"/>
            </a:pPr>
            <a:r>
              <a:rPr lang="en-US" sz="1200" dirty="0" smtClean="0"/>
              <a:t>Donner E. J. Explaining the unexplained; Expecting the unexpected: Where are we with understanding sudden unexpected death in epilepsy? Epilepsy Currents. 2011;11(2): 45-49. </a:t>
            </a:r>
          </a:p>
          <a:p>
            <a:pPr>
              <a:buFont typeface="Arial"/>
              <a:buChar char="•"/>
            </a:pPr>
            <a:r>
              <a:rPr lang="en-US" sz="1200" dirty="0"/>
              <a:t>Harvey AS, Nolan T, Carlin JB. Community based study of mortality in children with epilepsy. Epilepsia. 1993;34:597–</a:t>
            </a:r>
            <a:r>
              <a:rPr lang="en-US" sz="1200" dirty="0" smtClean="0"/>
              <a:t>603</a:t>
            </a:r>
          </a:p>
          <a:p>
            <a:pPr>
              <a:buFont typeface="Arial"/>
              <a:buChar char="•"/>
            </a:pPr>
            <a:r>
              <a:rPr lang="en-US" sz="1200" dirty="0" smtClean="0"/>
              <a:t>Hesdorffer D. Crandall L. Friedmann D. Devinsky O. Sudden unexplained death in childhood: A comparision of cases with and without febrile seizure history. Epilepsia. 2015;56(8):1294-1300. </a:t>
            </a:r>
          </a:p>
          <a:p>
            <a:pPr>
              <a:buFont typeface="Arial"/>
              <a:buChar char="•"/>
            </a:pPr>
            <a:r>
              <a:rPr lang="en-US" sz="1200" dirty="0"/>
              <a:t>Holt R, Arehart E, Hunanyan A, Fainberg N, Mikati M. Pediatric sudden unexpected death in epilepsy: What have be learned from animal and human studies and can we prevent it. Seminars in Pediatric Neurology. 2016;13:127-133. </a:t>
            </a:r>
          </a:p>
          <a:p>
            <a:pPr>
              <a:lnSpc>
                <a:spcPct val="80000"/>
              </a:lnSpc>
              <a:buFont typeface="Arial"/>
              <a:buChar char="•"/>
            </a:pPr>
            <a:endParaRPr lang="en-US" sz="1400" dirty="0" smtClean="0"/>
          </a:p>
        </p:txBody>
      </p:sp>
    </p:spTree>
    <p:extLst>
      <p:ext uri="{BB962C8B-B14F-4D97-AF65-F5344CB8AC3E}">
        <p14:creationId xmlns:p14="http://schemas.microsoft.com/office/powerpoint/2010/main" val="325468349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References:</a:t>
            </a:r>
            <a:endParaRPr lang="en-US" dirty="0"/>
          </a:p>
        </p:txBody>
      </p:sp>
      <p:sp>
        <p:nvSpPr>
          <p:cNvPr id="3" name="Content Placeholder 2"/>
          <p:cNvSpPr>
            <a:spLocks noGrp="1"/>
          </p:cNvSpPr>
          <p:nvPr>
            <p:ph idx="1"/>
          </p:nvPr>
        </p:nvSpPr>
        <p:spPr>
          <a:xfrm>
            <a:off x="311063" y="1425376"/>
            <a:ext cx="8832937" cy="5089237"/>
          </a:xfrm>
        </p:spPr>
        <p:txBody>
          <a:bodyPr>
            <a:noAutofit/>
          </a:bodyPr>
          <a:lstStyle/>
          <a:p>
            <a:pPr>
              <a:buFont typeface="Arial"/>
              <a:buChar char="•"/>
            </a:pPr>
            <a:r>
              <a:rPr lang="en-US" sz="1200" dirty="0"/>
              <a:t>Nashef, L., E. L. So, P. Ryvlin and T. Tomson. "Unifying the definitions of sudden unexpected death in epilepsy." Epilepsia 2012; 53(2): 227-233</a:t>
            </a:r>
            <a:r>
              <a:rPr lang="en-US" sz="1200" dirty="0" smtClean="0"/>
              <a:t>.</a:t>
            </a:r>
          </a:p>
          <a:p>
            <a:pPr>
              <a:buFont typeface="Arial"/>
              <a:buChar char="•"/>
            </a:pPr>
            <a:r>
              <a:rPr lang="en-US" sz="1200" dirty="0" smtClean="0"/>
              <a:t>Nashef </a:t>
            </a:r>
            <a:r>
              <a:rPr lang="en-US" sz="1200" dirty="0"/>
              <a:t>L. Sudden unexpected death in epilepsy: Terminology and definitions. Epilepsia. 1997;38:S6–S8</a:t>
            </a:r>
            <a:r>
              <a:rPr lang="en-US" sz="1200" dirty="0" smtClean="0"/>
              <a:t>.</a:t>
            </a:r>
          </a:p>
          <a:p>
            <a:pPr>
              <a:buFont typeface="Arial"/>
              <a:buChar char="•"/>
            </a:pPr>
            <a:r>
              <a:rPr lang="en-US" sz="1200" dirty="0"/>
              <a:t>Nilsson I, Farahmand BY, Persson P-G, Thiblin I, Tomson T. Risk factors for sudden unexpected death in epilepsy: A case-control study. Lancet. 1999;353:888–893</a:t>
            </a:r>
            <a:endParaRPr lang="en-CA" sz="1200" dirty="0"/>
          </a:p>
          <a:p>
            <a:pPr>
              <a:buFont typeface="Arial"/>
              <a:buChar char="•"/>
            </a:pPr>
            <a:r>
              <a:rPr lang="en-CA" sz="1200" dirty="0"/>
              <a:t>Sillanpaa M, Shinnar S. Long-term mortality in childhood-onset epilepsy. N Engl J Med. 2010;363:2522–2529</a:t>
            </a:r>
          </a:p>
          <a:p>
            <a:pPr>
              <a:buFont typeface="Arial"/>
              <a:buChar char="•"/>
            </a:pPr>
            <a:r>
              <a:rPr lang="en-CA" sz="1200" dirty="0"/>
              <a:t>Tomson T, Nashef L, Ryvlin P. Sudden unexpected death in epilepsy: Current knowledge and future directions. Lancet Neurol. 2008;7:1021</a:t>
            </a:r>
            <a:r>
              <a:rPr lang="en-CA" sz="1200" dirty="0" smtClean="0"/>
              <a:t>.</a:t>
            </a:r>
          </a:p>
          <a:p>
            <a:pPr>
              <a:buFont typeface="Arial"/>
              <a:buChar char="•"/>
            </a:pPr>
            <a:r>
              <a:rPr lang="en-CA" sz="1200" dirty="0"/>
              <a:t>Walczak TS, Leppik IE, D'Amelio M, Rarick J, So E, Ahman P, Ruggles K, Cascino GD, Annegers JF, Hauser WA. Incidence and risk factors in sudden unexpected death in epilepsy: A prospective cohort study. Neurology. 2001;56:519–</a:t>
            </a:r>
            <a:r>
              <a:rPr lang="en-CA" sz="1200" dirty="0" smtClean="0"/>
              <a:t>525</a:t>
            </a:r>
          </a:p>
          <a:p>
            <a:pPr>
              <a:buFont typeface="Arial"/>
              <a:buChar char="•"/>
            </a:pPr>
            <a:r>
              <a:rPr lang="en-CA" sz="1200" dirty="0"/>
              <a:t>Weber P, Bubl R, Blauenstein U, Tillmann BU, Lutschg J. Sudden unexplained death in children with epilepsy: A cohort study with an eighteen-year follow-up. Acta Paediatr. 2005;94:564–567</a:t>
            </a:r>
          </a:p>
          <a:p>
            <a:pPr>
              <a:buFont typeface="Arial"/>
              <a:buChar char="•"/>
            </a:pPr>
            <a:r>
              <a:rPr lang="en-CA" sz="1200" dirty="0"/>
              <a:t>Wren C, O'Sullivan JJ, Wright C. Sudden death in children and adolescents. Heart. 2000;83:410–413</a:t>
            </a:r>
            <a:endParaRPr lang="en-US" sz="1200" dirty="0"/>
          </a:p>
          <a:p>
            <a:pPr>
              <a:buFont typeface="Arial"/>
              <a:buChar char="•"/>
            </a:pPr>
            <a:endParaRPr lang="en-CA" sz="1400" dirty="0" smtClean="0"/>
          </a:p>
          <a:p>
            <a:pPr>
              <a:buFont typeface="Arial"/>
              <a:buChar char="•"/>
            </a:pPr>
            <a:endParaRPr lang="en-US" sz="1800" dirty="0" smtClean="0"/>
          </a:p>
        </p:txBody>
      </p:sp>
    </p:spTree>
    <p:extLst>
      <p:ext uri="{BB962C8B-B14F-4D97-AF65-F5344CB8AC3E}">
        <p14:creationId xmlns:p14="http://schemas.microsoft.com/office/powerpoint/2010/main" val="25910504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Disclosure of Commercial Support:</a:t>
            </a:r>
            <a:endParaRPr lang="en-US" dirty="0"/>
          </a:p>
        </p:txBody>
      </p:sp>
      <p:sp>
        <p:nvSpPr>
          <p:cNvPr id="3" name="Content Placeholder 2"/>
          <p:cNvSpPr>
            <a:spLocks noGrp="1"/>
          </p:cNvSpPr>
          <p:nvPr>
            <p:ph idx="1"/>
          </p:nvPr>
        </p:nvSpPr>
        <p:spPr>
          <a:xfrm>
            <a:off x="311063" y="1519322"/>
            <a:ext cx="8602749" cy="5131351"/>
          </a:xfrm>
        </p:spPr>
        <p:txBody>
          <a:bodyPr>
            <a:normAutofit/>
          </a:bodyPr>
          <a:lstStyle/>
          <a:p>
            <a:pPr>
              <a:lnSpc>
                <a:spcPct val="130000"/>
              </a:lnSpc>
              <a:buFont typeface="Arial"/>
              <a:buChar char="•"/>
            </a:pPr>
            <a:r>
              <a:rPr lang="en-US" sz="2800" dirty="0" smtClean="0"/>
              <a:t>This program has received no financial support </a:t>
            </a:r>
          </a:p>
          <a:p>
            <a:pPr>
              <a:lnSpc>
                <a:spcPct val="130000"/>
              </a:lnSpc>
              <a:buFont typeface="Arial"/>
              <a:buChar char="•"/>
            </a:pPr>
            <a:r>
              <a:rPr lang="en-US" sz="2800" dirty="0" smtClean="0"/>
              <a:t>This program has received no in-kind support </a:t>
            </a:r>
          </a:p>
          <a:p>
            <a:pPr>
              <a:lnSpc>
                <a:spcPct val="130000"/>
              </a:lnSpc>
              <a:buFont typeface="Arial"/>
              <a:buChar char="•"/>
            </a:pPr>
            <a:r>
              <a:rPr lang="en-US" sz="2800" dirty="0" smtClean="0"/>
              <a:t>Conflicts of interest: None</a:t>
            </a:r>
            <a:endParaRPr lang="en-US" sz="2400" dirty="0"/>
          </a:p>
        </p:txBody>
      </p:sp>
    </p:spTree>
    <p:extLst>
      <p:ext uri="{BB962C8B-B14F-4D97-AF65-F5344CB8AC3E}">
        <p14:creationId xmlns:p14="http://schemas.microsoft.com/office/powerpoint/2010/main" val="575105148"/>
      </p:ext>
    </p:extLst>
  </p:cSld>
  <p:clrMapOvr>
    <a:masterClrMapping/>
  </p:clrMapOvr>
  <mc:AlternateContent xmlns:mc="http://schemas.openxmlformats.org/markup-compatibility/2006" xmlns:p14="http://schemas.microsoft.com/office/powerpoint/2010/main">
    <mc:Choice Requires="p14">
      <p:transition spd="slow" p14:dur="2000" advTm="23912"/>
    </mc:Choice>
    <mc:Fallback xmlns="">
      <p:transition xmlns:p14="http://schemas.microsoft.com/office/powerpoint/2010/main" spd="slow" advTm="23912"/>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Sudden Unexpected Death in Epilepsy( SUDEP):</a:t>
            </a:r>
            <a:endParaRPr lang="en-US" dirty="0"/>
          </a:p>
        </p:txBody>
      </p:sp>
      <p:sp>
        <p:nvSpPr>
          <p:cNvPr id="3" name="Content Placeholder 2"/>
          <p:cNvSpPr>
            <a:spLocks noGrp="1"/>
          </p:cNvSpPr>
          <p:nvPr>
            <p:ph idx="1"/>
          </p:nvPr>
        </p:nvSpPr>
        <p:spPr>
          <a:xfrm>
            <a:off x="311063" y="1519322"/>
            <a:ext cx="8602749" cy="5131351"/>
          </a:xfrm>
        </p:spPr>
        <p:txBody>
          <a:bodyPr>
            <a:normAutofit/>
          </a:bodyPr>
          <a:lstStyle/>
          <a:p>
            <a:pPr>
              <a:buFont typeface="Arial"/>
              <a:buChar char="•"/>
            </a:pPr>
            <a:r>
              <a:rPr lang="en-US" sz="2800" dirty="0" smtClean="0"/>
              <a:t>Sudden, unexpected death in a person with epilepsy</a:t>
            </a:r>
          </a:p>
          <a:p>
            <a:pPr>
              <a:buFont typeface="Arial"/>
              <a:buChar char="•"/>
            </a:pPr>
            <a:r>
              <a:rPr lang="en-US" sz="2800" dirty="0" smtClean="0"/>
              <a:t>Witnessed or unwitnessed </a:t>
            </a:r>
          </a:p>
          <a:p>
            <a:pPr>
              <a:buFont typeface="Arial"/>
              <a:buChar char="•"/>
            </a:pPr>
            <a:r>
              <a:rPr lang="en-US" sz="2800" dirty="0" smtClean="0"/>
              <a:t>With or without evidence of a preceding seizure </a:t>
            </a:r>
          </a:p>
          <a:p>
            <a:pPr>
              <a:buFont typeface="Arial"/>
              <a:buChar char="•"/>
            </a:pPr>
            <a:r>
              <a:rPr lang="en-US" sz="2800" dirty="0" smtClean="0"/>
              <a:t>Excludes death due to drowning, trauma, status epilepticus </a:t>
            </a:r>
          </a:p>
          <a:p>
            <a:pPr>
              <a:buFont typeface="Arial"/>
              <a:buChar char="•"/>
            </a:pPr>
            <a:r>
              <a:rPr lang="en-US" sz="2800" dirty="0" smtClean="0"/>
              <a:t>Autopsy does not reveal a toxicologic or anatomical cause of death </a:t>
            </a:r>
            <a:endParaRPr lang="en-US" sz="2800" dirty="0"/>
          </a:p>
        </p:txBody>
      </p:sp>
      <p:sp>
        <p:nvSpPr>
          <p:cNvPr id="4" name="TextBox 3"/>
          <p:cNvSpPr txBox="1"/>
          <p:nvPr/>
        </p:nvSpPr>
        <p:spPr>
          <a:xfrm>
            <a:off x="6428666" y="6307257"/>
            <a:ext cx="2485146" cy="369332"/>
          </a:xfrm>
          <a:prstGeom prst="rect">
            <a:avLst/>
          </a:prstGeom>
          <a:noFill/>
        </p:spPr>
        <p:txBody>
          <a:bodyPr wrap="square" rtlCol="0">
            <a:spAutoFit/>
          </a:bodyPr>
          <a:lstStyle/>
          <a:p>
            <a:r>
              <a:rPr lang="en-US" dirty="0" smtClean="0"/>
              <a:t>Nashef et al, 1997. </a:t>
            </a:r>
            <a:endParaRPr lang="en-US" dirty="0"/>
          </a:p>
        </p:txBody>
      </p:sp>
    </p:spTree>
    <p:extLst>
      <p:ext uri="{BB962C8B-B14F-4D97-AF65-F5344CB8AC3E}">
        <p14:creationId xmlns:p14="http://schemas.microsoft.com/office/powerpoint/2010/main" val="1801982556"/>
      </p:ext>
    </p:extLst>
  </p:cSld>
  <p:clrMapOvr>
    <a:masterClrMapping/>
  </p:clrMapOvr>
  <mc:AlternateContent xmlns:mc="http://schemas.openxmlformats.org/markup-compatibility/2006" xmlns:p14="http://schemas.microsoft.com/office/powerpoint/2010/main">
    <mc:Choice Requires="p14">
      <p:transition spd="slow" p14:dur="2000" advTm="23912"/>
    </mc:Choice>
    <mc:Fallback xmlns="">
      <p:transition xmlns:p14="http://schemas.microsoft.com/office/powerpoint/2010/main" spd="slow" advTm="23912"/>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SUDEP: Incidence</a:t>
            </a:r>
            <a:endParaRPr lang="en-US" dirty="0"/>
          </a:p>
        </p:txBody>
      </p:sp>
      <p:sp>
        <p:nvSpPr>
          <p:cNvPr id="3" name="Content Placeholder 2"/>
          <p:cNvSpPr>
            <a:spLocks noGrp="1"/>
          </p:cNvSpPr>
          <p:nvPr>
            <p:ph idx="1"/>
          </p:nvPr>
        </p:nvSpPr>
        <p:spPr>
          <a:xfrm>
            <a:off x="311063" y="1425376"/>
            <a:ext cx="8832937" cy="5089237"/>
          </a:xfrm>
        </p:spPr>
        <p:txBody>
          <a:bodyPr>
            <a:noAutofit/>
          </a:bodyPr>
          <a:lstStyle/>
          <a:p>
            <a:pPr>
              <a:lnSpc>
                <a:spcPct val="120000"/>
              </a:lnSpc>
              <a:buFont typeface="Arial"/>
              <a:buChar char="•"/>
            </a:pPr>
            <a:r>
              <a:rPr lang="en-US" sz="2800" dirty="0" smtClean="0"/>
              <a:t>0.09 to 2.3 per 1000 patient-years in population based studies (Tomson et al, 2008)</a:t>
            </a:r>
          </a:p>
          <a:p>
            <a:pPr>
              <a:lnSpc>
                <a:spcPct val="120000"/>
              </a:lnSpc>
              <a:buFont typeface="Arial"/>
              <a:buChar char="•"/>
            </a:pPr>
            <a:r>
              <a:rPr lang="en-US" sz="2800" dirty="0" smtClean="0"/>
              <a:t>Incidence is up to 0.43 </a:t>
            </a:r>
            <a:r>
              <a:rPr lang="en-US" sz="2800" dirty="0"/>
              <a:t>per 1000 patient-years </a:t>
            </a:r>
            <a:r>
              <a:rPr lang="en-US" sz="2800" dirty="0" smtClean="0"/>
              <a:t>in children (</a:t>
            </a:r>
            <a:r>
              <a:rPr lang="en-US" sz="2800" dirty="0"/>
              <a:t>Harvey et al, 1993</a:t>
            </a:r>
            <a:r>
              <a:rPr lang="en-US" sz="2800" dirty="0" smtClean="0"/>
              <a:t>)</a:t>
            </a:r>
          </a:p>
          <a:p>
            <a:pPr>
              <a:lnSpc>
                <a:spcPct val="120000"/>
              </a:lnSpc>
              <a:buFont typeface="Arial"/>
              <a:buChar char="•"/>
            </a:pPr>
            <a:r>
              <a:rPr lang="en-US" sz="2800" dirty="0" smtClean="0"/>
              <a:t>Largest pediatric cohort: 0.2 per 1000 patient-years (Donner et al, 2001) </a:t>
            </a:r>
            <a:endParaRPr lang="en-US" sz="2800" dirty="0"/>
          </a:p>
          <a:p>
            <a:pPr marL="342900" lvl="1" indent="-342900">
              <a:lnSpc>
                <a:spcPct val="120000"/>
              </a:lnSpc>
              <a:spcBef>
                <a:spcPts val="2000"/>
              </a:spcBef>
              <a:buClr>
                <a:schemeClr val="accent1"/>
              </a:buClr>
              <a:buFont typeface="Arial"/>
              <a:buChar char="•"/>
            </a:pPr>
            <a:r>
              <a:rPr lang="en-US" sz="2800" dirty="0"/>
              <a:t>9.3 per 1000 patient-years in refractory epilepsy/surgical cases (Dasheiff et al, 1991)</a:t>
            </a:r>
          </a:p>
          <a:p>
            <a:pPr>
              <a:buFont typeface="Arial"/>
              <a:buChar char="•"/>
            </a:pPr>
            <a:endParaRPr lang="en-US" sz="2800" dirty="0" smtClean="0"/>
          </a:p>
          <a:p>
            <a:pPr>
              <a:buFont typeface="Arial"/>
              <a:buChar char="•"/>
            </a:pPr>
            <a:endParaRPr lang="en-US" sz="2800" dirty="0"/>
          </a:p>
          <a:p>
            <a:pPr>
              <a:buFont typeface="Arial"/>
              <a:buChar char="•"/>
            </a:pPr>
            <a:endParaRPr lang="en-US" sz="2800" dirty="0" smtClean="0"/>
          </a:p>
          <a:p>
            <a:pPr>
              <a:buFont typeface="Arial"/>
              <a:buChar char="•"/>
            </a:pPr>
            <a:endParaRPr lang="en-US" sz="2800" dirty="0"/>
          </a:p>
        </p:txBody>
      </p:sp>
    </p:spTree>
    <p:extLst>
      <p:ext uri="{BB962C8B-B14F-4D97-AF65-F5344CB8AC3E}">
        <p14:creationId xmlns:p14="http://schemas.microsoft.com/office/powerpoint/2010/main" val="2848425736"/>
      </p:ext>
    </p:extLst>
  </p:cSld>
  <p:clrMapOvr>
    <a:masterClrMapping/>
  </p:clrMapOvr>
  <mc:AlternateContent xmlns:mc="http://schemas.openxmlformats.org/markup-compatibility/2006" xmlns:p14="http://schemas.microsoft.com/office/powerpoint/2010/main">
    <mc:Choice Requires="p14">
      <p:transition spd="slow" p14:dur="2000" advTm="25770"/>
    </mc:Choice>
    <mc:Fallback xmlns="">
      <p:transition xmlns:p14="http://schemas.microsoft.com/office/powerpoint/2010/main" spd="slow" advTm="25770"/>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SUDEP: Risk Factors</a:t>
            </a:r>
            <a:endParaRPr lang="en-US" dirty="0"/>
          </a:p>
        </p:txBody>
      </p:sp>
      <p:sp>
        <p:nvSpPr>
          <p:cNvPr id="3" name="Content Placeholder 2"/>
          <p:cNvSpPr>
            <a:spLocks noGrp="1"/>
          </p:cNvSpPr>
          <p:nvPr>
            <p:ph idx="1"/>
          </p:nvPr>
        </p:nvSpPr>
        <p:spPr>
          <a:xfrm>
            <a:off x="311063" y="1425376"/>
            <a:ext cx="8832937" cy="5089237"/>
          </a:xfrm>
        </p:spPr>
        <p:txBody>
          <a:bodyPr>
            <a:noAutofit/>
          </a:bodyPr>
          <a:lstStyle/>
          <a:p>
            <a:pPr>
              <a:buFont typeface="Arial"/>
              <a:buChar char="•"/>
            </a:pPr>
            <a:r>
              <a:rPr lang="en-US" sz="2800" dirty="0" smtClean="0"/>
              <a:t>Frequent GTCs </a:t>
            </a:r>
          </a:p>
          <a:p>
            <a:pPr>
              <a:buFont typeface="Arial"/>
              <a:buChar char="•"/>
            </a:pPr>
            <a:r>
              <a:rPr lang="en-US" sz="2800" dirty="0" smtClean="0"/>
              <a:t>Nocturnal seizures </a:t>
            </a:r>
          </a:p>
          <a:p>
            <a:pPr>
              <a:buFont typeface="Arial"/>
              <a:buChar char="•"/>
            </a:pPr>
            <a:r>
              <a:rPr lang="en-US" sz="2800" dirty="0" smtClean="0"/>
              <a:t>Medically </a:t>
            </a:r>
            <a:r>
              <a:rPr lang="en-US" sz="2800" dirty="0"/>
              <a:t>refractory epilepsy </a:t>
            </a:r>
          </a:p>
          <a:p>
            <a:pPr>
              <a:buFont typeface="Arial"/>
              <a:buChar char="•"/>
            </a:pPr>
            <a:r>
              <a:rPr lang="en-US" sz="2800" dirty="0" smtClean="0"/>
              <a:t>Non-adherence</a:t>
            </a:r>
          </a:p>
          <a:p>
            <a:pPr>
              <a:buFont typeface="Arial"/>
              <a:buChar char="•"/>
            </a:pPr>
            <a:r>
              <a:rPr lang="en-US" sz="2800" dirty="0" smtClean="0"/>
              <a:t>Early onset epilepsy</a:t>
            </a:r>
            <a:endParaRPr lang="en-US" sz="2800" dirty="0"/>
          </a:p>
          <a:p>
            <a:pPr>
              <a:buFont typeface="Arial"/>
              <a:buChar char="•"/>
            </a:pPr>
            <a:r>
              <a:rPr lang="en-US" sz="2800" dirty="0" smtClean="0"/>
              <a:t>Longer duration of epilepsy &gt; 15 years</a:t>
            </a:r>
          </a:p>
          <a:p>
            <a:pPr>
              <a:buFont typeface="Arial"/>
              <a:buChar char="•"/>
            </a:pPr>
            <a:r>
              <a:rPr lang="en-US" sz="2800" dirty="0"/>
              <a:t>Y</a:t>
            </a:r>
            <a:r>
              <a:rPr lang="en-US" sz="2800" dirty="0" smtClean="0"/>
              <a:t>oung adults</a:t>
            </a:r>
          </a:p>
          <a:p>
            <a:pPr lvl="1">
              <a:buFont typeface="Arial"/>
              <a:buChar char="•"/>
            </a:pPr>
            <a:endParaRPr lang="en-US" sz="2200" dirty="0"/>
          </a:p>
          <a:p>
            <a:pPr>
              <a:buFont typeface="Arial"/>
              <a:buChar char="•"/>
            </a:pPr>
            <a:endParaRPr lang="en-US" sz="2800" dirty="0" smtClean="0"/>
          </a:p>
          <a:p>
            <a:pPr>
              <a:buFont typeface="Arial"/>
              <a:buChar char="•"/>
            </a:pPr>
            <a:endParaRPr lang="en-US" sz="2800" dirty="0"/>
          </a:p>
          <a:p>
            <a:pPr>
              <a:buFont typeface="Arial"/>
              <a:buChar char="•"/>
            </a:pPr>
            <a:endParaRPr lang="en-US" sz="2800" dirty="0" smtClean="0"/>
          </a:p>
          <a:p>
            <a:pPr>
              <a:buFont typeface="Arial"/>
              <a:buChar char="•"/>
            </a:pPr>
            <a:endParaRPr lang="en-US" sz="2800" dirty="0"/>
          </a:p>
        </p:txBody>
      </p:sp>
      <p:sp>
        <p:nvSpPr>
          <p:cNvPr id="4" name="TextBox 3"/>
          <p:cNvSpPr txBox="1"/>
          <p:nvPr/>
        </p:nvSpPr>
        <p:spPr>
          <a:xfrm>
            <a:off x="6428666" y="6211669"/>
            <a:ext cx="2485146" cy="646331"/>
          </a:xfrm>
          <a:prstGeom prst="rect">
            <a:avLst/>
          </a:prstGeom>
          <a:noFill/>
        </p:spPr>
        <p:txBody>
          <a:bodyPr wrap="square" rtlCol="0">
            <a:spAutoFit/>
          </a:bodyPr>
          <a:lstStyle/>
          <a:p>
            <a:r>
              <a:rPr lang="en-US" dirty="0" smtClean="0"/>
              <a:t>Holt et al 2016. Devinsky et al 2016. </a:t>
            </a:r>
            <a:endParaRPr lang="en-US" dirty="0"/>
          </a:p>
        </p:txBody>
      </p:sp>
    </p:spTree>
    <p:extLst>
      <p:ext uri="{BB962C8B-B14F-4D97-AF65-F5344CB8AC3E}">
        <p14:creationId xmlns:p14="http://schemas.microsoft.com/office/powerpoint/2010/main" val="3384191582"/>
      </p:ext>
    </p:extLst>
  </p:cSld>
  <p:clrMapOvr>
    <a:masterClrMapping/>
  </p:clrMapOvr>
  <mc:AlternateContent xmlns:mc="http://schemas.openxmlformats.org/markup-compatibility/2006" xmlns:p14="http://schemas.microsoft.com/office/powerpoint/2010/main">
    <mc:Choice Requires="p14">
      <p:transition spd="slow" p14:dur="2000" advTm="17641"/>
    </mc:Choice>
    <mc:Fallback xmlns="">
      <p:transition xmlns:p14="http://schemas.microsoft.com/office/powerpoint/2010/main" spd="slow" advTm="17641"/>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Rationale:</a:t>
            </a:r>
            <a:endParaRPr lang="en-US" dirty="0"/>
          </a:p>
        </p:txBody>
      </p:sp>
      <p:sp>
        <p:nvSpPr>
          <p:cNvPr id="3" name="Content Placeholder 2"/>
          <p:cNvSpPr>
            <a:spLocks noGrp="1"/>
          </p:cNvSpPr>
          <p:nvPr>
            <p:ph idx="1"/>
          </p:nvPr>
        </p:nvSpPr>
        <p:spPr>
          <a:xfrm>
            <a:off x="311063" y="1425376"/>
            <a:ext cx="8602749" cy="5089237"/>
          </a:xfrm>
        </p:spPr>
        <p:txBody>
          <a:bodyPr>
            <a:noAutofit/>
          </a:bodyPr>
          <a:lstStyle/>
          <a:p>
            <a:pPr>
              <a:buFont typeface="Arial"/>
              <a:buChar char="•"/>
            </a:pPr>
            <a:r>
              <a:rPr lang="en-US" sz="2800" dirty="0" smtClean="0"/>
              <a:t>Overall, mechanism of death remains elusive</a:t>
            </a:r>
          </a:p>
          <a:p>
            <a:pPr>
              <a:buFont typeface="Arial"/>
              <a:buChar char="•"/>
            </a:pPr>
            <a:r>
              <a:rPr lang="en-US" sz="2800" dirty="0" smtClean="0"/>
              <a:t>Risk factors have been studied in adults, but in children are not well established </a:t>
            </a:r>
          </a:p>
          <a:p>
            <a:pPr>
              <a:buFont typeface="Arial"/>
              <a:buChar char="•"/>
            </a:pPr>
            <a:r>
              <a:rPr lang="en-US" sz="2800" dirty="0"/>
              <a:t>Careful evaluation of pediatric SUDEP cases is important to help better identify potential risk factors in children with epilepsy at risk of sudden death</a:t>
            </a:r>
            <a:r>
              <a:rPr lang="en-CA" sz="2800" dirty="0"/>
              <a:t> </a:t>
            </a:r>
            <a:endParaRPr lang="en-US" sz="2800" dirty="0" smtClean="0"/>
          </a:p>
          <a:p>
            <a:pPr>
              <a:buFont typeface="Arial"/>
              <a:buChar char="•"/>
            </a:pPr>
            <a:r>
              <a:rPr lang="en-US" sz="2800" dirty="0" smtClean="0"/>
              <a:t>Main objective is to identify potential risk factors for SUDEP in the pediatric population</a:t>
            </a:r>
          </a:p>
        </p:txBody>
      </p:sp>
    </p:spTree>
    <p:extLst>
      <p:ext uri="{BB962C8B-B14F-4D97-AF65-F5344CB8AC3E}">
        <p14:creationId xmlns:p14="http://schemas.microsoft.com/office/powerpoint/2010/main" val="1285468009"/>
      </p:ext>
    </p:extLst>
  </p:cSld>
  <p:clrMapOvr>
    <a:masterClrMapping/>
  </p:clrMapOvr>
  <mc:AlternateContent xmlns:mc="http://schemas.openxmlformats.org/markup-compatibility/2006" xmlns:p14="http://schemas.microsoft.com/office/powerpoint/2010/main">
    <mc:Choice Requires="p14">
      <p:transition spd="slow" p14:dur="2000" advTm="29795"/>
    </mc:Choice>
    <mc:Fallback xmlns="">
      <p:transition xmlns:p14="http://schemas.microsoft.com/office/powerpoint/2010/main" spd="slow" advTm="29795"/>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Methods:</a:t>
            </a:r>
            <a:endParaRPr lang="en-US" dirty="0"/>
          </a:p>
        </p:txBody>
      </p:sp>
      <p:sp>
        <p:nvSpPr>
          <p:cNvPr id="3" name="Content Placeholder 2"/>
          <p:cNvSpPr>
            <a:spLocks noGrp="1"/>
          </p:cNvSpPr>
          <p:nvPr>
            <p:ph idx="1"/>
          </p:nvPr>
        </p:nvSpPr>
        <p:spPr>
          <a:xfrm>
            <a:off x="311063" y="1503124"/>
            <a:ext cx="8602749" cy="5354876"/>
          </a:xfrm>
        </p:spPr>
        <p:txBody>
          <a:bodyPr>
            <a:noAutofit/>
          </a:bodyPr>
          <a:lstStyle/>
          <a:p>
            <a:pPr>
              <a:buFont typeface="Arial"/>
              <a:buChar char="•"/>
            </a:pPr>
            <a:r>
              <a:rPr lang="en-US" sz="2800" dirty="0"/>
              <a:t>M</a:t>
            </a:r>
            <a:r>
              <a:rPr lang="en-US" sz="2800" dirty="0" smtClean="0"/>
              <a:t>ulti-centered prospective population based registry for SUDEP</a:t>
            </a:r>
          </a:p>
          <a:p>
            <a:pPr>
              <a:buFont typeface="Arial"/>
              <a:buChar char="•"/>
            </a:pPr>
            <a:r>
              <a:rPr lang="en-US" sz="2800" dirty="0" smtClean="0"/>
              <a:t>Inclusion criteria:</a:t>
            </a:r>
          </a:p>
          <a:p>
            <a:pPr lvl="1">
              <a:buFont typeface="Arial"/>
              <a:buChar char="•"/>
            </a:pPr>
            <a:r>
              <a:rPr lang="en-US" sz="2400" dirty="0" smtClean="0"/>
              <a:t>Any </a:t>
            </a:r>
            <a:r>
              <a:rPr lang="en-US" sz="2400" dirty="0"/>
              <a:t>child with epilepsy with an unexpected death from January 1, 2014 </a:t>
            </a:r>
            <a:r>
              <a:rPr lang="en-US" sz="2400" dirty="0" smtClean="0"/>
              <a:t>– December 31, 2015 </a:t>
            </a:r>
            <a:endParaRPr lang="en-US" sz="2400" dirty="0"/>
          </a:p>
          <a:p>
            <a:pPr lvl="1">
              <a:buFont typeface="Arial"/>
              <a:buChar char="•"/>
            </a:pPr>
            <a:r>
              <a:rPr lang="en-US" sz="2400" dirty="0"/>
              <a:t>A</a:t>
            </a:r>
            <a:r>
              <a:rPr lang="en-US" sz="2400" dirty="0" smtClean="0"/>
              <a:t>ge </a:t>
            </a:r>
            <a:r>
              <a:rPr lang="en-US" sz="2400" dirty="0"/>
              <a:t>at death ≤ 18 </a:t>
            </a:r>
            <a:r>
              <a:rPr lang="en-US" sz="2400" dirty="0" smtClean="0"/>
              <a:t>years</a:t>
            </a:r>
          </a:p>
          <a:p>
            <a:pPr lvl="1">
              <a:buFont typeface="Arial"/>
              <a:buChar char="•"/>
            </a:pPr>
            <a:r>
              <a:rPr lang="en-US" sz="2400" dirty="0"/>
              <a:t>H</a:t>
            </a:r>
            <a:r>
              <a:rPr lang="en-US" sz="2400" dirty="0" smtClean="0"/>
              <a:t>istory </a:t>
            </a:r>
            <a:r>
              <a:rPr lang="en-US" sz="2400" dirty="0"/>
              <a:t>of epilepsy (history of ≥ 2 seizures</a:t>
            </a:r>
            <a:r>
              <a:rPr lang="en-US" sz="2400" dirty="0" smtClean="0"/>
              <a:t>)</a:t>
            </a:r>
            <a:endParaRPr lang="en-US" sz="2400" dirty="0"/>
          </a:p>
          <a:p>
            <a:pPr lvl="1">
              <a:buFont typeface="Arial"/>
              <a:buChar char="•"/>
            </a:pPr>
            <a:r>
              <a:rPr lang="en-US" sz="2400" dirty="0"/>
              <a:t>D</a:t>
            </a:r>
            <a:r>
              <a:rPr lang="en-US" sz="2400" dirty="0" smtClean="0"/>
              <a:t>eath </a:t>
            </a:r>
            <a:r>
              <a:rPr lang="en-US" sz="2400" dirty="0"/>
              <a:t>that was sudden and </a:t>
            </a:r>
            <a:r>
              <a:rPr lang="en-US" sz="2400" dirty="0" smtClean="0"/>
              <a:t>unexpected</a:t>
            </a:r>
            <a:endParaRPr lang="en-US" sz="2600" dirty="0"/>
          </a:p>
          <a:p>
            <a:pPr>
              <a:buFont typeface="Arial"/>
              <a:buChar char="•"/>
            </a:pPr>
            <a:r>
              <a:rPr lang="en-US" sz="2400" i="1" dirty="0" smtClean="0"/>
              <a:t>When available, autopsy that determined no anatomical or toxicological cause of death</a:t>
            </a:r>
          </a:p>
        </p:txBody>
      </p:sp>
    </p:spTree>
    <p:extLst>
      <p:ext uri="{BB962C8B-B14F-4D97-AF65-F5344CB8AC3E}">
        <p14:creationId xmlns:p14="http://schemas.microsoft.com/office/powerpoint/2010/main" val="2583660354"/>
      </p:ext>
    </p:extLst>
  </p:cSld>
  <p:clrMapOvr>
    <a:masterClrMapping/>
  </p:clrMapOvr>
  <mc:AlternateContent xmlns:mc="http://schemas.openxmlformats.org/markup-compatibility/2006" xmlns:p14="http://schemas.microsoft.com/office/powerpoint/2010/main">
    <mc:Choice Requires="p14">
      <p:transition spd="slow" p14:dur="2000" advTm="25276"/>
    </mc:Choice>
    <mc:Fallback xmlns="">
      <p:transition xmlns:p14="http://schemas.microsoft.com/office/powerpoint/2010/main" spd="slow" advTm="25276"/>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5376"/>
          </a:xfrm>
        </p:spPr>
        <p:txBody>
          <a:bodyPr>
            <a:noAutofit/>
          </a:bodyPr>
          <a:lstStyle/>
          <a:p>
            <a:r>
              <a:rPr lang="en-US" dirty="0" smtClean="0"/>
              <a:t>Methods:</a:t>
            </a:r>
            <a:endParaRPr lang="en-US" dirty="0"/>
          </a:p>
        </p:txBody>
      </p:sp>
      <p:sp>
        <p:nvSpPr>
          <p:cNvPr id="3" name="Content Placeholder 2"/>
          <p:cNvSpPr>
            <a:spLocks noGrp="1"/>
          </p:cNvSpPr>
          <p:nvPr>
            <p:ph idx="1"/>
          </p:nvPr>
        </p:nvSpPr>
        <p:spPr>
          <a:xfrm>
            <a:off x="311063" y="1404906"/>
            <a:ext cx="8602749" cy="5089237"/>
          </a:xfrm>
        </p:spPr>
        <p:txBody>
          <a:bodyPr>
            <a:noAutofit/>
          </a:bodyPr>
          <a:lstStyle/>
          <a:p>
            <a:pPr marL="342900" lvl="1" indent="-342900">
              <a:spcBef>
                <a:spcPts val="2000"/>
              </a:spcBef>
              <a:buClr>
                <a:schemeClr val="accent1"/>
              </a:buClr>
              <a:buFont typeface="Arial"/>
              <a:buChar char="•"/>
            </a:pPr>
            <a:r>
              <a:rPr lang="en-US" sz="2800" dirty="0" smtClean="0"/>
              <a:t>Exclusion criteria:</a:t>
            </a:r>
          </a:p>
          <a:p>
            <a:pPr marL="692150" lvl="2" indent="-342900">
              <a:spcBef>
                <a:spcPts val="2000"/>
              </a:spcBef>
              <a:buFont typeface="Arial"/>
              <a:buChar char="•"/>
            </a:pPr>
            <a:r>
              <a:rPr lang="en-US" sz="2400" dirty="0"/>
              <a:t>D</a:t>
            </a:r>
            <a:r>
              <a:rPr lang="en-US" sz="2400" dirty="0" smtClean="0"/>
              <a:t>eath </a:t>
            </a:r>
            <a:r>
              <a:rPr lang="en-US" sz="2400" dirty="0"/>
              <a:t>secondary to </a:t>
            </a:r>
            <a:r>
              <a:rPr lang="en-US" sz="2400" dirty="0" smtClean="0"/>
              <a:t>trauma, drowning, documented SE</a:t>
            </a:r>
          </a:p>
          <a:p>
            <a:pPr marL="342900" lvl="1" indent="-342900">
              <a:spcBef>
                <a:spcPts val="2000"/>
              </a:spcBef>
              <a:buFont typeface="Arial"/>
              <a:buChar char="•"/>
            </a:pPr>
            <a:r>
              <a:rPr lang="en-US" sz="2800" dirty="0" smtClean="0"/>
              <a:t>Cases </a:t>
            </a:r>
            <a:r>
              <a:rPr lang="en-US" sz="2800" dirty="0"/>
              <a:t>are collected across </a:t>
            </a:r>
            <a:r>
              <a:rPr lang="en-US" sz="2800" dirty="0" smtClean="0"/>
              <a:t>Canada:</a:t>
            </a:r>
            <a:endParaRPr lang="en-US" sz="2800" dirty="0"/>
          </a:p>
          <a:p>
            <a:pPr marL="692150" lvl="2" indent="-342900">
              <a:spcBef>
                <a:spcPts val="2000"/>
              </a:spcBef>
              <a:buFont typeface="Arial"/>
              <a:buChar char="•"/>
            </a:pPr>
            <a:r>
              <a:rPr lang="en-US" sz="2400" dirty="0" smtClean="0"/>
              <a:t>Canadian </a:t>
            </a:r>
            <a:r>
              <a:rPr lang="en-US" sz="2400" dirty="0"/>
              <a:t>Pediatric Epilepsy Network (CPEN</a:t>
            </a:r>
            <a:r>
              <a:rPr lang="en-US" sz="2400" dirty="0" smtClean="0"/>
              <a:t>) </a:t>
            </a:r>
          </a:p>
          <a:p>
            <a:pPr marL="692150" lvl="2" indent="-342900">
              <a:spcBef>
                <a:spcPts val="2000"/>
              </a:spcBef>
              <a:buFont typeface="Arial"/>
              <a:buChar char="•"/>
            </a:pPr>
            <a:r>
              <a:rPr lang="en-US" sz="2400" dirty="0" smtClean="0"/>
              <a:t>Canadian </a:t>
            </a:r>
            <a:r>
              <a:rPr lang="en-US" sz="2400" dirty="0"/>
              <a:t>Pediatric Surveillance Program (CPSP</a:t>
            </a:r>
            <a:r>
              <a:rPr lang="en-US" sz="2400" dirty="0" smtClean="0"/>
              <a:t>)</a:t>
            </a:r>
            <a:endParaRPr lang="en-US" sz="2400" dirty="0"/>
          </a:p>
          <a:p>
            <a:pPr marL="692150" lvl="2" indent="-342900">
              <a:spcBef>
                <a:spcPts val="2000"/>
              </a:spcBef>
              <a:buFont typeface="Arial"/>
              <a:buChar char="•"/>
            </a:pPr>
            <a:r>
              <a:rPr lang="en-US" sz="2600" dirty="0" smtClean="0"/>
              <a:t>Ontario </a:t>
            </a:r>
            <a:r>
              <a:rPr lang="en-US" sz="2600" dirty="0"/>
              <a:t>Forensic Pathology Service (OFPS</a:t>
            </a:r>
            <a:r>
              <a:rPr lang="en-US" sz="2600" dirty="0" smtClean="0"/>
              <a:t>)</a:t>
            </a:r>
          </a:p>
          <a:p>
            <a:pPr marL="342900" lvl="1" indent="-342900">
              <a:spcBef>
                <a:spcPts val="2000"/>
              </a:spcBef>
              <a:buFont typeface="Arial"/>
              <a:buChar char="•"/>
            </a:pPr>
            <a:r>
              <a:rPr lang="en-US" sz="2600" dirty="0" smtClean="0"/>
              <a:t>Records reviewed for demographics, clinical features, circumstances around death &amp; autopsy findings </a:t>
            </a:r>
          </a:p>
        </p:txBody>
      </p:sp>
    </p:spTree>
    <p:extLst>
      <p:ext uri="{BB962C8B-B14F-4D97-AF65-F5344CB8AC3E}">
        <p14:creationId xmlns:p14="http://schemas.microsoft.com/office/powerpoint/2010/main" val="4168624659"/>
      </p:ext>
    </p:extLst>
  </p:cSld>
  <p:clrMapOvr>
    <a:masterClrMapping/>
  </p:clrMapOvr>
  <mc:AlternateContent xmlns:mc="http://schemas.openxmlformats.org/markup-compatibility/2006" xmlns:p14="http://schemas.microsoft.com/office/powerpoint/2010/main">
    <mc:Choice Requires="p14">
      <p:transition spd="slow" p14:dur="2000" advTm="26975"/>
    </mc:Choice>
    <mc:Fallback xmlns="">
      <p:transition xmlns:p14="http://schemas.microsoft.com/office/powerpoint/2010/main" spd="slow" advTm="26975"/>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28663</TotalTime>
  <Words>3846</Words>
  <Application>Microsoft Macintosh PowerPoint</Application>
  <PresentationFormat>On-screen Show (4:3)</PresentationFormat>
  <Paragraphs>392</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Perception</vt:lpstr>
      <vt:lpstr>Population Based Registry for SUDEP in Children</vt:lpstr>
      <vt:lpstr>Presenter Disclosures:</vt:lpstr>
      <vt:lpstr>Disclosure of Commercial Support:</vt:lpstr>
      <vt:lpstr>Sudden Unexpected Death in Epilepsy( SUDEP):</vt:lpstr>
      <vt:lpstr>SUDEP: Incidence</vt:lpstr>
      <vt:lpstr>SUDEP: Risk Factors</vt:lpstr>
      <vt:lpstr>Rationale:</vt:lpstr>
      <vt:lpstr>Methods:</vt:lpstr>
      <vt:lpstr>Methods:</vt:lpstr>
      <vt:lpstr>Results:</vt:lpstr>
      <vt:lpstr>Results: Age at Death</vt:lpstr>
      <vt:lpstr>Results: Seizure Onset</vt:lpstr>
      <vt:lpstr>Results: Duration of Epilepsy</vt:lpstr>
      <vt:lpstr>Results: Etiology</vt:lpstr>
      <vt:lpstr>Results: AEDs</vt:lpstr>
      <vt:lpstr>Results: Seizure Types</vt:lpstr>
      <vt:lpstr>Results: Global Delay</vt:lpstr>
      <vt:lpstr>Results: Environment</vt:lpstr>
      <vt:lpstr>Results: Environment</vt:lpstr>
      <vt:lpstr>Results: Environment</vt:lpstr>
      <vt:lpstr>Results: Infection</vt:lpstr>
      <vt:lpstr>SUDC:</vt:lpstr>
      <vt:lpstr>Results: Autopsy</vt:lpstr>
      <vt:lpstr>Results: Adjudications</vt:lpstr>
      <vt:lpstr>Conclusions:</vt:lpstr>
      <vt:lpstr>Acknowledgements:</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Based Registry for SUDEP in Children</dc:title>
  <dc:creator>Robyn Whitney</dc:creator>
  <cp:lastModifiedBy>Robyn Whitney</cp:lastModifiedBy>
  <cp:revision>210</cp:revision>
  <cp:lastPrinted>2016-05-11T14:57:58Z</cp:lastPrinted>
  <dcterms:created xsi:type="dcterms:W3CDTF">2016-04-04T13:54:31Z</dcterms:created>
  <dcterms:modified xsi:type="dcterms:W3CDTF">2016-10-15T01:49:29Z</dcterms:modified>
</cp:coreProperties>
</file>