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2"/>
  </p:notesMasterIdLst>
  <p:sldIdLst>
    <p:sldId id="307" r:id="rId4"/>
    <p:sldId id="305" r:id="rId5"/>
    <p:sldId id="306" r:id="rId6"/>
    <p:sldId id="257" r:id="rId7"/>
    <p:sldId id="258" r:id="rId8"/>
    <p:sldId id="308" r:id="rId9"/>
    <p:sldId id="296" r:id="rId10"/>
    <p:sldId id="281" r:id="rId11"/>
    <p:sldId id="265" r:id="rId12"/>
    <p:sldId id="268" r:id="rId13"/>
    <p:sldId id="300" r:id="rId14"/>
    <p:sldId id="274" r:id="rId15"/>
    <p:sldId id="273" r:id="rId16"/>
    <p:sldId id="272" r:id="rId17"/>
    <p:sldId id="284" r:id="rId18"/>
    <p:sldId id="282" r:id="rId19"/>
    <p:sldId id="283" r:id="rId20"/>
    <p:sldId id="285" r:id="rId21"/>
    <p:sldId id="286" r:id="rId22"/>
    <p:sldId id="288" r:id="rId23"/>
    <p:sldId id="309" r:id="rId24"/>
    <p:sldId id="287" r:id="rId25"/>
    <p:sldId id="289" r:id="rId26"/>
    <p:sldId id="313" r:id="rId27"/>
    <p:sldId id="310" r:id="rId28"/>
    <p:sldId id="311" r:id="rId29"/>
    <p:sldId id="312" r:id="rId30"/>
    <p:sldId id="304" r:id="rId31"/>
  </p:sldIdLst>
  <p:sldSz cx="9144000" cy="6858000" type="screen4x3"/>
  <p:notesSz cx="6858000" cy="9144000"/>
  <p:defaultTextStyle>
    <a:defPPr>
      <a:defRPr lang="en-US"/>
    </a:defPPr>
    <a:lvl1pPr marL="0" algn="l" defTabSz="456847" rtl="0" eaLnBrk="1" latinLnBrk="0" hangingPunct="1">
      <a:defRPr sz="1700" kern="1200">
        <a:solidFill>
          <a:schemeClr val="tx1"/>
        </a:solidFill>
        <a:latin typeface="+mn-lt"/>
        <a:ea typeface="+mn-ea"/>
        <a:cs typeface="+mn-cs"/>
      </a:defRPr>
    </a:lvl1pPr>
    <a:lvl2pPr marL="456847" algn="l" defTabSz="456847" rtl="0" eaLnBrk="1" latinLnBrk="0" hangingPunct="1">
      <a:defRPr sz="1700" kern="1200">
        <a:solidFill>
          <a:schemeClr val="tx1"/>
        </a:solidFill>
        <a:latin typeface="+mn-lt"/>
        <a:ea typeface="+mn-ea"/>
        <a:cs typeface="+mn-cs"/>
      </a:defRPr>
    </a:lvl2pPr>
    <a:lvl3pPr marL="913690" algn="l" defTabSz="456847" rtl="0" eaLnBrk="1" latinLnBrk="0" hangingPunct="1">
      <a:defRPr sz="1700" kern="1200">
        <a:solidFill>
          <a:schemeClr val="tx1"/>
        </a:solidFill>
        <a:latin typeface="+mn-lt"/>
        <a:ea typeface="+mn-ea"/>
        <a:cs typeface="+mn-cs"/>
      </a:defRPr>
    </a:lvl3pPr>
    <a:lvl4pPr marL="1370537" algn="l" defTabSz="456847" rtl="0" eaLnBrk="1" latinLnBrk="0" hangingPunct="1">
      <a:defRPr sz="1700" kern="1200">
        <a:solidFill>
          <a:schemeClr val="tx1"/>
        </a:solidFill>
        <a:latin typeface="+mn-lt"/>
        <a:ea typeface="+mn-ea"/>
        <a:cs typeface="+mn-cs"/>
      </a:defRPr>
    </a:lvl4pPr>
    <a:lvl5pPr marL="1827384" algn="l" defTabSz="456847" rtl="0" eaLnBrk="1" latinLnBrk="0" hangingPunct="1">
      <a:defRPr sz="1700" kern="1200">
        <a:solidFill>
          <a:schemeClr val="tx1"/>
        </a:solidFill>
        <a:latin typeface="+mn-lt"/>
        <a:ea typeface="+mn-ea"/>
        <a:cs typeface="+mn-cs"/>
      </a:defRPr>
    </a:lvl5pPr>
    <a:lvl6pPr marL="2284224" algn="l" defTabSz="456847" rtl="0" eaLnBrk="1" latinLnBrk="0" hangingPunct="1">
      <a:defRPr sz="1700" kern="1200">
        <a:solidFill>
          <a:schemeClr val="tx1"/>
        </a:solidFill>
        <a:latin typeface="+mn-lt"/>
        <a:ea typeface="+mn-ea"/>
        <a:cs typeface="+mn-cs"/>
      </a:defRPr>
    </a:lvl6pPr>
    <a:lvl7pPr marL="2741069" algn="l" defTabSz="456847" rtl="0" eaLnBrk="1" latinLnBrk="0" hangingPunct="1">
      <a:defRPr sz="1700" kern="1200">
        <a:solidFill>
          <a:schemeClr val="tx1"/>
        </a:solidFill>
        <a:latin typeface="+mn-lt"/>
        <a:ea typeface="+mn-ea"/>
        <a:cs typeface="+mn-cs"/>
      </a:defRPr>
    </a:lvl7pPr>
    <a:lvl8pPr marL="3197918" algn="l" defTabSz="456847" rtl="0" eaLnBrk="1" latinLnBrk="0" hangingPunct="1">
      <a:defRPr sz="1700" kern="1200">
        <a:solidFill>
          <a:schemeClr val="tx1"/>
        </a:solidFill>
        <a:latin typeface="+mn-lt"/>
        <a:ea typeface="+mn-ea"/>
        <a:cs typeface="+mn-cs"/>
      </a:defRPr>
    </a:lvl8pPr>
    <a:lvl9pPr marL="3654761" algn="l" defTabSz="456847"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600" y="-120"/>
      </p:cViewPr>
      <p:guideLst>
        <p:guide orient="horz" pos="2160"/>
        <p:guide pos="28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MgFree_layer2_3\ANALYSIS\DPCPX%20field%20analysis\3DB_CWT_Power_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gFree_layer2_3\ANALYSIS\DPCPX%20field%20analysis\3DB_CWT_Power_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gFree_layer2_3\ANALYSIS\LOCAL%20EVOKED\Long%20SLEs\Local_evok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gFree_layer2_3\ANALYSIS\Excitability%20Iclamp\firingrate_review.xlsx" TargetMode="External"/><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D:\MgFree_layer2_3\ANALYSIS\Excitability%20Iclamp\firingrate_review.xlsx" TargetMode="External"/><Relationship Id="rId2"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oleObject" Target="file:///D:\MgFree_layer2_3\ANALYSIS\Excitability%20Iclamp\firingrate_review.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MgFree_layer2_3\ANALYSIS\Evoked%20DEEP%20TO%20SUPERFICIAL\Long%20Duration%20SLEs\Holding%20at%200mV\evoked_area.xlsx" TargetMode="External"/><Relationship Id="rId2"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1" Type="http://schemas.openxmlformats.org/officeDocument/2006/relationships/oleObject" Target="file:///D:\MgFree_layer2_3\ANALYSIS\VGAT%20ANALYSIS\average_are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0135961385922"/>
          <c:y val="0.0533288052675124"/>
          <c:w val="0.940813005604123"/>
          <c:h val="0.671692351886627"/>
        </c:manualLayout>
      </c:layout>
      <c:scatterChart>
        <c:scatterStyle val="lineMarker"/>
        <c:varyColors val="0"/>
        <c:ser>
          <c:idx val="0"/>
          <c:order val="0"/>
          <c:tx>
            <c:strRef>
              <c:f>'3to10_all'!$W$4</c:f>
              <c:strCache>
                <c:ptCount val="1"/>
                <c:pt idx="0">
                  <c:v>Low Mg</c:v>
                </c:pt>
              </c:strCache>
            </c:strRef>
          </c:tx>
          <c:spPr>
            <a:ln w="6350">
              <a:solidFill>
                <a:schemeClr val="tx1"/>
              </a:solidFill>
              <a:prstDash val="solid"/>
            </a:ln>
          </c:spPr>
          <c:marker>
            <c:symbol val="diamond"/>
            <c:size val="3"/>
            <c:spPr>
              <a:solidFill>
                <a:schemeClr val="tx1"/>
              </a:solidFill>
              <a:ln>
                <a:solidFill>
                  <a:schemeClr val="tx1"/>
                </a:solidFill>
              </a:ln>
            </c:spPr>
          </c:marker>
          <c:errBars>
            <c:errDir val="y"/>
            <c:errBarType val="both"/>
            <c:errValType val="cust"/>
            <c:noEndCap val="0"/>
            <c:plus>
              <c:numRef>
                <c:f>'3to10_all'!$X$5:$AF$5</c:f>
                <c:numCache>
                  <c:formatCode>General</c:formatCode>
                  <c:ptCount val="9"/>
                  <c:pt idx="0">
                    <c:v>0.000185034482826155</c:v>
                  </c:pt>
                  <c:pt idx="1">
                    <c:v>0.000519227220308337</c:v>
                  </c:pt>
                  <c:pt idx="2">
                    <c:v>0.000808761941478812</c:v>
                  </c:pt>
                  <c:pt idx="3">
                    <c:v>0.000692735184083608</c:v>
                  </c:pt>
                  <c:pt idx="4">
                    <c:v>0.000431478433592543</c:v>
                  </c:pt>
                  <c:pt idx="5">
                    <c:v>0.000258100973643865</c:v>
                  </c:pt>
                  <c:pt idx="6">
                    <c:v>0.00021424278342215</c:v>
                  </c:pt>
                  <c:pt idx="7">
                    <c:v>0.00025768671849131</c:v>
                  </c:pt>
                  <c:pt idx="8">
                    <c:v>0.0002563071656644</c:v>
                  </c:pt>
                </c:numCache>
              </c:numRef>
            </c:plus>
            <c:minus>
              <c:numRef>
                <c:f>'3to10_all'!$X$5:$AF$5</c:f>
                <c:numCache>
                  <c:formatCode>General</c:formatCode>
                  <c:ptCount val="9"/>
                  <c:pt idx="0">
                    <c:v>0.000185034482826155</c:v>
                  </c:pt>
                  <c:pt idx="1">
                    <c:v>0.000519227220308337</c:v>
                  </c:pt>
                  <c:pt idx="2">
                    <c:v>0.000808761941478812</c:v>
                  </c:pt>
                  <c:pt idx="3">
                    <c:v>0.000692735184083608</c:v>
                  </c:pt>
                  <c:pt idx="4">
                    <c:v>0.000431478433592543</c:v>
                  </c:pt>
                  <c:pt idx="5">
                    <c:v>0.000258100973643865</c:v>
                  </c:pt>
                  <c:pt idx="6">
                    <c:v>0.00021424278342215</c:v>
                  </c:pt>
                  <c:pt idx="7">
                    <c:v>0.00025768671849131</c:v>
                  </c:pt>
                  <c:pt idx="8">
                    <c:v>0.0002563071656644</c:v>
                  </c:pt>
                </c:numCache>
              </c:numRef>
            </c:minus>
          </c:errBars>
          <c:xVal>
            <c:numRef>
              <c:f>'3to10_all'!$X$3:$AF$3</c:f>
              <c:numCache>
                <c:formatCode>General</c:formatCode>
                <c:ptCount val="9"/>
                <c:pt idx="0">
                  <c:v>-170.0</c:v>
                </c:pt>
                <c:pt idx="1">
                  <c:v>-150.0</c:v>
                </c:pt>
                <c:pt idx="2">
                  <c:v>-130.0</c:v>
                </c:pt>
                <c:pt idx="3">
                  <c:v>-110.0</c:v>
                </c:pt>
                <c:pt idx="4">
                  <c:v>-90.0</c:v>
                </c:pt>
                <c:pt idx="5">
                  <c:v>-70.0</c:v>
                </c:pt>
                <c:pt idx="6">
                  <c:v>-50.0</c:v>
                </c:pt>
                <c:pt idx="7">
                  <c:v>-30.0</c:v>
                </c:pt>
                <c:pt idx="8">
                  <c:v>-10.0</c:v>
                </c:pt>
              </c:numCache>
            </c:numRef>
          </c:xVal>
          <c:yVal>
            <c:numRef>
              <c:f>'3to10_all'!$X$4:$AF$4</c:f>
              <c:numCache>
                <c:formatCode>General</c:formatCode>
                <c:ptCount val="9"/>
                <c:pt idx="0">
                  <c:v>0.00501388294627598</c:v>
                </c:pt>
                <c:pt idx="1">
                  <c:v>0.0115903424621385</c:v>
                </c:pt>
                <c:pt idx="2">
                  <c:v>0.0166377727001447</c:v>
                </c:pt>
                <c:pt idx="3">
                  <c:v>0.014654746660196</c:v>
                </c:pt>
                <c:pt idx="4">
                  <c:v>0.0109276278453591</c:v>
                </c:pt>
                <c:pt idx="5">
                  <c:v>0.00775016255579442</c:v>
                </c:pt>
                <c:pt idx="6">
                  <c:v>0.0051017174646707</c:v>
                </c:pt>
                <c:pt idx="7">
                  <c:v>0.00498492481004119</c:v>
                </c:pt>
                <c:pt idx="8">
                  <c:v>0.00438043505558992</c:v>
                </c:pt>
              </c:numCache>
            </c:numRef>
          </c:yVal>
          <c:smooth val="0"/>
        </c:ser>
        <c:dLbls>
          <c:showLegendKey val="0"/>
          <c:showVal val="0"/>
          <c:showCatName val="0"/>
          <c:showSerName val="0"/>
          <c:showPercent val="0"/>
          <c:showBubbleSize val="0"/>
        </c:dLbls>
        <c:axId val="2140408216"/>
        <c:axId val="2140410856"/>
      </c:scatterChart>
      <c:valAx>
        <c:axId val="2140408216"/>
        <c:scaling>
          <c:orientation val="minMax"/>
          <c:max val="1.0"/>
          <c:min val="-180.0"/>
        </c:scaling>
        <c:delete val="0"/>
        <c:axPos val="b"/>
        <c:title>
          <c:tx>
            <c:rich>
              <a:bodyPr/>
              <a:lstStyle/>
              <a:p>
                <a:pPr>
                  <a:defRPr b="0"/>
                </a:pPr>
                <a:r>
                  <a:rPr lang="en-US" b="0" dirty="0" smtClean="0"/>
                  <a:t>Degree</a:t>
                </a:r>
                <a:endParaRPr lang="en-US" b="0" dirty="0"/>
              </a:p>
            </c:rich>
          </c:tx>
          <c:layout>
            <c:manualLayout>
              <c:xMode val="edge"/>
              <c:yMode val="edge"/>
              <c:x val="0.436026950846571"/>
              <c:y val="0.805786479736684"/>
            </c:manualLayout>
          </c:layout>
          <c:overlay val="0"/>
        </c:title>
        <c:numFmt formatCode="General" sourceLinked="1"/>
        <c:majorTickMark val="out"/>
        <c:minorTickMark val="none"/>
        <c:tickLblPos val="nextTo"/>
        <c:spPr>
          <a:ln>
            <a:solidFill>
              <a:sysClr val="windowText" lastClr="000000"/>
            </a:solidFill>
          </a:ln>
        </c:spPr>
        <c:crossAx val="2140410856"/>
        <c:crosses val="autoZero"/>
        <c:crossBetween val="midCat"/>
        <c:majorUnit val="40.0"/>
      </c:valAx>
      <c:valAx>
        <c:axId val="2140410856"/>
        <c:scaling>
          <c:orientation val="minMax"/>
        </c:scaling>
        <c:delete val="0"/>
        <c:axPos val="l"/>
        <c:numFmt formatCode="General" sourceLinked="1"/>
        <c:majorTickMark val="out"/>
        <c:minorTickMark val="none"/>
        <c:tickLblPos val="low"/>
        <c:spPr>
          <a:ln>
            <a:solidFill>
              <a:sysClr val="windowText" lastClr="000000"/>
            </a:solidFill>
          </a:ln>
        </c:spPr>
        <c:crossAx val="2140408216"/>
        <c:crossesAt val="-180.0"/>
        <c:crossBetween val="midCat"/>
      </c:valAx>
    </c:plotArea>
    <c:plotVisOnly val="1"/>
    <c:dispBlanksAs val="gap"/>
    <c:showDLblsOverMax val="0"/>
  </c:chart>
  <c:txPr>
    <a:bodyPr/>
    <a:lstStyle/>
    <a:p>
      <a:pPr>
        <a:defRPr sz="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126498184281"/>
          <c:y val="0.046885989960624"/>
          <c:w val="0.745799306590016"/>
          <c:h val="0.711446842405843"/>
        </c:manualLayout>
      </c:layout>
      <c:scatterChart>
        <c:scatterStyle val="lineMarker"/>
        <c:varyColors val="0"/>
        <c:ser>
          <c:idx val="0"/>
          <c:order val="0"/>
          <c:tx>
            <c:strRef>
              <c:f>'0.1to0.4_all'!$A$28</c:f>
              <c:strCache>
                <c:ptCount val="1"/>
                <c:pt idx="0">
                  <c:v>Low Mg</c:v>
                </c:pt>
              </c:strCache>
            </c:strRef>
          </c:tx>
          <c:spPr>
            <a:ln w="6350">
              <a:solidFill>
                <a:schemeClr val="tx1"/>
              </a:solidFill>
              <a:prstDash val="solid"/>
            </a:ln>
          </c:spPr>
          <c:marker>
            <c:symbol val="diamond"/>
            <c:size val="3"/>
            <c:spPr>
              <a:solidFill>
                <a:schemeClr val="tx1"/>
              </a:solidFill>
              <a:ln>
                <a:solidFill>
                  <a:prstClr val="black"/>
                </a:solidFill>
              </a:ln>
            </c:spPr>
          </c:marker>
          <c:errBars>
            <c:errDir val="y"/>
            <c:errBarType val="both"/>
            <c:errValType val="cust"/>
            <c:noEndCap val="0"/>
            <c:plus>
              <c:numRef>
                <c:f>'0.1to0.4_all'!$B$29:$J$29</c:f>
                <c:numCache>
                  <c:formatCode>General</c:formatCode>
                  <c:ptCount val="9"/>
                  <c:pt idx="0">
                    <c:v>0.22093052727752</c:v>
                  </c:pt>
                  <c:pt idx="1">
                    <c:v>0.165456904963584</c:v>
                  </c:pt>
                  <c:pt idx="2">
                    <c:v>0.087274188945643</c:v>
                  </c:pt>
                  <c:pt idx="3">
                    <c:v>0.0549180972156629</c:v>
                  </c:pt>
                  <c:pt idx="4">
                    <c:v>0.0582256206687173</c:v>
                  </c:pt>
                  <c:pt idx="5">
                    <c:v>0.113763761278388</c:v>
                  </c:pt>
                  <c:pt idx="6">
                    <c:v>0.0937954834014959</c:v>
                  </c:pt>
                  <c:pt idx="7">
                    <c:v>0.226816556305626</c:v>
                  </c:pt>
                  <c:pt idx="8">
                    <c:v>0.351747549895328</c:v>
                  </c:pt>
                </c:numCache>
              </c:numRef>
            </c:plus>
            <c:minus>
              <c:numRef>
                <c:f>'0.1to0.4_all'!$B$29:$J$29</c:f>
                <c:numCache>
                  <c:formatCode>General</c:formatCode>
                  <c:ptCount val="9"/>
                  <c:pt idx="0">
                    <c:v>0.22093052727752</c:v>
                  </c:pt>
                  <c:pt idx="1">
                    <c:v>0.165456904963584</c:v>
                  </c:pt>
                  <c:pt idx="2">
                    <c:v>0.087274188945643</c:v>
                  </c:pt>
                  <c:pt idx="3">
                    <c:v>0.0549180972156629</c:v>
                  </c:pt>
                  <c:pt idx="4">
                    <c:v>0.0582256206687173</c:v>
                  </c:pt>
                  <c:pt idx="5">
                    <c:v>0.113763761278388</c:v>
                  </c:pt>
                  <c:pt idx="6">
                    <c:v>0.0937954834014959</c:v>
                  </c:pt>
                  <c:pt idx="7">
                    <c:v>0.226816556305626</c:v>
                  </c:pt>
                  <c:pt idx="8">
                    <c:v>0.351747549895328</c:v>
                  </c:pt>
                </c:numCache>
              </c:numRef>
            </c:minus>
          </c:errBars>
          <c:xVal>
            <c:numRef>
              <c:f>'0.1to0.4_all'!$B$2:$J$2</c:f>
              <c:numCache>
                <c:formatCode>General</c:formatCode>
                <c:ptCount val="9"/>
                <c:pt idx="0">
                  <c:v>-170.0</c:v>
                </c:pt>
                <c:pt idx="1">
                  <c:v>-150.0</c:v>
                </c:pt>
                <c:pt idx="2">
                  <c:v>-130.0</c:v>
                </c:pt>
                <c:pt idx="3">
                  <c:v>-110.0</c:v>
                </c:pt>
                <c:pt idx="4">
                  <c:v>-90.0</c:v>
                </c:pt>
                <c:pt idx="5">
                  <c:v>-70.0</c:v>
                </c:pt>
                <c:pt idx="6">
                  <c:v>-50.0</c:v>
                </c:pt>
                <c:pt idx="7">
                  <c:v>-30.0</c:v>
                </c:pt>
                <c:pt idx="8">
                  <c:v>-10.0</c:v>
                </c:pt>
              </c:numCache>
            </c:numRef>
          </c:xVal>
          <c:yVal>
            <c:numRef>
              <c:f>'0.1to0.4_all'!$B$28:$J$28</c:f>
              <c:numCache>
                <c:formatCode>General</c:formatCode>
                <c:ptCount val="9"/>
                <c:pt idx="0">
                  <c:v>0.627209375927533</c:v>
                </c:pt>
                <c:pt idx="1">
                  <c:v>0.395876165883434</c:v>
                </c:pt>
                <c:pt idx="2">
                  <c:v>0.182157437021702</c:v>
                </c:pt>
                <c:pt idx="3">
                  <c:v>0.118218903722654</c:v>
                </c:pt>
                <c:pt idx="4">
                  <c:v>0.169318401204005</c:v>
                </c:pt>
                <c:pt idx="5">
                  <c:v>0.312082606810719</c:v>
                </c:pt>
                <c:pt idx="6">
                  <c:v>0.482528133767366</c:v>
                </c:pt>
                <c:pt idx="7">
                  <c:v>1.038285814356093</c:v>
                </c:pt>
                <c:pt idx="8">
                  <c:v>1.325040686253732</c:v>
                </c:pt>
              </c:numCache>
            </c:numRef>
          </c:yVal>
          <c:smooth val="0"/>
        </c:ser>
        <c:dLbls>
          <c:showLegendKey val="0"/>
          <c:showVal val="0"/>
          <c:showCatName val="0"/>
          <c:showSerName val="0"/>
          <c:showPercent val="0"/>
          <c:showBubbleSize val="0"/>
        </c:dLbls>
        <c:axId val="2142887304"/>
        <c:axId val="2142657208"/>
      </c:scatterChart>
      <c:valAx>
        <c:axId val="2142887304"/>
        <c:scaling>
          <c:orientation val="minMax"/>
          <c:max val="1.0"/>
          <c:min val="-180.0"/>
        </c:scaling>
        <c:delete val="0"/>
        <c:axPos val="b"/>
        <c:title>
          <c:tx>
            <c:rich>
              <a:bodyPr/>
              <a:lstStyle/>
              <a:p>
                <a:pPr>
                  <a:defRPr/>
                </a:pPr>
                <a:r>
                  <a:rPr lang="en-US"/>
                  <a:t>Degree</a:t>
                </a:r>
              </a:p>
            </c:rich>
          </c:tx>
          <c:layout>
            <c:manualLayout>
              <c:xMode val="edge"/>
              <c:yMode val="edge"/>
              <c:x val="0.441444022421169"/>
              <c:y val="0.850283296762752"/>
            </c:manualLayout>
          </c:layout>
          <c:overlay val="0"/>
        </c:title>
        <c:numFmt formatCode="General" sourceLinked="1"/>
        <c:majorTickMark val="out"/>
        <c:minorTickMark val="none"/>
        <c:tickLblPos val="nextTo"/>
        <c:spPr>
          <a:ln>
            <a:solidFill>
              <a:sysClr val="windowText" lastClr="000000"/>
            </a:solidFill>
          </a:ln>
        </c:spPr>
        <c:crossAx val="2142657208"/>
        <c:crosses val="autoZero"/>
        <c:crossBetween val="midCat"/>
        <c:majorUnit val="40.0"/>
      </c:valAx>
      <c:valAx>
        <c:axId val="2142657208"/>
        <c:scaling>
          <c:orientation val="minMax"/>
        </c:scaling>
        <c:delete val="0"/>
        <c:axPos val="l"/>
        <c:title>
          <c:tx>
            <c:rich>
              <a:bodyPr rot="-5400000" vert="horz"/>
              <a:lstStyle/>
              <a:p>
                <a:pPr>
                  <a:defRPr/>
                </a:pPr>
                <a:r>
                  <a:rPr lang="en-US"/>
                  <a:t>Power</a:t>
                </a:r>
              </a:p>
            </c:rich>
          </c:tx>
          <c:layout>
            <c:manualLayout>
              <c:xMode val="edge"/>
              <c:yMode val="edge"/>
              <c:x val="0.0"/>
              <c:y val="0.251680242868737"/>
            </c:manualLayout>
          </c:layout>
          <c:overlay val="0"/>
        </c:title>
        <c:numFmt formatCode="General" sourceLinked="1"/>
        <c:majorTickMark val="out"/>
        <c:minorTickMark val="none"/>
        <c:tickLblPos val="low"/>
        <c:spPr>
          <a:ln>
            <a:solidFill>
              <a:sysClr val="windowText" lastClr="000000"/>
            </a:solidFill>
          </a:ln>
        </c:spPr>
        <c:crossAx val="2142887304"/>
        <c:crossesAt val="-180.0"/>
        <c:crossBetween val="midCat"/>
      </c:valAx>
    </c:plotArea>
    <c:plotVisOnly val="1"/>
    <c:dispBlanksAs val="gap"/>
    <c:showDLblsOverMax val="0"/>
  </c:chart>
  <c:txPr>
    <a:bodyPr/>
    <a:lstStyle/>
    <a:p>
      <a:pPr>
        <a:defRPr sz="600" b="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12700">
              <a:solidFill>
                <a:sysClr val="windowText" lastClr="000000"/>
              </a:solidFill>
              <a:prstDash val="sysDash"/>
            </a:ln>
          </c:spPr>
          <c:marker>
            <c:symbol val="diamond"/>
            <c:size val="10"/>
            <c:spPr>
              <a:solidFill>
                <a:schemeClr val="tx1"/>
              </a:solidFill>
              <a:ln>
                <a:noFill/>
              </a:ln>
            </c:spPr>
          </c:marker>
          <c:errBars>
            <c:errDir val="y"/>
            <c:errBarType val="both"/>
            <c:errValType val="cust"/>
            <c:noEndCap val="0"/>
            <c:plus>
              <c:numRef>
                <c:f>Sheet4!$F$5:$W$5</c:f>
                <c:numCache>
                  <c:formatCode>General</c:formatCode>
                  <c:ptCount val="18"/>
                  <c:pt idx="0">
                    <c:v>880.7266397501265</c:v>
                  </c:pt>
                  <c:pt idx="1">
                    <c:v>435.502809932877</c:v>
                  </c:pt>
                  <c:pt idx="2">
                    <c:v>547.0752175496635</c:v>
                  </c:pt>
                  <c:pt idx="3">
                    <c:v>339.4326126548135</c:v>
                  </c:pt>
                  <c:pt idx="4">
                    <c:v>644.181170912023</c:v>
                  </c:pt>
                  <c:pt idx="5">
                    <c:v>678.0238287022473</c:v>
                  </c:pt>
                  <c:pt idx="6">
                    <c:v>819.2881335953985</c:v>
                  </c:pt>
                  <c:pt idx="7">
                    <c:v>502.8835275250645</c:v>
                  </c:pt>
                  <c:pt idx="8">
                    <c:v>268.8025522072982</c:v>
                  </c:pt>
                  <c:pt idx="11">
                    <c:v>7.591467901653433</c:v>
                  </c:pt>
                  <c:pt idx="13">
                    <c:v>17.50931604804108</c:v>
                  </c:pt>
                  <c:pt idx="15">
                    <c:v>15.30643501326307</c:v>
                  </c:pt>
                  <c:pt idx="16">
                    <c:v>16.46501398374916</c:v>
                  </c:pt>
                  <c:pt idx="17">
                    <c:v>14.69066083331937</c:v>
                  </c:pt>
                </c:numCache>
              </c:numRef>
            </c:plus>
            <c:minus>
              <c:numRef>
                <c:f>Sheet4!$F$5:$W$5</c:f>
                <c:numCache>
                  <c:formatCode>General</c:formatCode>
                  <c:ptCount val="18"/>
                  <c:pt idx="0">
                    <c:v>880.7266397501265</c:v>
                  </c:pt>
                  <c:pt idx="1">
                    <c:v>435.502809932877</c:v>
                  </c:pt>
                  <c:pt idx="2">
                    <c:v>547.0752175496635</c:v>
                  </c:pt>
                  <c:pt idx="3">
                    <c:v>339.4326126548135</c:v>
                  </c:pt>
                  <c:pt idx="4">
                    <c:v>644.181170912023</c:v>
                  </c:pt>
                  <c:pt idx="5">
                    <c:v>678.0238287022473</c:v>
                  </c:pt>
                  <c:pt idx="6">
                    <c:v>819.2881335953985</c:v>
                  </c:pt>
                  <c:pt idx="7">
                    <c:v>502.8835275250645</c:v>
                  </c:pt>
                  <c:pt idx="8">
                    <c:v>268.8025522072982</c:v>
                  </c:pt>
                  <c:pt idx="11">
                    <c:v>7.591467901653433</c:v>
                  </c:pt>
                  <c:pt idx="13">
                    <c:v>17.50931604804108</c:v>
                  </c:pt>
                  <c:pt idx="15">
                    <c:v>15.30643501326307</c:v>
                  </c:pt>
                  <c:pt idx="16">
                    <c:v>16.46501398374916</c:v>
                  </c:pt>
                  <c:pt idx="17">
                    <c:v>14.69066083331937</c:v>
                  </c:pt>
                </c:numCache>
              </c:numRef>
            </c:minus>
          </c:errBars>
          <c:errBars>
            <c:errDir val="x"/>
            <c:errBarType val="both"/>
            <c:errValType val="fixedVal"/>
            <c:noEndCap val="0"/>
            <c:val val="1.0"/>
          </c:errBars>
          <c:xVal>
            <c:numRef>
              <c:f>Sheet4!$F$3:$W$3</c:f>
              <c:numCache>
                <c:formatCode>General</c:formatCode>
                <c:ptCount val="18"/>
                <c:pt idx="0">
                  <c:v>-160.0</c:v>
                </c:pt>
                <c:pt idx="1">
                  <c:v>-140.0</c:v>
                </c:pt>
                <c:pt idx="2">
                  <c:v>-120.0</c:v>
                </c:pt>
                <c:pt idx="3">
                  <c:v>-100.0</c:v>
                </c:pt>
                <c:pt idx="4">
                  <c:v>-80.0</c:v>
                </c:pt>
                <c:pt idx="5">
                  <c:v>-60.0</c:v>
                </c:pt>
                <c:pt idx="6">
                  <c:v>-40.0</c:v>
                </c:pt>
                <c:pt idx="7">
                  <c:v>-20.0</c:v>
                </c:pt>
                <c:pt idx="8">
                  <c:v>0.0</c:v>
                </c:pt>
                <c:pt idx="9">
                  <c:v>20.0</c:v>
                </c:pt>
                <c:pt idx="10">
                  <c:v>40.0</c:v>
                </c:pt>
                <c:pt idx="11">
                  <c:v>60.0</c:v>
                </c:pt>
                <c:pt idx="12">
                  <c:v>80.0</c:v>
                </c:pt>
                <c:pt idx="13">
                  <c:v>100.0</c:v>
                </c:pt>
                <c:pt idx="14">
                  <c:v>120.0</c:v>
                </c:pt>
                <c:pt idx="15">
                  <c:v>140.0</c:v>
                </c:pt>
                <c:pt idx="16">
                  <c:v>160.0</c:v>
                </c:pt>
                <c:pt idx="17">
                  <c:v>180.0</c:v>
                </c:pt>
              </c:numCache>
            </c:numRef>
          </c:xVal>
          <c:yVal>
            <c:numRef>
              <c:f>Sheet4!$F$4:$W$4</c:f>
              <c:numCache>
                <c:formatCode>General</c:formatCode>
                <c:ptCount val="18"/>
                <c:pt idx="0">
                  <c:v>2124.075194010147</c:v>
                </c:pt>
                <c:pt idx="1">
                  <c:v>1552.634244328978</c:v>
                </c:pt>
                <c:pt idx="2">
                  <c:v>1213.353736086116</c:v>
                </c:pt>
                <c:pt idx="3">
                  <c:v>887.3877588008626</c:v>
                </c:pt>
                <c:pt idx="4">
                  <c:v>929.0920190182701</c:v>
                </c:pt>
                <c:pt idx="5">
                  <c:v>1653.297493582613</c:v>
                </c:pt>
                <c:pt idx="6">
                  <c:v>1024.264034246381</c:v>
                </c:pt>
                <c:pt idx="7">
                  <c:v>1430.36569035767</c:v>
                </c:pt>
                <c:pt idx="8">
                  <c:v>1430.36569035767</c:v>
                </c:pt>
                <c:pt idx="9">
                  <c:v>507.5252105272419</c:v>
                </c:pt>
                <c:pt idx="10">
                  <c:v>99.15686558875261</c:v>
                </c:pt>
                <c:pt idx="11">
                  <c:v>79.19610583784655</c:v>
                </c:pt>
                <c:pt idx="12">
                  <c:v>142.954373213522</c:v>
                </c:pt>
                <c:pt idx="13">
                  <c:v>67.09769038938662</c:v>
                </c:pt>
                <c:pt idx="14">
                  <c:v>91.23881188977964</c:v>
                </c:pt>
                <c:pt idx="15">
                  <c:v>98.32359323028255</c:v>
                </c:pt>
                <c:pt idx="16">
                  <c:v>95.1171068912454</c:v>
                </c:pt>
                <c:pt idx="17">
                  <c:v>139.0124139153946</c:v>
                </c:pt>
              </c:numCache>
            </c:numRef>
          </c:yVal>
          <c:smooth val="0"/>
        </c:ser>
        <c:ser>
          <c:idx val="1"/>
          <c:order val="1"/>
          <c:spPr>
            <a:ln w="22225">
              <a:solidFill>
                <a:schemeClr val="tx1"/>
              </a:solidFill>
            </a:ln>
          </c:spPr>
          <c:marker>
            <c:symbol val="none"/>
          </c:marker>
          <c:xVal>
            <c:numRef>
              <c:f>Sheet4!$S$14:$S$15</c:f>
              <c:numCache>
                <c:formatCode>General</c:formatCode>
                <c:ptCount val="2"/>
                <c:pt idx="0">
                  <c:v>-180.0</c:v>
                </c:pt>
                <c:pt idx="1">
                  <c:v>180.0</c:v>
                </c:pt>
              </c:numCache>
            </c:numRef>
          </c:xVal>
          <c:yVal>
            <c:numRef>
              <c:f>Sheet4!$T$14:$T$15</c:f>
              <c:numCache>
                <c:formatCode>General</c:formatCode>
                <c:ptCount val="2"/>
                <c:pt idx="0">
                  <c:v>100.0</c:v>
                </c:pt>
                <c:pt idx="1">
                  <c:v>100.0</c:v>
                </c:pt>
              </c:numCache>
            </c:numRef>
          </c:yVal>
          <c:smooth val="0"/>
        </c:ser>
        <c:dLbls>
          <c:showLegendKey val="0"/>
          <c:showVal val="0"/>
          <c:showCatName val="0"/>
          <c:showSerName val="0"/>
          <c:showPercent val="0"/>
          <c:showBubbleSize val="0"/>
        </c:dLbls>
        <c:axId val="2140946040"/>
        <c:axId val="2125194264"/>
      </c:scatterChart>
      <c:valAx>
        <c:axId val="2140946040"/>
        <c:scaling>
          <c:orientation val="minMax"/>
          <c:max val="181.0"/>
          <c:min val="-180.0"/>
        </c:scaling>
        <c:delete val="0"/>
        <c:axPos val="b"/>
        <c:title>
          <c:tx>
            <c:rich>
              <a:bodyPr/>
              <a:lstStyle/>
              <a:p>
                <a:pPr>
                  <a:defRPr b="0"/>
                </a:pPr>
                <a:r>
                  <a:rPr lang="en-US" b="0"/>
                  <a:t>Degree (0 = seizure termination)</a:t>
                </a:r>
              </a:p>
            </c:rich>
          </c:tx>
          <c:layout/>
          <c:overlay val="0"/>
        </c:title>
        <c:numFmt formatCode="General" sourceLinked="1"/>
        <c:majorTickMark val="out"/>
        <c:minorTickMark val="none"/>
        <c:tickLblPos val="nextTo"/>
        <c:spPr>
          <a:ln>
            <a:solidFill>
              <a:prstClr val="black"/>
            </a:solidFill>
          </a:ln>
        </c:spPr>
        <c:crossAx val="2125194264"/>
        <c:crosses val="autoZero"/>
        <c:crossBetween val="midCat"/>
        <c:majorUnit val="20.0"/>
      </c:valAx>
      <c:valAx>
        <c:axId val="2125194264"/>
        <c:scaling>
          <c:orientation val="minMax"/>
          <c:max val="2500.0"/>
        </c:scaling>
        <c:delete val="0"/>
        <c:axPos val="l"/>
        <c:title>
          <c:tx>
            <c:rich>
              <a:bodyPr rot="-5400000" vert="horz"/>
              <a:lstStyle/>
              <a:p>
                <a:pPr>
                  <a:defRPr b="0"/>
                </a:pPr>
                <a:r>
                  <a:rPr lang="en-US" b="0"/>
                  <a:t>Charge transfer energy (% of pre-ictal)</a:t>
                </a:r>
              </a:p>
            </c:rich>
          </c:tx>
          <c:layout/>
          <c:overlay val="0"/>
        </c:title>
        <c:numFmt formatCode="General" sourceLinked="1"/>
        <c:majorTickMark val="out"/>
        <c:minorTickMark val="none"/>
        <c:tickLblPos val="nextTo"/>
        <c:spPr>
          <a:ln>
            <a:solidFill>
              <a:prstClr val="black"/>
            </a:solidFill>
          </a:ln>
        </c:spPr>
        <c:crossAx val="2140946040"/>
        <c:crosses val="autoZero"/>
        <c:crossBetween val="midCat"/>
      </c:valAx>
    </c:plotArea>
    <c:plotVisOnly val="1"/>
    <c:dispBlanksAs val="gap"/>
    <c:showDLblsOverMax val="0"/>
  </c:chart>
  <c:txPr>
    <a:bodyPr/>
    <a:lstStyle/>
    <a:p>
      <a:pPr>
        <a:defRPr>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6624066302142"/>
          <c:y val="0.0481457316746788"/>
          <c:w val="0.90560652368131"/>
          <c:h val="0.831434110271179"/>
        </c:manualLayout>
      </c:layout>
      <c:barChart>
        <c:barDir val="col"/>
        <c:grouping val="clustered"/>
        <c:varyColors val="0"/>
        <c:ser>
          <c:idx val="1"/>
          <c:order val="1"/>
          <c:spPr>
            <a:solidFill>
              <a:schemeClr val="bg1">
                <a:lumMod val="75000"/>
              </a:schemeClr>
            </a:solidFill>
            <a:ln w="25400">
              <a:noFill/>
            </a:ln>
          </c:spPr>
          <c:invertIfNegative val="0"/>
          <c:cat>
            <c:numRef>
              <c:f>firingratewith2thresholds!$AC$27:$AT$27</c:f>
              <c:numCache>
                <c:formatCode>General</c:formatCode>
                <c:ptCount val="18"/>
                <c:pt idx="0">
                  <c:v>-160.0</c:v>
                </c:pt>
                <c:pt idx="1">
                  <c:v>-140.0</c:v>
                </c:pt>
                <c:pt idx="2">
                  <c:v>-120.0</c:v>
                </c:pt>
                <c:pt idx="3">
                  <c:v>-100.0</c:v>
                </c:pt>
                <c:pt idx="4">
                  <c:v>-80.0</c:v>
                </c:pt>
                <c:pt idx="5">
                  <c:v>-60.0</c:v>
                </c:pt>
                <c:pt idx="6">
                  <c:v>-40.0</c:v>
                </c:pt>
                <c:pt idx="7">
                  <c:v>-20.0</c:v>
                </c:pt>
                <c:pt idx="8">
                  <c:v>0.0</c:v>
                </c:pt>
                <c:pt idx="9">
                  <c:v>20.0</c:v>
                </c:pt>
                <c:pt idx="10">
                  <c:v>40.0</c:v>
                </c:pt>
                <c:pt idx="11">
                  <c:v>60.0</c:v>
                </c:pt>
                <c:pt idx="12">
                  <c:v>80.0</c:v>
                </c:pt>
                <c:pt idx="13">
                  <c:v>100.0</c:v>
                </c:pt>
                <c:pt idx="14">
                  <c:v>120.0</c:v>
                </c:pt>
                <c:pt idx="15">
                  <c:v>140.0</c:v>
                </c:pt>
                <c:pt idx="16">
                  <c:v>160.0</c:v>
                </c:pt>
                <c:pt idx="17">
                  <c:v>180.0</c:v>
                </c:pt>
              </c:numCache>
            </c:numRef>
          </c:cat>
          <c:val>
            <c:numRef>
              <c:f>firingratewith2thresholds!$AC$51:$AT$51</c:f>
              <c:numCache>
                <c:formatCode>General</c:formatCode>
                <c:ptCount val="18"/>
                <c:pt idx="0">
                  <c:v>80.861774205261</c:v>
                </c:pt>
                <c:pt idx="1">
                  <c:v>80.861774205261</c:v>
                </c:pt>
                <c:pt idx="2">
                  <c:v>80.861774205261</c:v>
                </c:pt>
                <c:pt idx="3">
                  <c:v>80.861774205261</c:v>
                </c:pt>
                <c:pt idx="4">
                  <c:v>80.7933677792034</c:v>
                </c:pt>
                <c:pt idx="5">
                  <c:v>80.7933677792034</c:v>
                </c:pt>
                <c:pt idx="6">
                  <c:v>80.7933677792034</c:v>
                </c:pt>
                <c:pt idx="7">
                  <c:v>79.58036653077431</c:v>
                </c:pt>
                <c:pt idx="8">
                  <c:v>79.58036653077431</c:v>
                </c:pt>
                <c:pt idx="9">
                  <c:v>86.09567196543478</c:v>
                </c:pt>
                <c:pt idx="10">
                  <c:v>86.09567196543478</c:v>
                </c:pt>
                <c:pt idx="11">
                  <c:v>96.83547564109978</c:v>
                </c:pt>
                <c:pt idx="12">
                  <c:v>96.83547564109978</c:v>
                </c:pt>
                <c:pt idx="13">
                  <c:v>96.83547564109978</c:v>
                </c:pt>
                <c:pt idx="14">
                  <c:v>101.8292059870927</c:v>
                </c:pt>
                <c:pt idx="15">
                  <c:v>101.9053654579852</c:v>
                </c:pt>
                <c:pt idx="16">
                  <c:v>101.9053654579852</c:v>
                </c:pt>
                <c:pt idx="17">
                  <c:v>101.9053654579852</c:v>
                </c:pt>
              </c:numCache>
            </c:numRef>
          </c:val>
        </c:ser>
        <c:dLbls>
          <c:showLegendKey val="0"/>
          <c:showVal val="0"/>
          <c:showCatName val="0"/>
          <c:showSerName val="0"/>
          <c:showPercent val="0"/>
          <c:showBubbleSize val="0"/>
        </c:dLbls>
        <c:gapWidth val="0"/>
        <c:axId val="2142289704"/>
        <c:axId val="2142549832"/>
      </c:barChart>
      <c:scatterChart>
        <c:scatterStyle val="lineMarker"/>
        <c:varyColors val="0"/>
        <c:ser>
          <c:idx val="0"/>
          <c:order val="0"/>
          <c:spPr>
            <a:ln w="28575">
              <a:noFill/>
            </a:ln>
          </c:spPr>
          <c:marker>
            <c:symbol val="diamond"/>
            <c:size val="7"/>
            <c:spPr>
              <a:solidFill>
                <a:schemeClr val="tx1"/>
              </a:solidFill>
              <a:ln>
                <a:solidFill>
                  <a:prstClr val="black"/>
                </a:solidFill>
              </a:ln>
            </c:spPr>
          </c:marker>
          <c:errBars>
            <c:errDir val="y"/>
            <c:errBarType val="both"/>
            <c:errValType val="cust"/>
            <c:noEndCap val="0"/>
            <c:plus>
              <c:numRef>
                <c:f>firingratewith2thresholds!$AC$50:$AT$50</c:f>
                <c:numCache>
                  <c:formatCode>General</c:formatCode>
                  <c:ptCount val="18"/>
                  <c:pt idx="1">
                    <c:v>18.46037310662928</c:v>
                  </c:pt>
                  <c:pt idx="2">
                    <c:v>13.26035617608294</c:v>
                  </c:pt>
                  <c:pt idx="3">
                    <c:v>8.737730530990703</c:v>
                  </c:pt>
                  <c:pt idx="4">
                    <c:v>9.2137052101584</c:v>
                  </c:pt>
                  <c:pt idx="5">
                    <c:v>10.07864277198488</c:v>
                  </c:pt>
                  <c:pt idx="6">
                    <c:v>3.340992933130998</c:v>
                  </c:pt>
                  <c:pt idx="7">
                    <c:v>2.623378946657045</c:v>
                  </c:pt>
                  <c:pt idx="8">
                    <c:v>7.642702459605981</c:v>
                  </c:pt>
                  <c:pt idx="9">
                    <c:v>6.831912232448447</c:v>
                  </c:pt>
                  <c:pt idx="10">
                    <c:v>6.779445432372297</c:v>
                  </c:pt>
                  <c:pt idx="11">
                    <c:v>2.292711957712648</c:v>
                  </c:pt>
                  <c:pt idx="12">
                    <c:v>1.645039108165076</c:v>
                  </c:pt>
                  <c:pt idx="13">
                    <c:v>1.601120313290608</c:v>
                  </c:pt>
                  <c:pt idx="14">
                    <c:v>5.190951722464935</c:v>
                  </c:pt>
                  <c:pt idx="15">
                    <c:v>0.278544464303465</c:v>
                  </c:pt>
                  <c:pt idx="16">
                    <c:v>2.222863499913789</c:v>
                  </c:pt>
                  <c:pt idx="17">
                    <c:v>3.618426095639523</c:v>
                  </c:pt>
                </c:numCache>
              </c:numRef>
            </c:plus>
            <c:minus>
              <c:numRef>
                <c:f>firingratewith2thresholds!$AC$50:$AT$50</c:f>
                <c:numCache>
                  <c:formatCode>General</c:formatCode>
                  <c:ptCount val="18"/>
                  <c:pt idx="1">
                    <c:v>18.46037310662928</c:v>
                  </c:pt>
                  <c:pt idx="2">
                    <c:v>13.26035617608294</c:v>
                  </c:pt>
                  <c:pt idx="3">
                    <c:v>8.737730530990703</c:v>
                  </c:pt>
                  <c:pt idx="4">
                    <c:v>9.2137052101584</c:v>
                  </c:pt>
                  <c:pt idx="5">
                    <c:v>10.07864277198488</c:v>
                  </c:pt>
                  <c:pt idx="6">
                    <c:v>3.340992933130998</c:v>
                  </c:pt>
                  <c:pt idx="7">
                    <c:v>2.623378946657045</c:v>
                  </c:pt>
                  <c:pt idx="8">
                    <c:v>7.642702459605981</c:v>
                  </c:pt>
                  <c:pt idx="9">
                    <c:v>6.831912232448447</c:v>
                  </c:pt>
                  <c:pt idx="10">
                    <c:v>6.779445432372297</c:v>
                  </c:pt>
                  <c:pt idx="11">
                    <c:v>2.292711957712648</c:v>
                  </c:pt>
                  <c:pt idx="12">
                    <c:v>1.645039108165076</c:v>
                  </c:pt>
                  <c:pt idx="13">
                    <c:v>1.601120313290608</c:v>
                  </c:pt>
                  <c:pt idx="14">
                    <c:v>5.190951722464935</c:v>
                  </c:pt>
                  <c:pt idx="15">
                    <c:v>0.278544464303465</c:v>
                  </c:pt>
                  <c:pt idx="16">
                    <c:v>2.222863499913789</c:v>
                  </c:pt>
                  <c:pt idx="17">
                    <c:v>3.618426095639523</c:v>
                  </c:pt>
                </c:numCache>
              </c:numRef>
            </c:minus>
          </c:errBars>
          <c:errBars>
            <c:errDir val="x"/>
            <c:errBarType val="both"/>
            <c:errValType val="fixedVal"/>
            <c:noEndCap val="0"/>
            <c:val val="1.0"/>
          </c:errBars>
          <c:xVal>
            <c:numRef>
              <c:f>firingratewith2thresholds!$AC$27:$AT$27</c:f>
              <c:numCache>
                <c:formatCode>General</c:formatCode>
                <c:ptCount val="18"/>
                <c:pt idx="0">
                  <c:v>-160.0</c:v>
                </c:pt>
                <c:pt idx="1">
                  <c:v>-140.0</c:v>
                </c:pt>
                <c:pt idx="2">
                  <c:v>-120.0</c:v>
                </c:pt>
                <c:pt idx="3">
                  <c:v>-100.0</c:v>
                </c:pt>
                <c:pt idx="4">
                  <c:v>-80.0</c:v>
                </c:pt>
                <c:pt idx="5">
                  <c:v>-60.0</c:v>
                </c:pt>
                <c:pt idx="6">
                  <c:v>-40.0</c:v>
                </c:pt>
                <c:pt idx="7">
                  <c:v>-20.0</c:v>
                </c:pt>
                <c:pt idx="8">
                  <c:v>0.0</c:v>
                </c:pt>
                <c:pt idx="9">
                  <c:v>20.0</c:v>
                </c:pt>
                <c:pt idx="10">
                  <c:v>40.0</c:v>
                </c:pt>
                <c:pt idx="11">
                  <c:v>60.0</c:v>
                </c:pt>
                <c:pt idx="12">
                  <c:v>80.0</c:v>
                </c:pt>
                <c:pt idx="13">
                  <c:v>100.0</c:v>
                </c:pt>
                <c:pt idx="14">
                  <c:v>120.0</c:v>
                </c:pt>
                <c:pt idx="15">
                  <c:v>140.0</c:v>
                </c:pt>
                <c:pt idx="16">
                  <c:v>160.0</c:v>
                </c:pt>
                <c:pt idx="17">
                  <c:v>180.0</c:v>
                </c:pt>
              </c:numCache>
            </c:numRef>
          </c:xVal>
          <c:yVal>
            <c:numRef>
              <c:f>firingratewith2thresholds!$AC$49:$AT$49</c:f>
              <c:numCache>
                <c:formatCode>General</c:formatCode>
                <c:ptCount val="18"/>
                <c:pt idx="0">
                  <c:v>126.013755459924</c:v>
                </c:pt>
                <c:pt idx="1">
                  <c:v>78.59753008548864</c:v>
                </c:pt>
                <c:pt idx="2">
                  <c:v>65.18353786416392</c:v>
                </c:pt>
                <c:pt idx="3">
                  <c:v>76.22826403879867</c:v>
                </c:pt>
                <c:pt idx="4">
                  <c:v>95.85691906065145</c:v>
                </c:pt>
                <c:pt idx="5">
                  <c:v>76.26758470642378</c:v>
                </c:pt>
                <c:pt idx="6">
                  <c:v>74.78138264331447</c:v>
                </c:pt>
                <c:pt idx="7">
                  <c:v>81.73626808756303</c:v>
                </c:pt>
                <c:pt idx="8">
                  <c:v>76.8854895847887</c:v>
                </c:pt>
                <c:pt idx="9">
                  <c:v>86.59389636998158</c:v>
                </c:pt>
                <c:pt idx="10">
                  <c:v>85.5144101601303</c:v>
                </c:pt>
                <c:pt idx="11">
                  <c:v>94.46101430028106</c:v>
                </c:pt>
                <c:pt idx="12">
                  <c:v>96.9352496685668</c:v>
                </c:pt>
                <c:pt idx="13">
                  <c:v>99.13011775994506</c:v>
                </c:pt>
                <c:pt idx="14">
                  <c:v>99.9114980890028</c:v>
                </c:pt>
                <c:pt idx="15">
                  <c:v>98.93068195442581</c:v>
                </c:pt>
                <c:pt idx="16">
                  <c:v>102.6930326597668</c:v>
                </c:pt>
                <c:pt idx="17">
                  <c:v>106.2646985839535</c:v>
                </c:pt>
              </c:numCache>
            </c:numRef>
          </c:yVal>
          <c:smooth val="0"/>
        </c:ser>
        <c:dLbls>
          <c:showLegendKey val="0"/>
          <c:showVal val="0"/>
          <c:showCatName val="0"/>
          <c:showSerName val="0"/>
          <c:showPercent val="0"/>
          <c:showBubbleSize val="0"/>
        </c:dLbls>
        <c:axId val="2143891704"/>
        <c:axId val="2143107752"/>
      </c:scatterChart>
      <c:valAx>
        <c:axId val="2143891704"/>
        <c:scaling>
          <c:orientation val="minMax"/>
        </c:scaling>
        <c:delete val="0"/>
        <c:axPos val="b"/>
        <c:title>
          <c:tx>
            <c:rich>
              <a:bodyPr/>
              <a:lstStyle/>
              <a:p>
                <a:pPr>
                  <a:defRPr b="0"/>
                </a:pPr>
                <a:r>
                  <a:rPr lang="en-US" b="0"/>
                  <a:t>Degree (0 = seizure termination)</a:t>
                </a:r>
              </a:p>
            </c:rich>
          </c:tx>
          <c:layout/>
          <c:overlay val="0"/>
        </c:title>
        <c:numFmt formatCode="General" sourceLinked="1"/>
        <c:majorTickMark val="out"/>
        <c:minorTickMark val="none"/>
        <c:tickLblPos val="nextTo"/>
        <c:crossAx val="2143107752"/>
        <c:crosses val="autoZero"/>
        <c:crossBetween val="midCat"/>
        <c:majorUnit val="20.0"/>
      </c:valAx>
      <c:valAx>
        <c:axId val="2143107752"/>
        <c:scaling>
          <c:orientation val="minMax"/>
          <c:max val="130.0"/>
          <c:min val="50.0"/>
        </c:scaling>
        <c:delete val="0"/>
        <c:axPos val="l"/>
        <c:title>
          <c:tx>
            <c:rich>
              <a:bodyPr/>
              <a:lstStyle/>
              <a:p>
                <a:pPr>
                  <a:defRPr b="0"/>
                </a:pPr>
                <a:r>
                  <a:rPr lang="en-US" b="0"/>
                  <a:t>Normalized Firing Rate</a:t>
                </a:r>
              </a:p>
            </c:rich>
          </c:tx>
          <c:layout/>
          <c:overlay val="0"/>
        </c:title>
        <c:numFmt formatCode="General" sourceLinked="1"/>
        <c:majorTickMark val="out"/>
        <c:minorTickMark val="none"/>
        <c:tickLblPos val="none"/>
        <c:crossAx val="2143891704"/>
        <c:crosses val="autoZero"/>
        <c:crossBetween val="midCat"/>
      </c:valAx>
      <c:valAx>
        <c:axId val="2142549832"/>
        <c:scaling>
          <c:orientation val="minMax"/>
          <c:max val="130.0"/>
          <c:min val="50.0"/>
        </c:scaling>
        <c:delete val="0"/>
        <c:axPos val="r"/>
        <c:numFmt formatCode="General" sourceLinked="1"/>
        <c:majorTickMark val="out"/>
        <c:minorTickMark val="none"/>
        <c:tickLblPos val="nextTo"/>
        <c:crossAx val="2142289704"/>
        <c:crosses val="max"/>
        <c:crossBetween val="between"/>
      </c:valAx>
      <c:catAx>
        <c:axId val="2142289704"/>
        <c:scaling>
          <c:orientation val="minMax"/>
        </c:scaling>
        <c:delete val="1"/>
        <c:axPos val="b"/>
        <c:numFmt formatCode="General" sourceLinked="1"/>
        <c:majorTickMark val="out"/>
        <c:minorTickMark val="none"/>
        <c:tickLblPos val="none"/>
        <c:crossAx val="2142549832"/>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20143964460503"/>
          <c:y val="0.152382912134452"/>
          <c:w val="0.88068408100778"/>
          <c:h val="0.69978400693968"/>
        </c:manualLayout>
      </c:layout>
      <c:barChart>
        <c:barDir val="col"/>
        <c:grouping val="clustered"/>
        <c:varyColors val="0"/>
        <c:ser>
          <c:idx val="1"/>
          <c:order val="1"/>
          <c:spPr>
            <a:solidFill>
              <a:schemeClr val="bg1">
                <a:lumMod val="75000"/>
              </a:schemeClr>
            </a:solidFill>
            <a:ln w="25400">
              <a:noFill/>
            </a:ln>
          </c:spPr>
          <c:invertIfNegative val="0"/>
          <c:cat>
            <c:numRef>
              <c:f>ratiothresholds!$AC$23:$AT$23</c:f>
              <c:numCache>
                <c:formatCode>General</c:formatCode>
                <c:ptCount val="18"/>
                <c:pt idx="0">
                  <c:v>-160.0</c:v>
                </c:pt>
                <c:pt idx="1">
                  <c:v>-140.0</c:v>
                </c:pt>
                <c:pt idx="2">
                  <c:v>-120.0</c:v>
                </c:pt>
                <c:pt idx="3">
                  <c:v>-100.0</c:v>
                </c:pt>
                <c:pt idx="4">
                  <c:v>-80.0</c:v>
                </c:pt>
                <c:pt idx="5">
                  <c:v>-60.0</c:v>
                </c:pt>
                <c:pt idx="6">
                  <c:v>-40.0</c:v>
                </c:pt>
                <c:pt idx="7">
                  <c:v>-20.0</c:v>
                </c:pt>
                <c:pt idx="8">
                  <c:v>0.0</c:v>
                </c:pt>
                <c:pt idx="9">
                  <c:v>20.0</c:v>
                </c:pt>
                <c:pt idx="10">
                  <c:v>40.0</c:v>
                </c:pt>
                <c:pt idx="11">
                  <c:v>60.0</c:v>
                </c:pt>
                <c:pt idx="12">
                  <c:v>80.0</c:v>
                </c:pt>
                <c:pt idx="13">
                  <c:v>100.0</c:v>
                </c:pt>
                <c:pt idx="14">
                  <c:v>120.0</c:v>
                </c:pt>
                <c:pt idx="15">
                  <c:v>140.0</c:v>
                </c:pt>
                <c:pt idx="16">
                  <c:v>160.0</c:v>
                </c:pt>
                <c:pt idx="17">
                  <c:v>180.0</c:v>
                </c:pt>
              </c:numCache>
            </c:numRef>
          </c:cat>
          <c:val>
            <c:numRef>
              <c:f>ratiothresholds!$AC$35:$AT$35</c:f>
              <c:numCache>
                <c:formatCode>General</c:formatCode>
                <c:ptCount val="18"/>
                <c:pt idx="0">
                  <c:v>171.5730821757708</c:v>
                </c:pt>
                <c:pt idx="1">
                  <c:v>171.5730821757708</c:v>
                </c:pt>
                <c:pt idx="2">
                  <c:v>171.5730821757708</c:v>
                </c:pt>
                <c:pt idx="3">
                  <c:v>171.5730821757708</c:v>
                </c:pt>
                <c:pt idx="4">
                  <c:v>203.4179452082333</c:v>
                </c:pt>
                <c:pt idx="5">
                  <c:v>203.4179452082333</c:v>
                </c:pt>
                <c:pt idx="6">
                  <c:v>203.4179452082333</c:v>
                </c:pt>
                <c:pt idx="7">
                  <c:v>208.5713994537003</c:v>
                </c:pt>
                <c:pt idx="8">
                  <c:v>208.5713994537003</c:v>
                </c:pt>
                <c:pt idx="9">
                  <c:v>140.2575914874862</c:v>
                </c:pt>
                <c:pt idx="10">
                  <c:v>140.2575914874862</c:v>
                </c:pt>
                <c:pt idx="11">
                  <c:v>115.6499022945285</c:v>
                </c:pt>
                <c:pt idx="12">
                  <c:v>115.6499022945285</c:v>
                </c:pt>
                <c:pt idx="13">
                  <c:v>115.6499022945285</c:v>
                </c:pt>
                <c:pt idx="14">
                  <c:v>98.95476006945624</c:v>
                </c:pt>
                <c:pt idx="15">
                  <c:v>98.95476006945624</c:v>
                </c:pt>
                <c:pt idx="16">
                  <c:v>98.95476006945624</c:v>
                </c:pt>
                <c:pt idx="17">
                  <c:v>98.95476006945624</c:v>
                </c:pt>
              </c:numCache>
            </c:numRef>
          </c:val>
        </c:ser>
        <c:dLbls>
          <c:showLegendKey val="0"/>
          <c:showVal val="0"/>
          <c:showCatName val="0"/>
          <c:showSerName val="0"/>
          <c:showPercent val="0"/>
          <c:showBubbleSize val="0"/>
        </c:dLbls>
        <c:gapWidth val="0"/>
        <c:axId val="2128866312"/>
        <c:axId val="2127448424"/>
      </c:barChart>
      <c:scatterChart>
        <c:scatterStyle val="lineMarker"/>
        <c:varyColors val="0"/>
        <c:ser>
          <c:idx val="0"/>
          <c:order val="0"/>
          <c:spPr>
            <a:ln w="28575">
              <a:noFill/>
            </a:ln>
          </c:spPr>
          <c:marker>
            <c:symbol val="diamond"/>
            <c:size val="7"/>
            <c:spPr>
              <a:solidFill>
                <a:schemeClr val="tx1"/>
              </a:solidFill>
              <a:ln>
                <a:solidFill>
                  <a:schemeClr val="tx1"/>
                </a:solidFill>
              </a:ln>
            </c:spPr>
          </c:marker>
          <c:errBars>
            <c:errDir val="y"/>
            <c:errBarType val="both"/>
            <c:errValType val="cust"/>
            <c:noEndCap val="0"/>
            <c:plus>
              <c:numRef>
                <c:f>ratiothresholds!$AC$33:$AT$33</c:f>
                <c:numCache>
                  <c:formatCode>General</c:formatCode>
                  <c:ptCount val="18"/>
                  <c:pt idx="1">
                    <c:v>22.26021477369384</c:v>
                  </c:pt>
                  <c:pt idx="2">
                    <c:v>98.4091203387784</c:v>
                  </c:pt>
                  <c:pt idx="3">
                    <c:v>27.6752472397041</c:v>
                  </c:pt>
                  <c:pt idx="4">
                    <c:v>56.0149407177713</c:v>
                  </c:pt>
                  <c:pt idx="5">
                    <c:v>22.8634761622208</c:v>
                  </c:pt>
                  <c:pt idx="6">
                    <c:v>61.40508093634546</c:v>
                  </c:pt>
                  <c:pt idx="7">
                    <c:v>63.81722465561742</c:v>
                  </c:pt>
                  <c:pt idx="8">
                    <c:v>8.839610821766873</c:v>
                  </c:pt>
                  <c:pt idx="9">
                    <c:v>26.36129328065125</c:v>
                  </c:pt>
                  <c:pt idx="10">
                    <c:v>11.26670014853375</c:v>
                  </c:pt>
                  <c:pt idx="11">
                    <c:v>5.946899545491477</c:v>
                  </c:pt>
                  <c:pt idx="12">
                    <c:v>6.61697759655461</c:v>
                  </c:pt>
                  <c:pt idx="13">
                    <c:v>12.39490042922932</c:v>
                  </c:pt>
                  <c:pt idx="14">
                    <c:v>12.6028824472478</c:v>
                  </c:pt>
                  <c:pt idx="15">
                    <c:v>3.121646227055306</c:v>
                  </c:pt>
                  <c:pt idx="16">
                    <c:v>9.426769461010948</c:v>
                  </c:pt>
                  <c:pt idx="17">
                    <c:v>16.48711996747177</c:v>
                  </c:pt>
                </c:numCache>
              </c:numRef>
            </c:plus>
            <c:minus>
              <c:numRef>
                <c:f>ratiothresholds!$AC$33:$AT$33</c:f>
                <c:numCache>
                  <c:formatCode>General</c:formatCode>
                  <c:ptCount val="18"/>
                  <c:pt idx="1">
                    <c:v>22.26021477369384</c:v>
                  </c:pt>
                  <c:pt idx="2">
                    <c:v>98.4091203387784</c:v>
                  </c:pt>
                  <c:pt idx="3">
                    <c:v>27.6752472397041</c:v>
                  </c:pt>
                  <c:pt idx="4">
                    <c:v>56.0149407177713</c:v>
                  </c:pt>
                  <c:pt idx="5">
                    <c:v>22.8634761622208</c:v>
                  </c:pt>
                  <c:pt idx="6">
                    <c:v>61.40508093634546</c:v>
                  </c:pt>
                  <c:pt idx="7">
                    <c:v>63.81722465561742</c:v>
                  </c:pt>
                  <c:pt idx="8">
                    <c:v>8.839610821766873</c:v>
                  </c:pt>
                  <c:pt idx="9">
                    <c:v>26.36129328065125</c:v>
                  </c:pt>
                  <c:pt idx="10">
                    <c:v>11.26670014853375</c:v>
                  </c:pt>
                  <c:pt idx="11">
                    <c:v>5.946899545491477</c:v>
                  </c:pt>
                  <c:pt idx="12">
                    <c:v>6.61697759655461</c:v>
                  </c:pt>
                  <c:pt idx="13">
                    <c:v>12.39490042922932</c:v>
                  </c:pt>
                  <c:pt idx="14">
                    <c:v>12.6028824472478</c:v>
                  </c:pt>
                  <c:pt idx="15">
                    <c:v>3.121646227055306</c:v>
                  </c:pt>
                  <c:pt idx="16">
                    <c:v>9.426769461010948</c:v>
                  </c:pt>
                  <c:pt idx="17">
                    <c:v>16.48711996747177</c:v>
                  </c:pt>
                </c:numCache>
              </c:numRef>
            </c:minus>
          </c:errBars>
          <c:xVal>
            <c:numRef>
              <c:f>ratiothresholds!$AC$23:$AT$23</c:f>
              <c:numCache>
                <c:formatCode>General</c:formatCode>
                <c:ptCount val="18"/>
                <c:pt idx="0">
                  <c:v>-160.0</c:v>
                </c:pt>
                <c:pt idx="1">
                  <c:v>-140.0</c:v>
                </c:pt>
                <c:pt idx="2">
                  <c:v>-120.0</c:v>
                </c:pt>
                <c:pt idx="3">
                  <c:v>-100.0</c:v>
                </c:pt>
                <c:pt idx="4">
                  <c:v>-80.0</c:v>
                </c:pt>
                <c:pt idx="5">
                  <c:v>-60.0</c:v>
                </c:pt>
                <c:pt idx="6">
                  <c:v>-40.0</c:v>
                </c:pt>
                <c:pt idx="7">
                  <c:v>-20.0</c:v>
                </c:pt>
                <c:pt idx="8">
                  <c:v>0.0</c:v>
                </c:pt>
                <c:pt idx="9">
                  <c:v>20.0</c:v>
                </c:pt>
                <c:pt idx="10">
                  <c:v>40.0</c:v>
                </c:pt>
                <c:pt idx="11">
                  <c:v>60.0</c:v>
                </c:pt>
                <c:pt idx="12">
                  <c:v>80.0</c:v>
                </c:pt>
                <c:pt idx="13">
                  <c:v>100.0</c:v>
                </c:pt>
                <c:pt idx="14">
                  <c:v>120.0</c:v>
                </c:pt>
                <c:pt idx="15">
                  <c:v>140.0</c:v>
                </c:pt>
                <c:pt idx="16">
                  <c:v>160.0</c:v>
                </c:pt>
                <c:pt idx="17">
                  <c:v>180.0</c:v>
                </c:pt>
              </c:numCache>
            </c:numRef>
          </c:xVal>
          <c:yVal>
            <c:numRef>
              <c:f>ratiothresholds!$AC$32:$AT$32</c:f>
              <c:numCache>
                <c:formatCode>General</c:formatCode>
                <c:ptCount val="18"/>
                <c:pt idx="0">
                  <c:v>146.0701004953522</c:v>
                </c:pt>
                <c:pt idx="1">
                  <c:v>107.9577176824714</c:v>
                </c:pt>
                <c:pt idx="2">
                  <c:v>210.0035122426517</c:v>
                </c:pt>
                <c:pt idx="3">
                  <c:v>209.5095074423989</c:v>
                </c:pt>
                <c:pt idx="4">
                  <c:v>194.5220678473788</c:v>
                </c:pt>
                <c:pt idx="5">
                  <c:v>180.7516232216063</c:v>
                </c:pt>
                <c:pt idx="6">
                  <c:v>257.6464665423414</c:v>
                </c:pt>
                <c:pt idx="7">
                  <c:v>255.3062256270488</c:v>
                </c:pt>
                <c:pt idx="8">
                  <c:v>150.1528667370144</c:v>
                </c:pt>
                <c:pt idx="9">
                  <c:v>152.8236763320722</c:v>
                </c:pt>
                <c:pt idx="10">
                  <c:v>125.5971591688024</c:v>
                </c:pt>
                <c:pt idx="11">
                  <c:v>122.2472027345558</c:v>
                </c:pt>
                <c:pt idx="12">
                  <c:v>102.436465959203</c:v>
                </c:pt>
                <c:pt idx="13">
                  <c:v>119.6233509227617</c:v>
                </c:pt>
                <c:pt idx="14">
                  <c:v>98.34073627610225</c:v>
                </c:pt>
                <c:pt idx="15">
                  <c:v>99.9975375853688</c:v>
                </c:pt>
                <c:pt idx="16">
                  <c:v>92.5872757893037</c:v>
                </c:pt>
                <c:pt idx="17">
                  <c:v>104.8934906270504</c:v>
                </c:pt>
              </c:numCache>
            </c:numRef>
          </c:yVal>
          <c:smooth val="0"/>
        </c:ser>
        <c:ser>
          <c:idx val="2"/>
          <c:order val="2"/>
          <c:spPr>
            <a:ln w="15875">
              <a:solidFill>
                <a:schemeClr val="tx1"/>
              </a:solidFill>
            </a:ln>
          </c:spPr>
          <c:marker>
            <c:symbol val="none"/>
          </c:marker>
          <c:xVal>
            <c:numRef>
              <c:f>ratiothresholds!$AP$39:$AP$40</c:f>
              <c:numCache>
                <c:formatCode>General</c:formatCode>
                <c:ptCount val="2"/>
                <c:pt idx="0">
                  <c:v>-160.0</c:v>
                </c:pt>
                <c:pt idx="1">
                  <c:v>180.0</c:v>
                </c:pt>
              </c:numCache>
            </c:numRef>
          </c:xVal>
          <c:yVal>
            <c:numRef>
              <c:f>ratiothresholds!$AQ$39:$AQ$40</c:f>
              <c:numCache>
                <c:formatCode>General</c:formatCode>
                <c:ptCount val="2"/>
                <c:pt idx="0">
                  <c:v>100.0</c:v>
                </c:pt>
                <c:pt idx="1">
                  <c:v>100.0</c:v>
                </c:pt>
              </c:numCache>
            </c:numRef>
          </c:yVal>
          <c:smooth val="0"/>
        </c:ser>
        <c:dLbls>
          <c:showLegendKey val="0"/>
          <c:showVal val="0"/>
          <c:showCatName val="0"/>
          <c:showSerName val="0"/>
          <c:showPercent val="0"/>
          <c:showBubbleSize val="0"/>
        </c:dLbls>
        <c:axId val="2126545992"/>
        <c:axId val="2128967976"/>
      </c:scatterChart>
      <c:valAx>
        <c:axId val="2126545992"/>
        <c:scaling>
          <c:orientation val="minMax"/>
          <c:max val="180.0"/>
          <c:min val="-160.0"/>
        </c:scaling>
        <c:delete val="0"/>
        <c:axPos val="b"/>
        <c:title>
          <c:tx>
            <c:rich>
              <a:bodyPr/>
              <a:lstStyle/>
              <a:p>
                <a:pPr>
                  <a:defRPr/>
                </a:pPr>
                <a:r>
                  <a:rPr lang="en-US"/>
                  <a:t>Degree (0 = seizure termination)</a:t>
                </a:r>
              </a:p>
            </c:rich>
          </c:tx>
          <c:layout/>
          <c:overlay val="0"/>
        </c:title>
        <c:numFmt formatCode="General" sourceLinked="1"/>
        <c:majorTickMark val="out"/>
        <c:minorTickMark val="none"/>
        <c:tickLblPos val="nextTo"/>
        <c:crossAx val="2128967976"/>
        <c:crosses val="autoZero"/>
        <c:crossBetween val="midCat"/>
        <c:majorUnit val="20.0"/>
      </c:valAx>
      <c:valAx>
        <c:axId val="2128967976"/>
        <c:scaling>
          <c:orientation val="minMax"/>
          <c:max val="350.0"/>
          <c:min val="75.0"/>
        </c:scaling>
        <c:delete val="0"/>
        <c:axPos val="l"/>
        <c:title>
          <c:tx>
            <c:rich>
              <a:bodyPr rot="-5400000" vert="horz"/>
              <a:lstStyle/>
              <a:p>
                <a:pPr>
                  <a:defRPr/>
                </a:pPr>
                <a:r>
                  <a:rPr lang="en-US"/>
                  <a:t>% Change  in threshold</a:t>
                </a:r>
              </a:p>
            </c:rich>
          </c:tx>
          <c:layout/>
          <c:overlay val="0"/>
        </c:title>
        <c:numFmt formatCode="General" sourceLinked="1"/>
        <c:majorTickMark val="out"/>
        <c:minorTickMark val="none"/>
        <c:tickLblPos val="none"/>
        <c:crossAx val="2126545992"/>
        <c:crosses val="autoZero"/>
        <c:crossBetween val="midCat"/>
      </c:valAx>
      <c:valAx>
        <c:axId val="2127448424"/>
        <c:scaling>
          <c:orientation val="minMax"/>
          <c:max val="350.0"/>
          <c:min val="75.0"/>
        </c:scaling>
        <c:delete val="0"/>
        <c:axPos val="r"/>
        <c:numFmt formatCode="General" sourceLinked="1"/>
        <c:majorTickMark val="out"/>
        <c:minorTickMark val="none"/>
        <c:tickLblPos val="nextTo"/>
        <c:crossAx val="2128866312"/>
        <c:crosses val="max"/>
        <c:crossBetween val="between"/>
      </c:valAx>
      <c:catAx>
        <c:axId val="2128866312"/>
        <c:scaling>
          <c:orientation val="minMax"/>
        </c:scaling>
        <c:delete val="1"/>
        <c:axPos val="b"/>
        <c:numFmt formatCode="General" sourceLinked="1"/>
        <c:majorTickMark val="out"/>
        <c:minorTickMark val="none"/>
        <c:tickLblPos val="none"/>
        <c:crossAx val="2127448424"/>
        <c:crosses val="autoZero"/>
        <c:auto val="1"/>
        <c:lblAlgn val="ctr"/>
        <c:lblOffset val="100"/>
        <c:noMultiLvlLbl val="0"/>
      </c:catAx>
    </c:plotArea>
    <c:plotVisOnly val="1"/>
    <c:dispBlanksAs val="gap"/>
    <c:showDLblsOverMax val="0"/>
  </c:chart>
  <c:txPr>
    <a:bodyPr/>
    <a:lstStyle/>
    <a:p>
      <a:pPr>
        <a:defRPr b="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'layer 23'!$AB$68</c:f>
              <c:strCache>
                <c:ptCount val="1"/>
                <c:pt idx="0">
                  <c:v>mean</c:v>
                </c:pt>
              </c:strCache>
            </c:strRef>
          </c:tx>
          <c:spPr>
            <a:solidFill>
              <a:schemeClr val="bg1">
                <a:lumMod val="50000"/>
              </a:schemeClr>
            </a:solidFill>
            <a:ln>
              <a:noFill/>
            </a:ln>
            <a:effectLst/>
          </c:spPr>
          <c:invertIfNegative val="0"/>
          <c:errBars>
            <c:errBarType val="both"/>
            <c:errValType val="cust"/>
            <c:noEndCap val="0"/>
            <c:plus>
              <c:numRef>
                <c:f>'layer 23'!$AC$69:$AD$69</c:f>
                <c:numCache>
                  <c:formatCode>General</c:formatCode>
                  <c:ptCount val="2"/>
                  <c:pt idx="0">
                    <c:v>0.0377389391043905</c:v>
                  </c:pt>
                  <c:pt idx="1">
                    <c:v>0.0243221737399228</c:v>
                  </c:pt>
                </c:numCache>
              </c:numRef>
            </c:plus>
            <c:minus>
              <c:numRef>
                <c:f>'layer 23'!$AC$69:$AD$69</c:f>
                <c:numCache>
                  <c:formatCode>General</c:formatCode>
                  <c:ptCount val="2"/>
                  <c:pt idx="0">
                    <c:v>0.0377389391043905</c:v>
                  </c:pt>
                  <c:pt idx="1">
                    <c:v>0.0243221737399228</c:v>
                  </c:pt>
                </c:numCache>
              </c:numRef>
            </c:minus>
            <c:spPr>
              <a:noFill/>
              <a:ln w="9525" cap="flat" cmpd="sng" algn="ctr">
                <a:solidFill>
                  <a:schemeClr val="tx1">
                    <a:lumMod val="65000"/>
                    <a:lumOff val="35000"/>
                  </a:schemeClr>
                </a:solidFill>
                <a:round/>
              </a:ln>
              <a:effectLst/>
            </c:spPr>
          </c:errBars>
          <c:cat>
            <c:strRef>
              <c:f>'layer 23'!$AC$67:$AD$67</c:f>
              <c:strCache>
                <c:ptCount val="2"/>
                <c:pt idx="0">
                  <c:v>seizure</c:v>
                </c:pt>
                <c:pt idx="1">
                  <c:v>inter-seizure</c:v>
                </c:pt>
              </c:strCache>
            </c:strRef>
          </c:cat>
          <c:val>
            <c:numRef>
              <c:f>'layer 23'!$AC$68:$AD$68</c:f>
              <c:numCache>
                <c:formatCode>General</c:formatCode>
                <c:ptCount val="2"/>
                <c:pt idx="0">
                  <c:v>0.338975068141735</c:v>
                </c:pt>
                <c:pt idx="1">
                  <c:v>0.85358155954374</c:v>
                </c:pt>
              </c:numCache>
            </c:numRef>
          </c:val>
        </c:ser>
        <c:dLbls>
          <c:showLegendKey val="0"/>
          <c:showVal val="0"/>
          <c:showCatName val="0"/>
          <c:showSerName val="0"/>
          <c:showPercent val="0"/>
          <c:showBubbleSize val="0"/>
        </c:dLbls>
        <c:gapWidth val="139"/>
        <c:overlap val="-27"/>
        <c:axId val="2128654264"/>
        <c:axId val="2128657816"/>
      </c:barChart>
      <c:catAx>
        <c:axId val="212865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657816"/>
        <c:crosses val="autoZero"/>
        <c:auto val="1"/>
        <c:lblAlgn val="ctr"/>
        <c:lblOffset val="100"/>
        <c:noMultiLvlLbl val="0"/>
      </c:catAx>
      <c:valAx>
        <c:axId val="21286578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Probability</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8654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5875" cap="rnd">
              <a:solidFill>
                <a:schemeClr val="bg1">
                  <a:lumMod val="50000"/>
                </a:schemeClr>
              </a:solidFill>
              <a:prstDash val="dash"/>
              <a:round/>
            </a:ln>
            <a:effectLst/>
          </c:spPr>
          <c:marker>
            <c:symbol val="triangle"/>
            <c:size val="7"/>
            <c:spPr>
              <a:solidFill>
                <a:schemeClr val="tx1"/>
              </a:solidFill>
              <a:ln w="9525">
                <a:solidFill>
                  <a:schemeClr val="tx1"/>
                </a:solidFill>
              </a:ln>
              <a:effectLst/>
            </c:spPr>
          </c:marker>
          <c:errBars>
            <c:errDir val="y"/>
            <c:errBarType val="both"/>
            <c:errValType val="cust"/>
            <c:noEndCap val="0"/>
            <c:plus>
              <c:numRef>
                <c:f>'mean all 5'!$AF$22:$AW$22</c:f>
                <c:numCache>
                  <c:formatCode>General</c:formatCode>
                  <c:ptCount val="18"/>
                  <c:pt idx="0">
                    <c:v>28.24943991089049</c:v>
                  </c:pt>
                  <c:pt idx="1">
                    <c:v>24.83329941505022</c:v>
                  </c:pt>
                  <c:pt idx="2">
                    <c:v>320.8172402191515</c:v>
                  </c:pt>
                  <c:pt idx="3">
                    <c:v>309.0995325622417</c:v>
                  </c:pt>
                  <c:pt idx="4">
                    <c:v>301.5210867635913</c:v>
                  </c:pt>
                  <c:pt idx="5">
                    <c:v>155.2372857749693</c:v>
                  </c:pt>
                  <c:pt idx="6">
                    <c:v>215.682956428578</c:v>
                  </c:pt>
                  <c:pt idx="7">
                    <c:v>90.12216227035815</c:v>
                  </c:pt>
                  <c:pt idx="8">
                    <c:v>70.60176560124072</c:v>
                  </c:pt>
                  <c:pt idx="9">
                    <c:v>146.3511937849047</c:v>
                  </c:pt>
                  <c:pt idx="10">
                    <c:v>15.92418749284692</c:v>
                  </c:pt>
                  <c:pt idx="11">
                    <c:v>8.930171499096659</c:v>
                  </c:pt>
                  <c:pt idx="12">
                    <c:v>15.53511505958596</c:v>
                  </c:pt>
                  <c:pt idx="13">
                    <c:v>21.14460573806733</c:v>
                  </c:pt>
                  <c:pt idx="14">
                    <c:v>40.1168044403549</c:v>
                  </c:pt>
                  <c:pt idx="15">
                    <c:v>176.6853312057984</c:v>
                  </c:pt>
                  <c:pt idx="16">
                    <c:v>198.711942044024</c:v>
                  </c:pt>
                  <c:pt idx="17">
                    <c:v>96.73777955771848</c:v>
                  </c:pt>
                </c:numCache>
              </c:numRef>
            </c:plus>
            <c:minus>
              <c:numRef>
                <c:f>'mean all 5'!$AF$22:$AW$22</c:f>
                <c:numCache>
                  <c:formatCode>General</c:formatCode>
                  <c:ptCount val="18"/>
                  <c:pt idx="0">
                    <c:v>28.24943991089049</c:v>
                  </c:pt>
                  <c:pt idx="1">
                    <c:v>24.83329941505022</c:v>
                  </c:pt>
                  <c:pt idx="2">
                    <c:v>320.8172402191515</c:v>
                  </c:pt>
                  <c:pt idx="3">
                    <c:v>309.0995325622417</c:v>
                  </c:pt>
                  <c:pt idx="4">
                    <c:v>301.5210867635913</c:v>
                  </c:pt>
                  <c:pt idx="5">
                    <c:v>155.2372857749693</c:v>
                  </c:pt>
                  <c:pt idx="6">
                    <c:v>215.682956428578</c:v>
                  </c:pt>
                  <c:pt idx="7">
                    <c:v>90.12216227035815</c:v>
                  </c:pt>
                  <c:pt idx="8">
                    <c:v>70.60176560124072</c:v>
                  </c:pt>
                  <c:pt idx="9">
                    <c:v>146.3511937849047</c:v>
                  </c:pt>
                  <c:pt idx="10">
                    <c:v>15.92418749284692</c:v>
                  </c:pt>
                  <c:pt idx="11">
                    <c:v>8.930171499096659</c:v>
                  </c:pt>
                  <c:pt idx="12">
                    <c:v>15.53511505958596</c:v>
                  </c:pt>
                  <c:pt idx="13">
                    <c:v>21.14460573806733</c:v>
                  </c:pt>
                  <c:pt idx="14">
                    <c:v>40.1168044403549</c:v>
                  </c:pt>
                  <c:pt idx="15">
                    <c:v>176.6853312057984</c:v>
                  </c:pt>
                  <c:pt idx="16">
                    <c:v>198.711942044024</c:v>
                  </c:pt>
                  <c:pt idx="17">
                    <c:v>96.73777955771848</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0"/>
            <c:spPr>
              <a:noFill/>
              <a:ln w="9525" cap="flat" cmpd="sng" algn="ctr">
                <a:solidFill>
                  <a:schemeClr val="tx1">
                    <a:lumMod val="65000"/>
                    <a:lumOff val="35000"/>
                  </a:schemeClr>
                </a:solidFill>
                <a:round/>
              </a:ln>
              <a:effectLst/>
            </c:spPr>
          </c:errBars>
          <c:xVal>
            <c:numRef>
              <c:f>'mean all 5'!$AF$2:$AW$2</c:f>
              <c:numCache>
                <c:formatCode>General</c:formatCode>
                <c:ptCount val="18"/>
                <c:pt idx="0">
                  <c:v>-160.0</c:v>
                </c:pt>
                <c:pt idx="1">
                  <c:v>-140.0</c:v>
                </c:pt>
                <c:pt idx="2">
                  <c:v>-120.0</c:v>
                </c:pt>
                <c:pt idx="3">
                  <c:v>-100.0</c:v>
                </c:pt>
                <c:pt idx="4">
                  <c:v>-80.0</c:v>
                </c:pt>
                <c:pt idx="5">
                  <c:v>-60.0</c:v>
                </c:pt>
                <c:pt idx="6">
                  <c:v>-40.0</c:v>
                </c:pt>
                <c:pt idx="7">
                  <c:v>-20.0</c:v>
                </c:pt>
                <c:pt idx="8">
                  <c:v>0.0</c:v>
                </c:pt>
                <c:pt idx="9">
                  <c:v>20.0</c:v>
                </c:pt>
                <c:pt idx="10">
                  <c:v>40.0</c:v>
                </c:pt>
                <c:pt idx="11">
                  <c:v>60.0</c:v>
                </c:pt>
                <c:pt idx="12">
                  <c:v>80.0</c:v>
                </c:pt>
                <c:pt idx="13">
                  <c:v>100.0</c:v>
                </c:pt>
                <c:pt idx="14">
                  <c:v>120.0</c:v>
                </c:pt>
                <c:pt idx="15">
                  <c:v>140.0</c:v>
                </c:pt>
                <c:pt idx="16">
                  <c:v>160.0</c:v>
                </c:pt>
                <c:pt idx="17">
                  <c:v>180.0</c:v>
                </c:pt>
              </c:numCache>
            </c:numRef>
          </c:xVal>
          <c:yVal>
            <c:numRef>
              <c:f>'mean all 5'!$AF$19:$AW$19</c:f>
              <c:numCache>
                <c:formatCode>General</c:formatCode>
                <c:ptCount val="18"/>
                <c:pt idx="0">
                  <c:v>-31.06527929704032</c:v>
                </c:pt>
                <c:pt idx="1">
                  <c:v>17.95247876437998</c:v>
                </c:pt>
                <c:pt idx="2">
                  <c:v>443.9745407169644</c:v>
                </c:pt>
                <c:pt idx="3">
                  <c:v>489.5904732556141</c:v>
                </c:pt>
                <c:pt idx="4">
                  <c:v>363.9146644966621</c:v>
                </c:pt>
                <c:pt idx="5">
                  <c:v>507.5263319560812</c:v>
                </c:pt>
                <c:pt idx="6">
                  <c:v>560.4228571625429</c:v>
                </c:pt>
                <c:pt idx="7">
                  <c:v>240.4484060031491</c:v>
                </c:pt>
                <c:pt idx="8">
                  <c:v>417.5653175913963</c:v>
                </c:pt>
                <c:pt idx="9">
                  <c:v>261.0111248644226</c:v>
                </c:pt>
                <c:pt idx="10">
                  <c:v>38.29291481536048</c:v>
                </c:pt>
                <c:pt idx="11">
                  <c:v>-7.388757231927447</c:v>
                </c:pt>
                <c:pt idx="12">
                  <c:v>20.70151280264178</c:v>
                </c:pt>
                <c:pt idx="13">
                  <c:v>52.2721353030813</c:v>
                </c:pt>
                <c:pt idx="14">
                  <c:v>102.0701988746061</c:v>
                </c:pt>
                <c:pt idx="15">
                  <c:v>240.6783410928892</c:v>
                </c:pt>
                <c:pt idx="16">
                  <c:v>272.9049345690742</c:v>
                </c:pt>
                <c:pt idx="17">
                  <c:v>187.4303383540491</c:v>
                </c:pt>
              </c:numCache>
            </c:numRef>
          </c:yVal>
          <c:smooth val="0"/>
        </c:ser>
        <c:ser>
          <c:idx val="1"/>
          <c:order val="1"/>
          <c:spPr>
            <a:ln w="15875" cap="rnd">
              <a:solidFill>
                <a:schemeClr val="tx1"/>
              </a:solidFill>
              <a:round/>
            </a:ln>
            <a:effectLst/>
          </c:spPr>
          <c:marker>
            <c:symbol val="none"/>
          </c:marker>
          <c:xVal>
            <c:numRef>
              <c:f>'mean all 5'!$Y$25:$Y$26</c:f>
              <c:numCache>
                <c:formatCode>General</c:formatCode>
                <c:ptCount val="2"/>
                <c:pt idx="0">
                  <c:v>-160.0</c:v>
                </c:pt>
                <c:pt idx="1">
                  <c:v>180.0</c:v>
                </c:pt>
              </c:numCache>
            </c:numRef>
          </c:xVal>
          <c:yVal>
            <c:numRef>
              <c:f>'mean all 5'!$Z$25:$Z$26</c:f>
              <c:numCache>
                <c:formatCode>General</c:formatCode>
                <c:ptCount val="2"/>
                <c:pt idx="0">
                  <c:v>100.0</c:v>
                </c:pt>
                <c:pt idx="1">
                  <c:v>100.0</c:v>
                </c:pt>
              </c:numCache>
            </c:numRef>
          </c:yVal>
          <c:smooth val="0"/>
        </c:ser>
        <c:dLbls>
          <c:showLegendKey val="0"/>
          <c:showVal val="0"/>
          <c:showCatName val="0"/>
          <c:showSerName val="0"/>
          <c:showPercent val="0"/>
          <c:showBubbleSize val="0"/>
        </c:dLbls>
        <c:axId val="2127513128"/>
        <c:axId val="2129379240"/>
      </c:scatterChart>
      <c:valAx>
        <c:axId val="2127513128"/>
        <c:scaling>
          <c:orientation val="minMax"/>
          <c:max val="180.0"/>
          <c:min val="-160.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379240"/>
        <c:crosses val="autoZero"/>
        <c:crossBetween val="midCat"/>
        <c:majorUnit val="20.0"/>
      </c:valAx>
      <c:valAx>
        <c:axId val="2129379240"/>
        <c:scaling>
          <c:orientation val="minMax"/>
          <c:max val="790.0"/>
          <c:min val="-50.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5131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cap="rnd">
              <a:noFill/>
              <a:round/>
            </a:ln>
            <a:effectLst/>
          </c:spPr>
          <c:marker>
            <c:symbol val="circle"/>
            <c:size val="5"/>
            <c:spPr>
              <a:solidFill>
                <a:schemeClr val="tx1"/>
              </a:solidFill>
              <a:ln w="9525">
                <a:solidFill>
                  <a:schemeClr val="tx1"/>
                </a:solidFill>
              </a:ln>
              <a:effectLst/>
            </c:spPr>
          </c:marker>
          <c:errBars>
            <c:errDir val="y"/>
            <c:errBarType val="both"/>
            <c:errValType val="cust"/>
            <c:noEndCap val="0"/>
            <c:plus>
              <c:numRef>
                <c:f>Sheet1!$T$15:$AK$15</c:f>
                <c:numCache>
                  <c:formatCode>General</c:formatCode>
                  <c:ptCount val="18"/>
                  <c:pt idx="0">
                    <c:v>33.412563830259</c:v>
                  </c:pt>
                  <c:pt idx="1">
                    <c:v>15.1976507869172</c:v>
                  </c:pt>
                  <c:pt idx="2">
                    <c:v>58.03391048744417</c:v>
                  </c:pt>
                  <c:pt idx="3">
                    <c:v>93.86250318408044</c:v>
                  </c:pt>
                  <c:pt idx="4">
                    <c:v>0.174205649129448</c:v>
                  </c:pt>
                  <c:pt idx="5">
                    <c:v>37.21977092371166</c:v>
                  </c:pt>
                  <c:pt idx="6">
                    <c:v>73.50804096501483</c:v>
                  </c:pt>
                  <c:pt idx="7">
                    <c:v>43.86720075026808</c:v>
                  </c:pt>
                  <c:pt idx="8">
                    <c:v>47.77890263791041</c:v>
                  </c:pt>
                  <c:pt idx="9">
                    <c:v>14.61133056296943</c:v>
                  </c:pt>
                  <c:pt idx="10">
                    <c:v>21.02803337475845</c:v>
                  </c:pt>
                  <c:pt idx="11">
                    <c:v>3.85185289393034</c:v>
                  </c:pt>
                  <c:pt idx="12">
                    <c:v>21.41431090047502</c:v>
                  </c:pt>
                  <c:pt idx="13">
                    <c:v>15.23786816027441</c:v>
                  </c:pt>
                  <c:pt idx="14">
                    <c:v>5.999916471360172</c:v>
                  </c:pt>
                  <c:pt idx="15">
                    <c:v>18.43491805307604</c:v>
                  </c:pt>
                  <c:pt idx="16">
                    <c:v>71.59441236050388</c:v>
                  </c:pt>
                  <c:pt idx="17">
                    <c:v>73.73359739164131</c:v>
                  </c:pt>
                </c:numCache>
              </c:numRef>
            </c:plus>
            <c:minus>
              <c:numRef>
                <c:f>Sheet1!$T$15:$AK$15</c:f>
                <c:numCache>
                  <c:formatCode>General</c:formatCode>
                  <c:ptCount val="18"/>
                  <c:pt idx="0">
                    <c:v>33.412563830259</c:v>
                  </c:pt>
                  <c:pt idx="1">
                    <c:v>15.1976507869172</c:v>
                  </c:pt>
                  <c:pt idx="2">
                    <c:v>58.03391048744417</c:v>
                  </c:pt>
                  <c:pt idx="3">
                    <c:v>93.86250318408044</c:v>
                  </c:pt>
                  <c:pt idx="4">
                    <c:v>0.174205649129448</c:v>
                  </c:pt>
                  <c:pt idx="5">
                    <c:v>37.21977092371166</c:v>
                  </c:pt>
                  <c:pt idx="6">
                    <c:v>73.50804096501483</c:v>
                  </c:pt>
                  <c:pt idx="7">
                    <c:v>43.86720075026808</c:v>
                  </c:pt>
                  <c:pt idx="8">
                    <c:v>47.77890263791041</c:v>
                  </c:pt>
                  <c:pt idx="9">
                    <c:v>14.61133056296943</c:v>
                  </c:pt>
                  <c:pt idx="10">
                    <c:v>21.02803337475845</c:v>
                  </c:pt>
                  <c:pt idx="11">
                    <c:v>3.85185289393034</c:v>
                  </c:pt>
                  <c:pt idx="12">
                    <c:v>21.41431090047502</c:v>
                  </c:pt>
                  <c:pt idx="13">
                    <c:v>15.23786816027441</c:v>
                  </c:pt>
                  <c:pt idx="14">
                    <c:v>5.999916471360172</c:v>
                  </c:pt>
                  <c:pt idx="15">
                    <c:v>18.43491805307604</c:v>
                  </c:pt>
                  <c:pt idx="16">
                    <c:v>71.59441236050388</c:v>
                  </c:pt>
                  <c:pt idx="17">
                    <c:v>73.73359739164131</c:v>
                  </c:pt>
                </c:numCache>
              </c:numRef>
            </c:minus>
            <c:spPr>
              <a:noFill/>
              <a:ln w="9525" cap="flat" cmpd="sng" algn="ctr">
                <a:solidFill>
                  <a:schemeClr val="tx1">
                    <a:lumMod val="65000"/>
                    <a:lumOff val="35000"/>
                  </a:schemeClr>
                </a:solidFill>
                <a:round/>
              </a:ln>
              <a:effectLst/>
            </c:spPr>
          </c:errBars>
          <c:errBars>
            <c:errDir val="x"/>
            <c:errBarType val="both"/>
            <c:errValType val="fixedVal"/>
            <c:noEndCap val="0"/>
            <c:val val="1.0"/>
            <c:spPr>
              <a:noFill/>
              <a:ln w="9525" cap="flat" cmpd="sng" algn="ctr">
                <a:solidFill>
                  <a:schemeClr val="tx1">
                    <a:lumMod val="65000"/>
                    <a:lumOff val="35000"/>
                  </a:schemeClr>
                </a:solidFill>
                <a:round/>
              </a:ln>
              <a:effectLst/>
            </c:spPr>
          </c:errBars>
          <c:xVal>
            <c:numRef>
              <c:f>Sheet1!$T$5:$AK$5</c:f>
              <c:numCache>
                <c:formatCode>General</c:formatCode>
                <c:ptCount val="18"/>
                <c:pt idx="0">
                  <c:v>-160.0</c:v>
                </c:pt>
                <c:pt idx="1">
                  <c:v>-140.0</c:v>
                </c:pt>
                <c:pt idx="2">
                  <c:v>-120.0</c:v>
                </c:pt>
                <c:pt idx="3">
                  <c:v>-100.0</c:v>
                </c:pt>
                <c:pt idx="4">
                  <c:v>-80.0</c:v>
                </c:pt>
                <c:pt idx="5">
                  <c:v>-60.0</c:v>
                </c:pt>
                <c:pt idx="6">
                  <c:v>-40.0</c:v>
                </c:pt>
                <c:pt idx="7">
                  <c:v>-20.0</c:v>
                </c:pt>
                <c:pt idx="8">
                  <c:v>0.0</c:v>
                </c:pt>
                <c:pt idx="9">
                  <c:v>20.0</c:v>
                </c:pt>
                <c:pt idx="10">
                  <c:v>40.0</c:v>
                </c:pt>
                <c:pt idx="11">
                  <c:v>60.0</c:v>
                </c:pt>
                <c:pt idx="12">
                  <c:v>80.0</c:v>
                </c:pt>
                <c:pt idx="13">
                  <c:v>100.0</c:v>
                </c:pt>
                <c:pt idx="14">
                  <c:v>120.0</c:v>
                </c:pt>
                <c:pt idx="15">
                  <c:v>140.0</c:v>
                </c:pt>
                <c:pt idx="16">
                  <c:v>160.0</c:v>
                </c:pt>
                <c:pt idx="17">
                  <c:v>180.0</c:v>
                </c:pt>
              </c:numCache>
            </c:numRef>
          </c:xVal>
          <c:yVal>
            <c:numRef>
              <c:f>Sheet1!$T$19:$AK$19</c:f>
              <c:numCache>
                <c:formatCode>General</c:formatCode>
                <c:ptCount val="18"/>
                <c:pt idx="0">
                  <c:v>8.37733041391897</c:v>
                </c:pt>
                <c:pt idx="1">
                  <c:v>43.19010786837117</c:v>
                </c:pt>
                <c:pt idx="2">
                  <c:v>113.7632057422975</c:v>
                </c:pt>
                <c:pt idx="3">
                  <c:v>322.1462980363613</c:v>
                </c:pt>
                <c:pt idx="4">
                  <c:v>137.121079101899</c:v>
                </c:pt>
                <c:pt idx="5">
                  <c:v>242.7500894020921</c:v>
                </c:pt>
                <c:pt idx="6">
                  <c:v>256.182481779832</c:v>
                </c:pt>
                <c:pt idx="7">
                  <c:v>114.6671089926648</c:v>
                </c:pt>
                <c:pt idx="8">
                  <c:v>293.8324695060166</c:v>
                </c:pt>
                <c:pt idx="9">
                  <c:v>11.73621457864262</c:v>
                </c:pt>
                <c:pt idx="10">
                  <c:v>55.91180436941136</c:v>
                </c:pt>
                <c:pt idx="11">
                  <c:v>50.7896723315663</c:v>
                </c:pt>
                <c:pt idx="12">
                  <c:v>96.18627327481374</c:v>
                </c:pt>
                <c:pt idx="13">
                  <c:v>65.84566121022015</c:v>
                </c:pt>
                <c:pt idx="14">
                  <c:v>134.1543387897798</c:v>
                </c:pt>
                <c:pt idx="15">
                  <c:v>121.9307191118607</c:v>
                </c:pt>
                <c:pt idx="16">
                  <c:v>251.6431234066589</c:v>
                </c:pt>
                <c:pt idx="17">
                  <c:v>217.5695827468111</c:v>
                </c:pt>
              </c:numCache>
            </c:numRef>
          </c:yVal>
          <c:smooth val="0"/>
        </c:ser>
        <c:ser>
          <c:idx val="1"/>
          <c:order val="1"/>
          <c:spPr>
            <a:ln w="12700" cap="rnd">
              <a:solidFill>
                <a:schemeClr val="tx1"/>
              </a:solidFill>
              <a:round/>
            </a:ln>
            <a:effectLst/>
          </c:spPr>
          <c:marker>
            <c:symbol val="none"/>
          </c:marker>
          <c:xVal>
            <c:numRef>
              <c:f>Sheet1!$AE$27:$AE$28</c:f>
              <c:numCache>
                <c:formatCode>General</c:formatCode>
                <c:ptCount val="2"/>
                <c:pt idx="0">
                  <c:v>-160.0</c:v>
                </c:pt>
                <c:pt idx="1">
                  <c:v>180.0</c:v>
                </c:pt>
              </c:numCache>
            </c:numRef>
          </c:xVal>
          <c:yVal>
            <c:numRef>
              <c:f>Sheet1!$AF$27:$AF$28</c:f>
              <c:numCache>
                <c:formatCode>General</c:formatCode>
                <c:ptCount val="2"/>
                <c:pt idx="0">
                  <c:v>100.0</c:v>
                </c:pt>
                <c:pt idx="1">
                  <c:v>100.0</c:v>
                </c:pt>
              </c:numCache>
            </c:numRef>
          </c:yVal>
          <c:smooth val="0"/>
        </c:ser>
        <c:dLbls>
          <c:showLegendKey val="0"/>
          <c:showVal val="0"/>
          <c:showCatName val="0"/>
          <c:showSerName val="0"/>
          <c:showPercent val="0"/>
          <c:showBubbleSize val="0"/>
        </c:dLbls>
        <c:axId val="2142539544"/>
        <c:axId val="2142494424"/>
      </c:scatterChart>
      <c:valAx>
        <c:axId val="2142539544"/>
        <c:scaling>
          <c:orientation val="minMax"/>
          <c:max val="180.0"/>
          <c:min val="-160.0"/>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494424"/>
        <c:crosses val="autoZero"/>
        <c:crossBetween val="midCat"/>
        <c:majorUnit val="40.0"/>
      </c:valAx>
      <c:valAx>
        <c:axId val="214249442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539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0.38683</cdr:x>
      <cdr:y>0.47169</cdr:y>
    </cdr:from>
    <cdr:to>
      <cdr:x>0.44859</cdr:x>
      <cdr:y>0.54403</cdr:y>
    </cdr:to>
    <cdr:sp macro="" textlink="">
      <cdr:nvSpPr>
        <cdr:cNvPr id="2" name="TextBox 1"/>
        <cdr:cNvSpPr txBox="1"/>
      </cdr:nvSpPr>
      <cdr:spPr>
        <a:xfrm xmlns:a="http://schemas.openxmlformats.org/drawingml/2006/main">
          <a:off x="1784312" y="1509526"/>
          <a:ext cx="284876" cy="2315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t>
          </a:r>
        </a:p>
      </cdr:txBody>
    </cdr:sp>
  </cdr:relSizeAnchor>
  <cdr:relSizeAnchor xmlns:cdr="http://schemas.openxmlformats.org/drawingml/2006/chartDrawing">
    <cdr:from>
      <cdr:x>0.29283</cdr:x>
      <cdr:y>0.19081</cdr:y>
    </cdr:from>
    <cdr:to>
      <cdr:x>0.69143</cdr:x>
      <cdr:y>0.25383</cdr:y>
    </cdr:to>
    <cdr:grpSp>
      <cdr:nvGrpSpPr>
        <cdr:cNvPr id="10" name="Group 9"/>
        <cdr:cNvGrpSpPr/>
      </cdr:nvGrpSpPr>
      <cdr:grpSpPr>
        <a:xfrm xmlns:a="http://schemas.openxmlformats.org/drawingml/2006/main">
          <a:off x="1013035" y="610641"/>
          <a:ext cx="1378942" cy="201680"/>
          <a:chOff x="1337854" y="264707"/>
          <a:chExt cx="1881144" cy="204267"/>
        </a:xfrm>
      </cdr:grpSpPr>
      <cdr:sp macro="" textlink="">
        <cdr:nvSpPr>
          <cdr:cNvPr id="3" name="Right Bracket 2"/>
          <cdr:cNvSpPr/>
        </cdr:nvSpPr>
        <cdr:spPr>
          <a:xfrm xmlns:a="http://schemas.openxmlformats.org/drawingml/2006/main" rot="16200000">
            <a:off x="2178424" y="-571599"/>
            <a:ext cx="200003" cy="1881144"/>
          </a:xfrm>
          <a:prstGeom xmlns:a="http://schemas.openxmlformats.org/drawingml/2006/main" prst="rightBracket">
            <a:avLst>
              <a:gd name="adj" fmla="val 0"/>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7" name="Straight Connector 6"/>
          <cdr:cNvSpPr/>
        </cdr:nvSpPr>
        <cdr:spPr>
          <a:xfrm xmlns:a="http://schemas.openxmlformats.org/drawingml/2006/main">
            <a:off x="2537732" y="265894"/>
            <a:ext cx="427" cy="141140"/>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9" name="Straight Connector 8"/>
          <cdr:cNvSpPr/>
        </cdr:nvSpPr>
        <cdr:spPr>
          <a:xfrm xmlns:a="http://schemas.openxmlformats.org/drawingml/2006/main" flipH="1">
            <a:off x="1933110" y="264707"/>
            <a:ext cx="69" cy="136651"/>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grpSp>
  </cdr:relSizeAnchor>
  <cdr:relSizeAnchor xmlns:cdr="http://schemas.openxmlformats.org/drawingml/2006/chartDrawing">
    <cdr:from>
      <cdr:x>0.47063</cdr:x>
      <cdr:y>0.1282</cdr:y>
    </cdr:from>
    <cdr:to>
      <cdr:x>0.54453</cdr:x>
      <cdr:y>0.21279</cdr:y>
    </cdr:to>
    <cdr:sp macro="" textlink="">
      <cdr:nvSpPr>
        <cdr:cNvPr id="12" name="TextBox 11"/>
        <cdr:cNvSpPr txBox="1"/>
      </cdr:nvSpPr>
      <cdr:spPr>
        <a:xfrm xmlns:a="http://schemas.openxmlformats.org/drawingml/2006/main">
          <a:off x="2170822" y="410258"/>
          <a:ext cx="340895" cy="2707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t>
          </a:r>
        </a:p>
      </cdr:txBody>
    </cdr:sp>
  </cdr:relSizeAnchor>
</c:userShapes>
</file>

<file path=ppt/drawings/drawing2.xml><?xml version="1.0" encoding="utf-8"?>
<c:userShapes xmlns:c="http://schemas.openxmlformats.org/drawingml/2006/chart">
  <cdr:relSizeAnchor xmlns:cdr="http://schemas.openxmlformats.org/drawingml/2006/chartDrawing">
    <cdr:from>
      <cdr:x>0.43883</cdr:x>
      <cdr:y>0.57362</cdr:y>
    </cdr:from>
    <cdr:to>
      <cdr:x>0.49824</cdr:x>
      <cdr:y>0.65734</cdr:y>
    </cdr:to>
    <cdr:sp macro="" textlink="">
      <cdr:nvSpPr>
        <cdr:cNvPr id="2" name="TextBox 1"/>
        <cdr:cNvSpPr txBox="1"/>
      </cdr:nvSpPr>
      <cdr:spPr>
        <a:xfrm xmlns:a="http://schemas.openxmlformats.org/drawingml/2006/main">
          <a:off x="1812078" y="1676400"/>
          <a:ext cx="245322" cy="2446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p>
      </cdr:txBody>
    </cdr:sp>
  </cdr:relSizeAnchor>
  <cdr:relSizeAnchor xmlns:cdr="http://schemas.openxmlformats.org/drawingml/2006/chartDrawing">
    <cdr:from>
      <cdr:x>0.32508</cdr:x>
      <cdr:y>0.06512</cdr:y>
    </cdr:from>
    <cdr:to>
      <cdr:x>0.55776</cdr:x>
      <cdr:y>0.12558</cdr:y>
    </cdr:to>
    <cdr:grpSp>
      <cdr:nvGrpSpPr>
        <cdr:cNvPr id="6" name="Group 5"/>
        <cdr:cNvGrpSpPr/>
      </cdr:nvGrpSpPr>
      <cdr:grpSpPr>
        <a:xfrm xmlns:a="http://schemas.openxmlformats.org/drawingml/2006/main">
          <a:off x="1006768" y="190314"/>
          <a:ext cx="720606" cy="176695"/>
          <a:chOff x="1335082" y="192052"/>
          <a:chExt cx="955568" cy="178335"/>
        </a:xfrm>
      </cdr:grpSpPr>
      <cdr:sp macro="" textlink="">
        <cdr:nvSpPr>
          <cdr:cNvPr id="3" name="Right Bracket 2"/>
          <cdr:cNvSpPr/>
        </cdr:nvSpPr>
        <cdr:spPr>
          <a:xfrm xmlns:a="http://schemas.openxmlformats.org/drawingml/2006/main" rot="16200000">
            <a:off x="1723698" y="-196564"/>
            <a:ext cx="178335" cy="955568"/>
          </a:xfrm>
          <a:prstGeom xmlns:a="http://schemas.openxmlformats.org/drawingml/2006/main" prst="rightBracket">
            <a:avLst>
              <a:gd name="adj" fmla="val 0"/>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5" name="Straight Connector 4"/>
          <cdr:cNvSpPr/>
        </cdr:nvSpPr>
        <cdr:spPr>
          <a:xfrm xmlns:a="http://schemas.openxmlformats.org/drawingml/2006/main">
            <a:off x="1816255" y="192053"/>
            <a:ext cx="0" cy="150899"/>
          </a:xfrm>
          <a:prstGeom xmlns:a="http://schemas.openxmlformats.org/drawingml/2006/main" prst="line">
            <a:avLst/>
          </a:prstGeom>
          <a:ln xmlns:a="http://schemas.openxmlformats.org/drawingml/2006/main">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grpSp>
  </cdr:relSizeAnchor>
  <cdr:relSizeAnchor xmlns:cdr="http://schemas.openxmlformats.org/drawingml/2006/chartDrawing">
    <cdr:from>
      <cdr:x>0.39089</cdr:x>
      <cdr:y>0.00907</cdr:y>
    </cdr:from>
    <cdr:to>
      <cdr:x>0.45029</cdr:x>
      <cdr:y>0.09279</cdr:y>
    </cdr:to>
    <cdr:sp macro="" textlink="">
      <cdr:nvSpPr>
        <cdr:cNvPr id="7" name="TextBox 1"/>
        <cdr:cNvSpPr txBox="1"/>
      </cdr:nvSpPr>
      <cdr:spPr>
        <a:xfrm xmlns:a="http://schemas.openxmlformats.org/drawingml/2006/main">
          <a:off x="1605338" y="26755"/>
          <a:ext cx="243974" cy="246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t>
          </a:r>
        </a:p>
      </cdr:txBody>
    </cdr:sp>
  </cdr:relSizeAnchor>
</c:userShapes>
</file>

<file path=ppt/drawings/drawing3.xml><?xml version="1.0" encoding="utf-8"?>
<c:userShapes xmlns:c="http://schemas.openxmlformats.org/drawingml/2006/chart">
  <cdr:relSizeAnchor xmlns:cdr="http://schemas.openxmlformats.org/drawingml/2006/chartDrawing">
    <cdr:from>
      <cdr:x>0.0164</cdr:x>
      <cdr:y>0.7715</cdr:y>
    </cdr:from>
    <cdr:to>
      <cdr:x>0.06508</cdr:x>
      <cdr:y>0.84181</cdr:y>
    </cdr:to>
    <cdr:sp macro="" textlink="">
      <cdr:nvSpPr>
        <cdr:cNvPr id="2" name="TextBox 1"/>
        <cdr:cNvSpPr txBox="1"/>
      </cdr:nvSpPr>
      <cdr:spPr>
        <a:xfrm xmlns:a="http://schemas.openxmlformats.org/drawingml/2006/main">
          <a:off x="63821" y="1609951"/>
          <a:ext cx="189399" cy="146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p>
      </cdr:txBody>
    </cdr:sp>
  </cdr:relSizeAnchor>
  <cdr:relSizeAnchor xmlns:cdr="http://schemas.openxmlformats.org/drawingml/2006/chartDrawing">
    <cdr:from>
      <cdr:x>0.4601</cdr:x>
      <cdr:y>0.33906</cdr:y>
    </cdr:from>
    <cdr:to>
      <cdr:x>0.50878</cdr:x>
      <cdr:y>0.40937</cdr:y>
    </cdr:to>
    <cdr:sp macro="" textlink="">
      <cdr:nvSpPr>
        <cdr:cNvPr id="3" name="TextBox 1"/>
        <cdr:cNvSpPr txBox="1"/>
      </cdr:nvSpPr>
      <cdr:spPr>
        <a:xfrm xmlns:a="http://schemas.openxmlformats.org/drawingml/2006/main">
          <a:off x="2905575" y="1366093"/>
          <a:ext cx="307410" cy="2832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6E710-438C-B241-9AAE-965582EBDCE2}" type="datetimeFigureOut">
              <a:rPr lang="en-US" smtClean="0"/>
              <a:t>2016-10-15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980E1-FF3D-6F40-A0E5-3277C55FDD1A}" type="slidenum">
              <a:rPr lang="en-US" smtClean="0"/>
              <a:t>‹#›</a:t>
            </a:fld>
            <a:endParaRPr lang="en-US"/>
          </a:p>
        </p:txBody>
      </p:sp>
    </p:spTree>
    <p:extLst>
      <p:ext uri="{BB962C8B-B14F-4D97-AF65-F5344CB8AC3E}">
        <p14:creationId xmlns:p14="http://schemas.microsoft.com/office/powerpoint/2010/main" val="3268500386"/>
      </p:ext>
    </p:extLst>
  </p:cSld>
  <p:clrMap bg1="lt1" tx1="dk1" bg2="lt2" tx2="dk2" accent1="accent1" accent2="accent2" accent3="accent3" accent4="accent4" accent5="accent5" accent6="accent6" hlink="hlink" folHlink="folHlink"/>
  <p:notesStyle>
    <a:lvl1pPr marL="0" algn="l" defTabSz="456847" rtl="0" eaLnBrk="1" latinLnBrk="0" hangingPunct="1">
      <a:defRPr sz="1500" kern="1200">
        <a:solidFill>
          <a:schemeClr val="tx1"/>
        </a:solidFill>
        <a:latin typeface="+mn-lt"/>
        <a:ea typeface="+mn-ea"/>
        <a:cs typeface="+mn-cs"/>
      </a:defRPr>
    </a:lvl1pPr>
    <a:lvl2pPr marL="456847" algn="l" defTabSz="456847" rtl="0" eaLnBrk="1" latinLnBrk="0" hangingPunct="1">
      <a:defRPr sz="1500" kern="1200">
        <a:solidFill>
          <a:schemeClr val="tx1"/>
        </a:solidFill>
        <a:latin typeface="+mn-lt"/>
        <a:ea typeface="+mn-ea"/>
        <a:cs typeface="+mn-cs"/>
      </a:defRPr>
    </a:lvl2pPr>
    <a:lvl3pPr marL="913690" algn="l" defTabSz="456847" rtl="0" eaLnBrk="1" latinLnBrk="0" hangingPunct="1">
      <a:defRPr sz="1500" kern="1200">
        <a:solidFill>
          <a:schemeClr val="tx1"/>
        </a:solidFill>
        <a:latin typeface="+mn-lt"/>
        <a:ea typeface="+mn-ea"/>
        <a:cs typeface="+mn-cs"/>
      </a:defRPr>
    </a:lvl3pPr>
    <a:lvl4pPr marL="1370537" algn="l" defTabSz="456847" rtl="0" eaLnBrk="1" latinLnBrk="0" hangingPunct="1">
      <a:defRPr sz="1500" kern="1200">
        <a:solidFill>
          <a:schemeClr val="tx1"/>
        </a:solidFill>
        <a:latin typeface="+mn-lt"/>
        <a:ea typeface="+mn-ea"/>
        <a:cs typeface="+mn-cs"/>
      </a:defRPr>
    </a:lvl4pPr>
    <a:lvl5pPr marL="1827384" algn="l" defTabSz="456847" rtl="0" eaLnBrk="1" latinLnBrk="0" hangingPunct="1">
      <a:defRPr sz="1500" kern="1200">
        <a:solidFill>
          <a:schemeClr val="tx1"/>
        </a:solidFill>
        <a:latin typeface="+mn-lt"/>
        <a:ea typeface="+mn-ea"/>
        <a:cs typeface="+mn-cs"/>
      </a:defRPr>
    </a:lvl5pPr>
    <a:lvl6pPr marL="2284224" algn="l" defTabSz="456847" rtl="0" eaLnBrk="1" latinLnBrk="0" hangingPunct="1">
      <a:defRPr sz="1500" kern="1200">
        <a:solidFill>
          <a:schemeClr val="tx1"/>
        </a:solidFill>
        <a:latin typeface="+mn-lt"/>
        <a:ea typeface="+mn-ea"/>
        <a:cs typeface="+mn-cs"/>
      </a:defRPr>
    </a:lvl6pPr>
    <a:lvl7pPr marL="2741069" algn="l" defTabSz="456847" rtl="0" eaLnBrk="1" latinLnBrk="0" hangingPunct="1">
      <a:defRPr sz="1500" kern="1200">
        <a:solidFill>
          <a:schemeClr val="tx1"/>
        </a:solidFill>
        <a:latin typeface="+mn-lt"/>
        <a:ea typeface="+mn-ea"/>
        <a:cs typeface="+mn-cs"/>
      </a:defRPr>
    </a:lvl7pPr>
    <a:lvl8pPr marL="3197918" algn="l" defTabSz="456847" rtl="0" eaLnBrk="1" latinLnBrk="0" hangingPunct="1">
      <a:defRPr sz="1500" kern="1200">
        <a:solidFill>
          <a:schemeClr val="tx1"/>
        </a:solidFill>
        <a:latin typeface="+mn-lt"/>
        <a:ea typeface="+mn-ea"/>
        <a:cs typeface="+mn-cs"/>
      </a:defRPr>
    </a:lvl8pPr>
    <a:lvl9pPr marL="3654761" algn="l" defTabSz="45684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914508" y="4357768"/>
            <a:ext cx="5028986" cy="40799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71000" tIns="37275" rIns="71000" bIns="37275"/>
          <a:lstStyle/>
          <a:p>
            <a:pPr>
              <a:defRPr/>
            </a:pPr>
            <a:endParaRPr lang="de-CH">
              <a:latin typeface="Times New Roman" charset="0"/>
              <a:cs typeface="+mn-cs"/>
            </a:endParaRPr>
          </a:p>
        </p:txBody>
      </p:sp>
      <p:sp>
        <p:nvSpPr>
          <p:cNvPr id="15363" name="Rectangle 3"/>
          <p:cNvSpPr>
            <a:spLocks noGrp="1" noRot="1" noChangeAspect="1" noChangeArrowheads="1" noTextEdit="1"/>
          </p:cNvSpPr>
          <p:nvPr>
            <p:ph type="sldImg"/>
          </p:nvPr>
        </p:nvSpPr>
        <p:spPr>
          <a:xfrm>
            <a:off x="1146175" y="681038"/>
            <a:ext cx="4565650" cy="3424237"/>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914508" y="4357768"/>
            <a:ext cx="5028986" cy="407992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71000" tIns="37275" rIns="71000" bIns="37275"/>
          <a:lstStyle/>
          <a:p>
            <a:pPr>
              <a:defRPr/>
            </a:pPr>
            <a:endParaRPr lang="de-CH">
              <a:latin typeface="Times New Roman" charset="0"/>
              <a:cs typeface="+mn-cs"/>
            </a:endParaRPr>
          </a:p>
        </p:txBody>
      </p:sp>
      <p:sp>
        <p:nvSpPr>
          <p:cNvPr id="18435" name="Rectangle 3"/>
          <p:cNvSpPr>
            <a:spLocks noGrp="1" noRot="1" noChangeAspect="1" noChangeArrowheads="1" noTextEdit="1"/>
          </p:cNvSpPr>
          <p:nvPr>
            <p:ph type="sldImg"/>
          </p:nvPr>
        </p:nvSpPr>
        <p:spPr>
          <a:xfrm>
            <a:off x="1146175" y="681038"/>
            <a:ext cx="4565650" cy="3424237"/>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DA prince 1990 – low Mg + electrical stimulation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Possible causes: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Definitely</a:t>
            </a:r>
            <a:r>
              <a:rPr lang="en-US" baseline="0" dirty="0" smtClean="0"/>
              <a:t> activating local </a:t>
            </a:r>
            <a:r>
              <a:rPr lang="en-US" baseline="0" dirty="0" err="1" smtClean="0"/>
              <a:t>dendritic</a:t>
            </a:r>
            <a:r>
              <a:rPr lang="en-US" baseline="0" dirty="0" smtClean="0"/>
              <a:t> network that is potentiated by 0Mg solution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dirty="0" smtClean="0">
                <a:solidFill>
                  <a:schemeClr val="tx1"/>
                </a:solidFill>
                <a:latin typeface="+mn-lt"/>
                <a:ea typeface="+mn-ea"/>
                <a:cs typeface="+mn-cs"/>
              </a:rPr>
              <a:t>Shepherd and Svoboda, 2005)</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dirty="0" smtClean="0">
                <a:solidFill>
                  <a:schemeClr val="tx1"/>
                </a:solidFill>
                <a:latin typeface="+mn-lt"/>
                <a:ea typeface="+mn-ea"/>
                <a:cs typeface="+mn-cs"/>
              </a:rPr>
              <a:t>strong direct excitation of postsynaptic dendrites by glutamate </a:t>
            </a:r>
            <a:r>
              <a:rPr lang="en-US" sz="1200" kern="1200" dirty="0" err="1" smtClean="0">
                <a:solidFill>
                  <a:schemeClr val="tx1"/>
                </a:solidFill>
                <a:latin typeface="+mn-lt"/>
                <a:ea typeface="+mn-ea"/>
                <a:cs typeface="+mn-cs"/>
              </a:rPr>
              <a:t>uncaging</a:t>
            </a:r>
            <a:r>
              <a:rPr lang="en-US" sz="1200" kern="1200" dirty="0" smtClean="0">
                <a:solidFill>
                  <a:schemeClr val="tx1"/>
                </a:solidFill>
                <a:latin typeface="+mn-lt"/>
                <a:ea typeface="+mn-ea"/>
                <a:cs typeface="+mn-cs"/>
              </a:rPr>
              <a:t> made quantification of local 2/3-2/3 PY projections difficult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Activating the intrinsic bursting property</a:t>
            </a:r>
            <a:r>
              <a:rPr lang="en-US" baseline="0" dirty="0" smtClean="0"/>
              <a:t> of local pyramidal neurons that synapse onto layer </a:t>
            </a:r>
            <a:r>
              <a:rPr lang="en-US" baseline="0" smtClean="0"/>
              <a:t>5 cells.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I(Na)p and local </a:t>
            </a:r>
            <a:r>
              <a:rPr lang="en-US" dirty="0" err="1" smtClean="0"/>
              <a:t>dendritic</a:t>
            </a:r>
            <a:r>
              <a:rPr lang="en-US" dirty="0" smtClean="0"/>
              <a:t> stimulation and LTP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14DEC52-2212-4764-A56F-F904DD87CCD5}"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69076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1" cy="1470026"/>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6847" indent="0" algn="ctr">
              <a:buNone/>
              <a:defRPr>
                <a:solidFill>
                  <a:schemeClr val="tx1">
                    <a:tint val="75000"/>
                  </a:schemeClr>
                </a:solidFill>
              </a:defRPr>
            </a:lvl2pPr>
            <a:lvl3pPr marL="913690" indent="0" algn="ctr">
              <a:buNone/>
              <a:defRPr>
                <a:solidFill>
                  <a:schemeClr val="tx1">
                    <a:tint val="75000"/>
                  </a:schemeClr>
                </a:solidFill>
              </a:defRPr>
            </a:lvl3pPr>
            <a:lvl4pPr marL="1370537" indent="0" algn="ctr">
              <a:buNone/>
              <a:defRPr>
                <a:solidFill>
                  <a:schemeClr val="tx1">
                    <a:tint val="75000"/>
                  </a:schemeClr>
                </a:solidFill>
              </a:defRPr>
            </a:lvl4pPr>
            <a:lvl5pPr marL="1827384" indent="0" algn="ctr">
              <a:buNone/>
              <a:defRPr>
                <a:solidFill>
                  <a:schemeClr val="tx1">
                    <a:tint val="75000"/>
                  </a:schemeClr>
                </a:solidFill>
              </a:defRPr>
            </a:lvl5pPr>
            <a:lvl6pPr marL="2284224" indent="0" algn="ctr">
              <a:buNone/>
              <a:defRPr>
                <a:solidFill>
                  <a:schemeClr val="tx1">
                    <a:tint val="75000"/>
                  </a:schemeClr>
                </a:solidFill>
              </a:defRPr>
            </a:lvl6pPr>
            <a:lvl7pPr marL="2741069" indent="0" algn="ctr">
              <a:buNone/>
              <a:defRPr>
                <a:solidFill>
                  <a:schemeClr val="tx1">
                    <a:tint val="75000"/>
                  </a:schemeClr>
                </a:solidFill>
              </a:defRPr>
            </a:lvl7pPr>
            <a:lvl8pPr marL="3197918" indent="0" algn="ctr">
              <a:buNone/>
              <a:defRPr>
                <a:solidFill>
                  <a:schemeClr val="tx1">
                    <a:tint val="75000"/>
                  </a:schemeClr>
                </a:solidFill>
              </a:defRPr>
            </a:lvl8pPr>
            <a:lvl9pPr marL="3654761"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4549C0C-B7D9-454A-8387-652E1AADD80C}" type="datetimeFigureOut">
              <a:rPr lang="en-US" smtClean="0"/>
              <a:t>2016-10-15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306191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4549C0C-B7D9-454A-8387-652E1AADD80C}" type="datetimeFigureOut">
              <a:rPr lang="en-US" smtClean="0"/>
              <a:t>2016-10-15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85033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641"/>
            <a:ext cx="2057399" cy="5851526"/>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199" y="274641"/>
            <a:ext cx="6019801" cy="5851526"/>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4549C0C-B7D9-454A-8387-652E1AADD80C}" type="datetimeFigureOut">
              <a:rPr lang="en-US" smtClean="0"/>
              <a:t>2016-10-15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102566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89058"/>
            <a:ext cx="9144000" cy="3244851"/>
          </a:xfrm>
          <a:prstGeom prst="rect">
            <a:avLst/>
          </a:prstGeom>
          <a:gradFill rotWithShape="1">
            <a:gsLst>
              <a:gs pos="0">
                <a:schemeClr val="bg1">
                  <a:gamma/>
                  <a:shade val="46275"/>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9" tIns="45686" rIns="91369" bIns="45686" anchor="ctr"/>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5" name="Line 5"/>
          <p:cNvSpPr>
            <a:spLocks noChangeShapeType="1"/>
          </p:cNvSpPr>
          <p:nvPr/>
        </p:nvSpPr>
        <p:spPr bwMode="auto">
          <a:xfrm>
            <a:off x="0" y="1247775"/>
            <a:ext cx="9144000" cy="0"/>
          </a:xfrm>
          <a:prstGeom prst="line">
            <a:avLst/>
          </a:prstGeom>
          <a:noFill/>
          <a:ln w="28575">
            <a:solidFill>
              <a:srgbClr val="BAC4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6" name="Line 6"/>
          <p:cNvSpPr>
            <a:spLocks noChangeShapeType="1"/>
          </p:cNvSpPr>
          <p:nvPr/>
        </p:nvSpPr>
        <p:spPr bwMode="auto">
          <a:xfrm>
            <a:off x="0" y="1308101"/>
            <a:ext cx="91440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7" name="Line 7"/>
          <p:cNvSpPr>
            <a:spLocks noChangeShapeType="1"/>
          </p:cNvSpPr>
          <p:nvPr/>
        </p:nvSpPr>
        <p:spPr bwMode="auto">
          <a:xfrm>
            <a:off x="0" y="4524375"/>
            <a:ext cx="9144000" cy="0"/>
          </a:xfrm>
          <a:prstGeom prst="line">
            <a:avLst/>
          </a:prstGeom>
          <a:noFill/>
          <a:ln w="28575">
            <a:solidFill>
              <a:srgbClr val="BAC4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8" name="Line 8"/>
          <p:cNvSpPr>
            <a:spLocks noChangeShapeType="1"/>
          </p:cNvSpPr>
          <p:nvPr/>
        </p:nvSpPr>
        <p:spPr bwMode="auto">
          <a:xfrm>
            <a:off x="0" y="4584701"/>
            <a:ext cx="91440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9" name="Rectangle 9"/>
          <p:cNvSpPr>
            <a:spLocks noChangeArrowheads="1"/>
          </p:cNvSpPr>
          <p:nvPr userDrawn="1"/>
        </p:nvSpPr>
        <p:spPr bwMode="auto">
          <a:xfrm>
            <a:off x="0" y="1289058"/>
            <a:ext cx="9144000" cy="3244851"/>
          </a:xfrm>
          <a:prstGeom prst="rect">
            <a:avLst/>
          </a:prstGeom>
          <a:gradFill rotWithShape="1">
            <a:gsLst>
              <a:gs pos="0">
                <a:schemeClr val="bg1">
                  <a:gamma/>
                  <a:shade val="46275"/>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9" tIns="45686" rIns="91369" bIns="45686" anchor="ctr"/>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10" name="Line 10"/>
          <p:cNvSpPr>
            <a:spLocks noChangeShapeType="1"/>
          </p:cNvSpPr>
          <p:nvPr userDrawn="1"/>
        </p:nvSpPr>
        <p:spPr bwMode="auto">
          <a:xfrm>
            <a:off x="0" y="1247775"/>
            <a:ext cx="9144000" cy="0"/>
          </a:xfrm>
          <a:prstGeom prst="line">
            <a:avLst/>
          </a:prstGeom>
          <a:noFill/>
          <a:ln w="28575">
            <a:solidFill>
              <a:srgbClr val="BAC4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11" name="Line 11"/>
          <p:cNvSpPr>
            <a:spLocks noChangeShapeType="1"/>
          </p:cNvSpPr>
          <p:nvPr userDrawn="1"/>
        </p:nvSpPr>
        <p:spPr bwMode="auto">
          <a:xfrm>
            <a:off x="0" y="1308101"/>
            <a:ext cx="91440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12" name="Line 12"/>
          <p:cNvSpPr>
            <a:spLocks noChangeShapeType="1"/>
          </p:cNvSpPr>
          <p:nvPr userDrawn="1"/>
        </p:nvSpPr>
        <p:spPr bwMode="auto">
          <a:xfrm>
            <a:off x="0" y="4524375"/>
            <a:ext cx="9144000" cy="0"/>
          </a:xfrm>
          <a:prstGeom prst="line">
            <a:avLst/>
          </a:prstGeom>
          <a:noFill/>
          <a:ln w="28575">
            <a:solidFill>
              <a:srgbClr val="BAC4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13" name="Line 13"/>
          <p:cNvSpPr>
            <a:spLocks noChangeShapeType="1"/>
          </p:cNvSpPr>
          <p:nvPr userDrawn="1"/>
        </p:nvSpPr>
        <p:spPr bwMode="auto">
          <a:xfrm>
            <a:off x="0" y="4584701"/>
            <a:ext cx="91440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3166211" name="Rectangle 3"/>
          <p:cNvSpPr>
            <a:spLocks noGrp="1" noChangeArrowheads="1"/>
          </p:cNvSpPr>
          <p:nvPr>
            <p:ph type="ctrTitle"/>
          </p:nvPr>
        </p:nvSpPr>
        <p:spPr>
          <a:xfrm>
            <a:off x="685800" y="2383924"/>
            <a:ext cx="7772401" cy="584707"/>
          </a:xfrm>
        </p:spPr>
        <p:txBody>
          <a:bodyPr/>
          <a:lstStyle>
            <a:lvl1pPr>
              <a:defRPr/>
            </a:lvl1pPr>
          </a:lstStyle>
          <a:p>
            <a:pPr lvl="0"/>
            <a:r>
              <a:rPr lang="en-GB" altLang="en-US" noProof="0" smtClean="0"/>
              <a:t>Click to edit Master title style</a:t>
            </a:r>
          </a:p>
        </p:txBody>
      </p:sp>
      <p:sp>
        <p:nvSpPr>
          <p:cNvPr id="3166212" name="Rectangle 4"/>
          <p:cNvSpPr>
            <a:spLocks noGrp="1" noChangeArrowheads="1"/>
          </p:cNvSpPr>
          <p:nvPr>
            <p:ph type="subTitle" idx="1"/>
          </p:nvPr>
        </p:nvSpPr>
        <p:spPr>
          <a:xfrm>
            <a:off x="1371600" y="3254382"/>
            <a:ext cx="6400801" cy="476985"/>
          </a:xfrm>
        </p:spPr>
        <p:txBody>
          <a:bodyPr/>
          <a:lstStyle>
            <a:lvl1pPr marL="0" indent="0" algn="ctr">
              <a:buFont typeface="Wingdings" pitchFamily="2" charset="2"/>
              <a:buNone/>
              <a:defRPr/>
            </a:lvl1pPr>
          </a:lstStyle>
          <a:p>
            <a:pPr lvl="0"/>
            <a:r>
              <a:rPr lang="en-GB" altLang="en-US" noProof="0" smtClean="0"/>
              <a:t>Click to edit Master subtitle style</a:t>
            </a:r>
          </a:p>
        </p:txBody>
      </p:sp>
    </p:spTree>
    <p:extLst>
      <p:ext uri="{BB962C8B-B14F-4D97-AF65-F5344CB8AC3E}">
        <p14:creationId xmlns:p14="http://schemas.microsoft.com/office/powerpoint/2010/main" val="3461728711"/>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61909895"/>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1" y="4406904"/>
            <a:ext cx="7772401" cy="1292593"/>
          </a:xfrm>
        </p:spPr>
        <p:txBody>
          <a:bodyPr anchor="t"/>
          <a:lstStyle>
            <a:lvl1pPr algn="l">
              <a:defRPr sz="3900" b="1" cap="all"/>
            </a:lvl1pPr>
          </a:lstStyle>
          <a:p>
            <a:r>
              <a:rPr lang="en-US" smtClean="0"/>
              <a:t>Click to edit Master title style</a:t>
            </a:r>
            <a:endParaRPr lang="en-CA"/>
          </a:p>
        </p:txBody>
      </p:sp>
      <p:sp>
        <p:nvSpPr>
          <p:cNvPr id="3" name="Text Placeholder 2"/>
          <p:cNvSpPr>
            <a:spLocks noGrp="1"/>
          </p:cNvSpPr>
          <p:nvPr>
            <p:ph type="body" idx="1"/>
          </p:nvPr>
        </p:nvSpPr>
        <p:spPr>
          <a:xfrm>
            <a:off x="722311" y="3976086"/>
            <a:ext cx="7772401" cy="430819"/>
          </a:xfrm>
        </p:spPr>
        <p:txBody>
          <a:bodyPr anchor="b"/>
          <a:lstStyle>
            <a:lvl1pPr marL="0" indent="0">
              <a:buNone/>
              <a:defRPr sz="2200"/>
            </a:lvl1pPr>
            <a:lvl2pPr marL="456847" indent="0">
              <a:buNone/>
              <a:defRPr sz="1700"/>
            </a:lvl2pPr>
            <a:lvl3pPr marL="913690" indent="0">
              <a:buNone/>
              <a:defRPr sz="1700"/>
            </a:lvl3pPr>
            <a:lvl4pPr marL="1370537" indent="0">
              <a:buNone/>
              <a:defRPr sz="1500"/>
            </a:lvl4pPr>
            <a:lvl5pPr marL="1827384" indent="0">
              <a:buNone/>
              <a:defRPr sz="1500"/>
            </a:lvl5pPr>
            <a:lvl6pPr marL="2284224" indent="0">
              <a:buNone/>
              <a:defRPr sz="1500"/>
            </a:lvl6pPr>
            <a:lvl7pPr marL="2741069" indent="0">
              <a:buNone/>
              <a:defRPr sz="1500"/>
            </a:lvl7pPr>
            <a:lvl8pPr marL="3197918" indent="0">
              <a:buNone/>
              <a:defRPr sz="1500"/>
            </a:lvl8pPr>
            <a:lvl9pPr marL="3654761" indent="0">
              <a:buNone/>
              <a:defRPr sz="1500"/>
            </a:lvl9pPr>
          </a:lstStyle>
          <a:p>
            <a:pPr lvl="0"/>
            <a:r>
              <a:rPr lang="en-US" smtClean="0"/>
              <a:t>Click to edit Master text styles</a:t>
            </a:r>
          </a:p>
        </p:txBody>
      </p:sp>
    </p:spTree>
    <p:extLst>
      <p:ext uri="{BB962C8B-B14F-4D97-AF65-F5344CB8AC3E}">
        <p14:creationId xmlns:p14="http://schemas.microsoft.com/office/powerpoint/2010/main" val="2911676938"/>
      </p:ext>
    </p:extLst>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5"/>
            <a:ext cx="4038600" cy="2480631"/>
          </a:xfrm>
        </p:spPr>
        <p:txBody>
          <a:bodyPr/>
          <a:lstStyle>
            <a:lvl1pPr>
              <a:defRPr sz="2900"/>
            </a:lvl1pPr>
            <a:lvl2pPr>
              <a:defRPr sz="2500"/>
            </a:lvl2pPr>
            <a:lvl3pPr>
              <a:defRPr sz="22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6" y="1600205"/>
            <a:ext cx="4038600" cy="2480631"/>
          </a:xfrm>
        </p:spPr>
        <p:txBody>
          <a:bodyPr/>
          <a:lstStyle>
            <a:lvl1pPr>
              <a:defRPr sz="2900"/>
            </a:lvl1pPr>
            <a:lvl2pPr>
              <a:defRPr sz="2500"/>
            </a:lvl2pPr>
            <a:lvl3pPr>
              <a:defRPr sz="22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75245197"/>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10" y="832934"/>
            <a:ext cx="8229599" cy="584707"/>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313171"/>
            <a:ext cx="4040189" cy="861706"/>
          </a:xfrm>
        </p:spPr>
        <p:txBody>
          <a:bodyPr anchor="b"/>
          <a:lstStyle>
            <a:lvl1pPr marL="0" indent="0">
              <a:buNone/>
              <a:defRPr sz="2500" b="1"/>
            </a:lvl1pPr>
            <a:lvl2pPr marL="456847" indent="0">
              <a:buNone/>
              <a:defRPr sz="2200" b="1"/>
            </a:lvl2pPr>
            <a:lvl3pPr marL="913690" indent="0">
              <a:buNone/>
              <a:defRPr sz="1700" b="1"/>
            </a:lvl3pPr>
            <a:lvl4pPr marL="1370537" indent="0">
              <a:buNone/>
              <a:defRPr sz="1700" b="1"/>
            </a:lvl4pPr>
            <a:lvl5pPr marL="1827384" indent="0">
              <a:buNone/>
              <a:defRPr sz="1700" b="1"/>
            </a:lvl5pPr>
            <a:lvl6pPr marL="2284224" indent="0">
              <a:buNone/>
              <a:defRPr sz="1700" b="1"/>
            </a:lvl6pPr>
            <a:lvl7pPr marL="2741069" indent="0">
              <a:buNone/>
              <a:defRPr sz="1700" b="1"/>
            </a:lvl7pPr>
            <a:lvl8pPr marL="3197918" indent="0">
              <a:buNone/>
              <a:defRPr sz="1700" b="1"/>
            </a:lvl8pPr>
            <a:lvl9pPr marL="3654761"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57202" y="2174883"/>
            <a:ext cx="4040189" cy="2209787"/>
          </a:xfrm>
        </p:spPr>
        <p:txBody>
          <a:bodyPr/>
          <a:lstStyle>
            <a:lvl1pPr>
              <a:defRPr sz="2500"/>
            </a:lvl1pPr>
            <a:lvl2pPr>
              <a:defRPr sz="2200"/>
            </a:lvl2pPr>
            <a:lvl3pPr>
              <a:defRPr sz="17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313171"/>
            <a:ext cx="4041774" cy="861706"/>
          </a:xfrm>
        </p:spPr>
        <p:txBody>
          <a:bodyPr anchor="b"/>
          <a:lstStyle>
            <a:lvl1pPr marL="0" indent="0">
              <a:buNone/>
              <a:defRPr sz="2500" b="1"/>
            </a:lvl1pPr>
            <a:lvl2pPr marL="456847" indent="0">
              <a:buNone/>
              <a:defRPr sz="2200" b="1"/>
            </a:lvl2pPr>
            <a:lvl3pPr marL="913690" indent="0">
              <a:buNone/>
              <a:defRPr sz="1700" b="1"/>
            </a:lvl3pPr>
            <a:lvl4pPr marL="1370537" indent="0">
              <a:buNone/>
              <a:defRPr sz="1700" b="1"/>
            </a:lvl4pPr>
            <a:lvl5pPr marL="1827384" indent="0">
              <a:buNone/>
              <a:defRPr sz="1700" b="1"/>
            </a:lvl5pPr>
            <a:lvl6pPr marL="2284224" indent="0">
              <a:buNone/>
              <a:defRPr sz="1700" b="1"/>
            </a:lvl6pPr>
            <a:lvl7pPr marL="2741069" indent="0">
              <a:buNone/>
              <a:defRPr sz="1700" b="1"/>
            </a:lvl7pPr>
            <a:lvl8pPr marL="3197918" indent="0">
              <a:buNone/>
              <a:defRPr sz="1700" b="1"/>
            </a:lvl8pPr>
            <a:lvl9pPr marL="3654761"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45027" y="2174883"/>
            <a:ext cx="4041774" cy="2209787"/>
          </a:xfrm>
        </p:spPr>
        <p:txBody>
          <a:bodyPr/>
          <a:lstStyle>
            <a:lvl1pPr>
              <a:defRPr sz="2500"/>
            </a:lvl1pPr>
            <a:lvl2pPr>
              <a:defRPr sz="2200"/>
            </a:lvl2pPr>
            <a:lvl3pPr>
              <a:defRPr sz="17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52616772"/>
      </p:ext>
    </p:extLst>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042752593"/>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892988"/>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65733"/>
            <a:ext cx="3008312" cy="769373"/>
          </a:xfrm>
        </p:spPr>
        <p:txBody>
          <a:bodyPr/>
          <a:lstStyle>
            <a:lvl1pPr algn="l">
              <a:defRPr sz="2200" b="1"/>
            </a:lvl1pPr>
          </a:lstStyle>
          <a:p>
            <a:r>
              <a:rPr lang="en-US" smtClean="0"/>
              <a:t>Click to edit Master title style</a:t>
            </a:r>
            <a:endParaRPr lang="en-CA"/>
          </a:p>
        </p:txBody>
      </p:sp>
      <p:sp>
        <p:nvSpPr>
          <p:cNvPr id="3" name="Content Placeholder 2"/>
          <p:cNvSpPr>
            <a:spLocks noGrp="1"/>
          </p:cNvSpPr>
          <p:nvPr>
            <p:ph idx="1"/>
          </p:nvPr>
        </p:nvSpPr>
        <p:spPr>
          <a:xfrm>
            <a:off x="3575049" y="273056"/>
            <a:ext cx="5111752" cy="2886875"/>
          </a:xfrm>
        </p:spPr>
        <p:txBody>
          <a:bodyPr/>
          <a:lstStyle>
            <a:lvl1pPr>
              <a:defRPr sz="32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2" cy="323097"/>
          </a:xfrm>
        </p:spPr>
        <p:txBody>
          <a:bodyPr/>
          <a:lstStyle>
            <a:lvl1pPr marL="0" indent="0">
              <a:buNone/>
              <a:defRPr sz="1500"/>
            </a:lvl1pPr>
            <a:lvl2pPr marL="456847" indent="0">
              <a:buNone/>
              <a:defRPr sz="1500"/>
            </a:lvl2pPr>
            <a:lvl3pPr marL="913690" indent="0">
              <a:buNone/>
              <a:defRPr sz="1000"/>
            </a:lvl3pPr>
            <a:lvl4pPr marL="1370537" indent="0">
              <a:buNone/>
              <a:defRPr sz="1000"/>
            </a:lvl4pPr>
            <a:lvl5pPr marL="1827384" indent="0">
              <a:buNone/>
              <a:defRPr sz="1000"/>
            </a:lvl5pPr>
            <a:lvl6pPr marL="2284224" indent="0">
              <a:buNone/>
              <a:defRPr sz="1000"/>
            </a:lvl6pPr>
            <a:lvl7pPr marL="2741069" indent="0">
              <a:buNone/>
              <a:defRPr sz="1000"/>
            </a:lvl7pPr>
            <a:lvl8pPr marL="3197918" indent="0">
              <a:buNone/>
              <a:defRPr sz="1000"/>
            </a:lvl8pPr>
            <a:lvl9pPr marL="3654761" indent="0">
              <a:buNone/>
              <a:defRPr sz="1000"/>
            </a:lvl9pPr>
          </a:lstStyle>
          <a:p>
            <a:pPr lvl="0"/>
            <a:r>
              <a:rPr lang="en-US" smtClean="0"/>
              <a:t>Click to edit Master text styles</a:t>
            </a:r>
          </a:p>
        </p:txBody>
      </p:sp>
    </p:spTree>
    <p:extLst>
      <p:ext uri="{BB962C8B-B14F-4D97-AF65-F5344CB8AC3E}">
        <p14:creationId xmlns:p14="http://schemas.microsoft.com/office/powerpoint/2010/main" val="833684618"/>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4549C0C-B7D9-454A-8387-652E1AADD80C}" type="datetimeFigureOut">
              <a:rPr lang="en-US" smtClean="0"/>
              <a:t>2016-10-15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937483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4" y="4936523"/>
            <a:ext cx="5486401" cy="430819"/>
          </a:xfrm>
        </p:spPr>
        <p:txBody>
          <a:bodyPr/>
          <a:lstStyle>
            <a:lvl1pPr algn="l">
              <a:defRPr sz="2200" b="1"/>
            </a:lvl1pPr>
          </a:lstStyle>
          <a:p>
            <a:r>
              <a:rPr lang="en-US" smtClean="0"/>
              <a:t>Click to edit Master title style</a:t>
            </a:r>
            <a:endParaRPr lang="en-CA"/>
          </a:p>
        </p:txBody>
      </p:sp>
      <p:sp>
        <p:nvSpPr>
          <p:cNvPr id="3" name="Picture Placeholder 2"/>
          <p:cNvSpPr>
            <a:spLocks noGrp="1"/>
          </p:cNvSpPr>
          <p:nvPr>
            <p:ph type="pic" idx="1"/>
          </p:nvPr>
        </p:nvSpPr>
        <p:spPr>
          <a:xfrm>
            <a:off x="1792294" y="612785"/>
            <a:ext cx="5486401" cy="584707"/>
          </a:xfrm>
        </p:spPr>
        <p:txBody>
          <a:bodyPr/>
          <a:lstStyle>
            <a:lvl1pPr marL="0" indent="0">
              <a:buNone/>
              <a:defRPr sz="3200"/>
            </a:lvl1pPr>
            <a:lvl2pPr marL="456847" indent="0">
              <a:buNone/>
              <a:defRPr sz="2900"/>
            </a:lvl2pPr>
            <a:lvl3pPr marL="913690" indent="0">
              <a:buNone/>
              <a:defRPr sz="2500"/>
            </a:lvl3pPr>
            <a:lvl4pPr marL="1370537" indent="0">
              <a:buNone/>
              <a:defRPr sz="2200"/>
            </a:lvl4pPr>
            <a:lvl5pPr marL="1827384" indent="0">
              <a:buNone/>
              <a:defRPr sz="2200"/>
            </a:lvl5pPr>
            <a:lvl6pPr marL="2284224" indent="0">
              <a:buNone/>
              <a:defRPr sz="2200"/>
            </a:lvl6pPr>
            <a:lvl7pPr marL="2741069" indent="0">
              <a:buNone/>
              <a:defRPr sz="2200"/>
            </a:lvl7pPr>
            <a:lvl8pPr marL="3197918" indent="0">
              <a:buNone/>
              <a:defRPr sz="2200"/>
            </a:lvl8pPr>
            <a:lvl9pPr marL="3654761" indent="0">
              <a:buNone/>
              <a:defRPr sz="2200"/>
            </a:lvl9pPr>
          </a:lstStyle>
          <a:p>
            <a:pPr lvl="0"/>
            <a:endParaRPr lang="en-CA" noProof="0" smtClean="0"/>
          </a:p>
        </p:txBody>
      </p:sp>
      <p:sp>
        <p:nvSpPr>
          <p:cNvPr id="4" name="Text Placeholder 3"/>
          <p:cNvSpPr>
            <a:spLocks noGrp="1"/>
          </p:cNvSpPr>
          <p:nvPr>
            <p:ph type="body" sz="half" idx="2"/>
          </p:nvPr>
        </p:nvSpPr>
        <p:spPr>
          <a:xfrm>
            <a:off x="1792294" y="5367341"/>
            <a:ext cx="5486401" cy="323097"/>
          </a:xfrm>
        </p:spPr>
        <p:txBody>
          <a:bodyPr/>
          <a:lstStyle>
            <a:lvl1pPr marL="0" indent="0">
              <a:buNone/>
              <a:defRPr sz="1500"/>
            </a:lvl1pPr>
            <a:lvl2pPr marL="456847" indent="0">
              <a:buNone/>
              <a:defRPr sz="1500"/>
            </a:lvl2pPr>
            <a:lvl3pPr marL="913690" indent="0">
              <a:buNone/>
              <a:defRPr sz="1000"/>
            </a:lvl3pPr>
            <a:lvl4pPr marL="1370537" indent="0">
              <a:buNone/>
              <a:defRPr sz="1000"/>
            </a:lvl4pPr>
            <a:lvl5pPr marL="1827384" indent="0">
              <a:buNone/>
              <a:defRPr sz="1000"/>
            </a:lvl5pPr>
            <a:lvl6pPr marL="2284224" indent="0">
              <a:buNone/>
              <a:defRPr sz="1000"/>
            </a:lvl6pPr>
            <a:lvl7pPr marL="2741069" indent="0">
              <a:buNone/>
              <a:defRPr sz="1000"/>
            </a:lvl7pPr>
            <a:lvl8pPr marL="3197918" indent="0">
              <a:buNone/>
              <a:defRPr sz="1000"/>
            </a:lvl8pPr>
            <a:lvl9pPr marL="3654761" indent="0">
              <a:buNone/>
              <a:defRPr sz="1000"/>
            </a:lvl9pPr>
          </a:lstStyle>
          <a:p>
            <a:pPr lvl="0"/>
            <a:r>
              <a:rPr lang="en-US" smtClean="0"/>
              <a:t>Click to edit Master text styles</a:t>
            </a:r>
          </a:p>
        </p:txBody>
      </p:sp>
    </p:spTree>
    <p:extLst>
      <p:ext uri="{BB962C8B-B14F-4D97-AF65-F5344CB8AC3E}">
        <p14:creationId xmlns:p14="http://schemas.microsoft.com/office/powerpoint/2010/main" val="141492119"/>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2032916" y="1600209"/>
            <a:ext cx="10719717" cy="1954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277926539"/>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10" y="838209"/>
            <a:ext cx="1661850" cy="271621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159041" y="838209"/>
            <a:ext cx="4317962" cy="2716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43610991"/>
      </p:ext>
    </p:extLst>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72"/>
            <a:ext cx="7772401" cy="2387601"/>
          </a:xfrm>
        </p:spPr>
        <p:txBody>
          <a:bodyPr anchor="b"/>
          <a:lstStyle>
            <a:lvl1pPr algn="ctr">
              <a:defRPr sz="5600"/>
            </a:lvl1pPr>
          </a:lstStyle>
          <a:p>
            <a:r>
              <a:rPr lang="en-US" smtClean="0"/>
              <a:t>Click to edit Master title style</a:t>
            </a:r>
            <a:endParaRPr lang="en-US" dirty="0"/>
          </a:p>
        </p:txBody>
      </p:sp>
      <p:sp>
        <p:nvSpPr>
          <p:cNvPr id="3" name="Subtitle 2"/>
          <p:cNvSpPr>
            <a:spLocks noGrp="1"/>
          </p:cNvSpPr>
          <p:nvPr>
            <p:ph type="subTitle" idx="1"/>
          </p:nvPr>
        </p:nvSpPr>
        <p:spPr>
          <a:xfrm>
            <a:off x="1143003" y="3602045"/>
            <a:ext cx="6858000" cy="1655762"/>
          </a:xfrm>
        </p:spPr>
        <p:txBody>
          <a:bodyPr/>
          <a:lstStyle>
            <a:lvl1pPr marL="0" indent="0" algn="ctr">
              <a:buNone/>
              <a:defRPr sz="2200"/>
            </a:lvl1pPr>
            <a:lvl2pPr marL="436129" indent="0" algn="ctr">
              <a:buNone/>
              <a:defRPr sz="1700"/>
            </a:lvl2pPr>
            <a:lvl3pPr marL="872258" indent="0" algn="ctr">
              <a:buNone/>
              <a:defRPr sz="1700"/>
            </a:lvl3pPr>
            <a:lvl4pPr marL="1308387" indent="0" algn="ctr">
              <a:buNone/>
              <a:defRPr sz="1700"/>
            </a:lvl4pPr>
            <a:lvl5pPr marL="1744519" indent="0" algn="ctr">
              <a:buNone/>
              <a:defRPr sz="1700"/>
            </a:lvl5pPr>
            <a:lvl6pPr marL="2180645" indent="0" algn="ctr">
              <a:buNone/>
              <a:defRPr sz="1700"/>
            </a:lvl6pPr>
            <a:lvl7pPr marL="2616774" indent="0" algn="ctr">
              <a:buNone/>
              <a:defRPr sz="1700"/>
            </a:lvl7pPr>
            <a:lvl8pPr marL="3052906" indent="0" algn="ctr">
              <a:buNone/>
              <a:defRPr sz="1700"/>
            </a:lvl8pPr>
            <a:lvl9pPr marL="3489035" indent="0" algn="ctr">
              <a:buNone/>
              <a:defRPr sz="17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69533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8663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6" y="1709745"/>
            <a:ext cx="7886700" cy="2852738"/>
          </a:xfrm>
        </p:spPr>
        <p:txBody>
          <a:bodyPr anchor="b"/>
          <a:lstStyle>
            <a:lvl1pPr>
              <a:defRPr sz="5600"/>
            </a:lvl1pPr>
          </a:lstStyle>
          <a:p>
            <a:r>
              <a:rPr lang="en-US" smtClean="0"/>
              <a:t>Click to edit Master title style</a:t>
            </a:r>
            <a:endParaRPr lang="en-US" dirty="0"/>
          </a:p>
        </p:txBody>
      </p:sp>
      <p:sp>
        <p:nvSpPr>
          <p:cNvPr id="3" name="Text Placeholder 2"/>
          <p:cNvSpPr>
            <a:spLocks noGrp="1"/>
          </p:cNvSpPr>
          <p:nvPr>
            <p:ph type="body" idx="1"/>
          </p:nvPr>
        </p:nvSpPr>
        <p:spPr>
          <a:xfrm>
            <a:off x="623896" y="4589471"/>
            <a:ext cx="7886700" cy="1500188"/>
          </a:xfrm>
        </p:spPr>
        <p:txBody>
          <a:bodyPr/>
          <a:lstStyle>
            <a:lvl1pPr marL="0" indent="0">
              <a:buNone/>
              <a:defRPr sz="2200">
                <a:solidFill>
                  <a:schemeClr val="tx1"/>
                </a:solidFill>
              </a:defRPr>
            </a:lvl1pPr>
            <a:lvl2pPr marL="436129" indent="0">
              <a:buNone/>
              <a:defRPr sz="1700">
                <a:solidFill>
                  <a:schemeClr val="tx1">
                    <a:tint val="75000"/>
                  </a:schemeClr>
                </a:solidFill>
              </a:defRPr>
            </a:lvl2pPr>
            <a:lvl3pPr marL="872258" indent="0">
              <a:buNone/>
              <a:defRPr sz="1700">
                <a:solidFill>
                  <a:schemeClr val="tx1">
                    <a:tint val="75000"/>
                  </a:schemeClr>
                </a:solidFill>
              </a:defRPr>
            </a:lvl3pPr>
            <a:lvl4pPr marL="1308387" indent="0">
              <a:buNone/>
              <a:defRPr sz="1700">
                <a:solidFill>
                  <a:schemeClr val="tx1">
                    <a:tint val="75000"/>
                  </a:schemeClr>
                </a:solidFill>
              </a:defRPr>
            </a:lvl4pPr>
            <a:lvl5pPr marL="1744519" indent="0">
              <a:buNone/>
              <a:defRPr sz="1700">
                <a:solidFill>
                  <a:schemeClr val="tx1">
                    <a:tint val="75000"/>
                  </a:schemeClr>
                </a:solidFill>
              </a:defRPr>
            </a:lvl5pPr>
            <a:lvl6pPr marL="2180645" indent="0">
              <a:buNone/>
              <a:defRPr sz="1700">
                <a:solidFill>
                  <a:schemeClr val="tx1">
                    <a:tint val="75000"/>
                  </a:schemeClr>
                </a:solidFill>
              </a:defRPr>
            </a:lvl6pPr>
            <a:lvl7pPr marL="2616774" indent="0">
              <a:buNone/>
              <a:defRPr sz="1700">
                <a:solidFill>
                  <a:schemeClr val="tx1">
                    <a:tint val="75000"/>
                  </a:schemeClr>
                </a:solidFill>
              </a:defRPr>
            </a:lvl7pPr>
            <a:lvl8pPr marL="3052906" indent="0">
              <a:buNone/>
              <a:defRPr sz="1700">
                <a:solidFill>
                  <a:schemeClr val="tx1">
                    <a:tint val="75000"/>
                  </a:schemeClr>
                </a:solidFill>
              </a:defRPr>
            </a:lvl8pPr>
            <a:lvl9pPr marL="3489035"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98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49"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5255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7" y="36513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54" y="1681170"/>
            <a:ext cx="3868341" cy="823913"/>
          </a:xfrm>
        </p:spPr>
        <p:txBody>
          <a:bodyPr anchor="b"/>
          <a:lstStyle>
            <a:lvl1pPr marL="0" indent="0">
              <a:buNone/>
              <a:defRPr sz="2200" b="1"/>
            </a:lvl1pPr>
            <a:lvl2pPr marL="436129" indent="0">
              <a:buNone/>
              <a:defRPr sz="1700" b="1"/>
            </a:lvl2pPr>
            <a:lvl3pPr marL="872258" indent="0">
              <a:buNone/>
              <a:defRPr sz="1700" b="1"/>
            </a:lvl3pPr>
            <a:lvl4pPr marL="1308387" indent="0">
              <a:buNone/>
              <a:defRPr sz="1700" b="1"/>
            </a:lvl4pPr>
            <a:lvl5pPr marL="1744519" indent="0">
              <a:buNone/>
              <a:defRPr sz="1700" b="1"/>
            </a:lvl5pPr>
            <a:lvl6pPr marL="2180645" indent="0">
              <a:buNone/>
              <a:defRPr sz="1700" b="1"/>
            </a:lvl6pPr>
            <a:lvl7pPr marL="2616774" indent="0">
              <a:buNone/>
              <a:defRPr sz="1700" b="1"/>
            </a:lvl7pPr>
            <a:lvl8pPr marL="3052906" indent="0">
              <a:buNone/>
              <a:defRPr sz="1700" b="1"/>
            </a:lvl8pPr>
            <a:lvl9pPr marL="348903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629854" y="2505077"/>
            <a:ext cx="3868341" cy="3684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4" y="1681170"/>
            <a:ext cx="3887391" cy="823913"/>
          </a:xfrm>
        </p:spPr>
        <p:txBody>
          <a:bodyPr anchor="b"/>
          <a:lstStyle>
            <a:lvl1pPr marL="0" indent="0">
              <a:buNone/>
              <a:defRPr sz="2200" b="1"/>
            </a:lvl1pPr>
            <a:lvl2pPr marL="436129" indent="0">
              <a:buNone/>
              <a:defRPr sz="1700" b="1"/>
            </a:lvl2pPr>
            <a:lvl3pPr marL="872258" indent="0">
              <a:buNone/>
              <a:defRPr sz="1700" b="1"/>
            </a:lvl3pPr>
            <a:lvl4pPr marL="1308387" indent="0">
              <a:buNone/>
              <a:defRPr sz="1700" b="1"/>
            </a:lvl4pPr>
            <a:lvl5pPr marL="1744519" indent="0">
              <a:buNone/>
              <a:defRPr sz="1700" b="1"/>
            </a:lvl5pPr>
            <a:lvl6pPr marL="2180645" indent="0">
              <a:buNone/>
              <a:defRPr sz="1700" b="1"/>
            </a:lvl6pPr>
            <a:lvl7pPr marL="2616774" indent="0">
              <a:buNone/>
              <a:defRPr sz="1700" b="1"/>
            </a:lvl7pPr>
            <a:lvl8pPr marL="3052906" indent="0">
              <a:buNone/>
              <a:defRPr sz="1700" b="1"/>
            </a:lvl8pPr>
            <a:lvl9pPr marL="348903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29154" y="2505077"/>
            <a:ext cx="3887391" cy="3684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8863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4599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417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1" y="4406901"/>
            <a:ext cx="7772401" cy="1362075"/>
          </a:xfrm>
        </p:spPr>
        <p:txBody>
          <a:bodyPr anchor="t"/>
          <a:lstStyle>
            <a:lvl1pPr algn="l">
              <a:defRPr sz="3900" b="1" cap="all"/>
            </a:lvl1pPr>
          </a:lstStyle>
          <a:p>
            <a:r>
              <a:rPr lang="en-CA" smtClean="0"/>
              <a:t>Click to edit Master title style</a:t>
            </a:r>
            <a:endParaRPr lang="en-US"/>
          </a:p>
        </p:txBody>
      </p:sp>
      <p:sp>
        <p:nvSpPr>
          <p:cNvPr id="3" name="Text Placeholder 2"/>
          <p:cNvSpPr>
            <a:spLocks noGrp="1"/>
          </p:cNvSpPr>
          <p:nvPr>
            <p:ph type="body" idx="1"/>
          </p:nvPr>
        </p:nvSpPr>
        <p:spPr>
          <a:xfrm>
            <a:off x="722311" y="2906717"/>
            <a:ext cx="7772401" cy="1500188"/>
          </a:xfrm>
        </p:spPr>
        <p:txBody>
          <a:bodyPr anchor="b"/>
          <a:lstStyle>
            <a:lvl1pPr marL="0" indent="0">
              <a:buNone/>
              <a:defRPr sz="2200">
                <a:solidFill>
                  <a:schemeClr val="tx1">
                    <a:tint val="75000"/>
                  </a:schemeClr>
                </a:solidFill>
              </a:defRPr>
            </a:lvl1pPr>
            <a:lvl2pPr marL="456847" indent="0">
              <a:buNone/>
              <a:defRPr sz="1700">
                <a:solidFill>
                  <a:schemeClr val="tx1">
                    <a:tint val="75000"/>
                  </a:schemeClr>
                </a:solidFill>
              </a:defRPr>
            </a:lvl2pPr>
            <a:lvl3pPr marL="913690" indent="0">
              <a:buNone/>
              <a:defRPr sz="1700">
                <a:solidFill>
                  <a:schemeClr val="tx1">
                    <a:tint val="75000"/>
                  </a:schemeClr>
                </a:solidFill>
              </a:defRPr>
            </a:lvl3pPr>
            <a:lvl4pPr marL="1370537" indent="0">
              <a:buNone/>
              <a:defRPr sz="1500">
                <a:solidFill>
                  <a:schemeClr val="tx1">
                    <a:tint val="75000"/>
                  </a:schemeClr>
                </a:solidFill>
              </a:defRPr>
            </a:lvl4pPr>
            <a:lvl5pPr marL="1827384" indent="0">
              <a:buNone/>
              <a:defRPr sz="1500">
                <a:solidFill>
                  <a:schemeClr val="tx1">
                    <a:tint val="75000"/>
                  </a:schemeClr>
                </a:solidFill>
              </a:defRPr>
            </a:lvl5pPr>
            <a:lvl6pPr marL="2284224" indent="0">
              <a:buNone/>
              <a:defRPr sz="1500">
                <a:solidFill>
                  <a:schemeClr val="tx1">
                    <a:tint val="75000"/>
                  </a:schemeClr>
                </a:solidFill>
              </a:defRPr>
            </a:lvl6pPr>
            <a:lvl7pPr marL="2741069" indent="0">
              <a:buNone/>
              <a:defRPr sz="1500">
                <a:solidFill>
                  <a:schemeClr val="tx1">
                    <a:tint val="75000"/>
                  </a:schemeClr>
                </a:solidFill>
              </a:defRPr>
            </a:lvl7pPr>
            <a:lvl8pPr marL="3197918" indent="0">
              <a:buNone/>
              <a:defRPr sz="1500">
                <a:solidFill>
                  <a:schemeClr val="tx1">
                    <a:tint val="75000"/>
                  </a:schemeClr>
                </a:solidFill>
              </a:defRPr>
            </a:lvl8pPr>
            <a:lvl9pPr marL="3654761" indent="0">
              <a:buNone/>
              <a:defRPr sz="15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4549C0C-B7D9-454A-8387-652E1AADD80C}" type="datetimeFigureOut">
              <a:rPr lang="en-US" smtClean="0"/>
              <a:t>2016-10-15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2746388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9" y="457200"/>
            <a:ext cx="2949177" cy="1600200"/>
          </a:xfrm>
        </p:spPr>
        <p:txBody>
          <a:bodyPr anchor="b"/>
          <a:lstStyle>
            <a:lvl1pPr>
              <a:defRPr sz="2900"/>
            </a:lvl1pPr>
          </a:lstStyle>
          <a:p>
            <a:r>
              <a:rPr lang="en-US" smtClean="0"/>
              <a:t>Click to edit Master title style</a:t>
            </a:r>
            <a:endParaRPr lang="en-US" dirty="0"/>
          </a:p>
        </p:txBody>
      </p:sp>
      <p:sp>
        <p:nvSpPr>
          <p:cNvPr id="3" name="Content Placeholder 2"/>
          <p:cNvSpPr>
            <a:spLocks noGrp="1"/>
          </p:cNvSpPr>
          <p:nvPr>
            <p:ph idx="1"/>
          </p:nvPr>
        </p:nvSpPr>
        <p:spPr>
          <a:xfrm>
            <a:off x="3887402" y="987441"/>
            <a:ext cx="4629151" cy="4873626"/>
          </a:xfrm>
        </p:spPr>
        <p:txBody>
          <a:bodyPr/>
          <a:lstStyle>
            <a:lvl1pPr>
              <a:defRPr sz="2900"/>
            </a:lvl1pPr>
            <a:lvl2pPr>
              <a:defRPr sz="2700"/>
            </a:lvl2pPr>
            <a:lvl3pPr>
              <a:defRPr sz="22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9" y="2057410"/>
            <a:ext cx="2949177" cy="3811588"/>
          </a:xfrm>
        </p:spPr>
        <p:txBody>
          <a:bodyPr/>
          <a:lstStyle>
            <a:lvl1pPr marL="0" indent="0">
              <a:buNone/>
              <a:defRPr sz="1700"/>
            </a:lvl1pPr>
            <a:lvl2pPr marL="436129" indent="0">
              <a:buNone/>
              <a:defRPr sz="1500"/>
            </a:lvl2pPr>
            <a:lvl3pPr marL="872258" indent="0">
              <a:buNone/>
              <a:defRPr sz="1000"/>
            </a:lvl3pPr>
            <a:lvl4pPr marL="1308387" indent="0">
              <a:buNone/>
              <a:defRPr sz="1000"/>
            </a:lvl4pPr>
            <a:lvl5pPr marL="1744519" indent="0">
              <a:buNone/>
              <a:defRPr sz="1000"/>
            </a:lvl5pPr>
            <a:lvl6pPr marL="2180645" indent="0">
              <a:buNone/>
              <a:defRPr sz="1000"/>
            </a:lvl6pPr>
            <a:lvl7pPr marL="2616774" indent="0">
              <a:buNone/>
              <a:defRPr sz="1000"/>
            </a:lvl7pPr>
            <a:lvl8pPr marL="3052906" indent="0">
              <a:buNone/>
              <a:defRPr sz="1000"/>
            </a:lvl8pPr>
            <a:lvl9pPr marL="34890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9069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9" y="457200"/>
            <a:ext cx="2949177" cy="1600200"/>
          </a:xfrm>
        </p:spPr>
        <p:txBody>
          <a:bodyPr anchor="b"/>
          <a:lstStyle>
            <a:lvl1pPr>
              <a:defRPr sz="29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402" y="987441"/>
            <a:ext cx="4629151" cy="4873626"/>
          </a:xfrm>
        </p:spPr>
        <p:txBody>
          <a:bodyPr anchor="t"/>
          <a:lstStyle>
            <a:lvl1pPr marL="0" indent="0">
              <a:buNone/>
              <a:defRPr sz="2900"/>
            </a:lvl1pPr>
            <a:lvl2pPr marL="436129" indent="0">
              <a:buNone/>
              <a:defRPr sz="2700"/>
            </a:lvl2pPr>
            <a:lvl3pPr marL="872258" indent="0">
              <a:buNone/>
              <a:defRPr sz="2200"/>
            </a:lvl3pPr>
            <a:lvl4pPr marL="1308387" indent="0">
              <a:buNone/>
              <a:defRPr sz="1700"/>
            </a:lvl4pPr>
            <a:lvl5pPr marL="1744519" indent="0">
              <a:buNone/>
              <a:defRPr sz="1700"/>
            </a:lvl5pPr>
            <a:lvl6pPr marL="2180645" indent="0">
              <a:buNone/>
              <a:defRPr sz="1700"/>
            </a:lvl6pPr>
            <a:lvl7pPr marL="2616774" indent="0">
              <a:buNone/>
              <a:defRPr sz="1700"/>
            </a:lvl7pPr>
            <a:lvl8pPr marL="3052906" indent="0">
              <a:buNone/>
              <a:defRPr sz="1700"/>
            </a:lvl8pPr>
            <a:lvl9pPr marL="3489035"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629849" y="2057410"/>
            <a:ext cx="2949177" cy="3811588"/>
          </a:xfrm>
        </p:spPr>
        <p:txBody>
          <a:bodyPr/>
          <a:lstStyle>
            <a:lvl1pPr marL="0" indent="0">
              <a:buNone/>
              <a:defRPr sz="1700"/>
            </a:lvl1pPr>
            <a:lvl2pPr marL="436129" indent="0">
              <a:buNone/>
              <a:defRPr sz="1500"/>
            </a:lvl2pPr>
            <a:lvl3pPr marL="872258" indent="0">
              <a:buNone/>
              <a:defRPr sz="1000"/>
            </a:lvl3pPr>
            <a:lvl4pPr marL="1308387" indent="0">
              <a:buNone/>
              <a:defRPr sz="1000"/>
            </a:lvl4pPr>
            <a:lvl5pPr marL="1744519" indent="0">
              <a:buNone/>
              <a:defRPr sz="1000"/>
            </a:lvl5pPr>
            <a:lvl6pPr marL="2180645" indent="0">
              <a:buNone/>
              <a:defRPr sz="1000"/>
            </a:lvl6pPr>
            <a:lvl7pPr marL="2616774" indent="0">
              <a:buNone/>
              <a:defRPr sz="1000"/>
            </a:lvl7pPr>
            <a:lvl8pPr marL="3052906" indent="0">
              <a:buNone/>
              <a:defRPr sz="1000"/>
            </a:lvl8pPr>
            <a:lvl9pPr marL="348903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7416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8841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4" y="365140"/>
            <a:ext cx="197167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60" y="365140"/>
            <a:ext cx="5800727"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3A12F-055F-43CE-B2D0-38567FE66ED5}" type="datetimeFigureOut">
              <a:rPr lang="en-US" smtClean="0">
                <a:solidFill>
                  <a:prstClr val="black">
                    <a:tint val="75000"/>
                  </a:prstClr>
                </a:solidFill>
                <a:latin typeface="Calibri"/>
              </a:rPr>
              <a:pPr/>
              <a:t>2016-10-15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AFF9A1C-0E47-4D87-8203-57AEB69B2F0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128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9"/>
            <a:ext cx="4038600" cy="4525963"/>
          </a:xfrm>
        </p:spPr>
        <p:txBody>
          <a:bodyPr/>
          <a:lstStyle>
            <a:lvl1pPr>
              <a:defRPr sz="2900"/>
            </a:lvl1pPr>
            <a:lvl2pPr>
              <a:defRPr sz="2500"/>
            </a:lvl2pPr>
            <a:lvl3pPr>
              <a:defRPr sz="2200"/>
            </a:lvl3pPr>
            <a:lvl4pPr>
              <a:defRPr sz="1700"/>
            </a:lvl4pPr>
            <a:lvl5pPr>
              <a:defRPr sz="1700"/>
            </a:lvl5pPr>
            <a:lvl6pPr>
              <a:defRPr sz="1700"/>
            </a:lvl6pPr>
            <a:lvl7pPr>
              <a:defRPr sz="1700"/>
            </a:lvl7pPr>
            <a:lvl8pPr>
              <a:defRPr sz="1700"/>
            </a:lvl8pPr>
            <a:lvl9pPr>
              <a:defRPr sz="1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6" y="1600209"/>
            <a:ext cx="4038600" cy="4525963"/>
          </a:xfrm>
        </p:spPr>
        <p:txBody>
          <a:bodyPr/>
          <a:lstStyle>
            <a:lvl1pPr>
              <a:defRPr sz="2900"/>
            </a:lvl1pPr>
            <a:lvl2pPr>
              <a:defRPr sz="2500"/>
            </a:lvl2pPr>
            <a:lvl3pPr>
              <a:defRPr sz="2200"/>
            </a:lvl3pPr>
            <a:lvl4pPr>
              <a:defRPr sz="1700"/>
            </a:lvl4pPr>
            <a:lvl5pPr>
              <a:defRPr sz="1700"/>
            </a:lvl5pPr>
            <a:lvl6pPr>
              <a:defRPr sz="1700"/>
            </a:lvl6pPr>
            <a:lvl7pPr>
              <a:defRPr sz="1700"/>
            </a:lvl7pPr>
            <a:lvl8pPr>
              <a:defRPr sz="1700"/>
            </a:lvl8pPr>
            <a:lvl9pPr>
              <a:defRPr sz="1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4549C0C-B7D9-454A-8387-652E1AADD80C}" type="datetimeFigureOut">
              <a:rPr lang="en-US" smtClean="0"/>
              <a:t>2016-10-15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96527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2" y="1535113"/>
            <a:ext cx="4040189" cy="639761"/>
          </a:xfrm>
        </p:spPr>
        <p:txBody>
          <a:bodyPr anchor="b"/>
          <a:lstStyle>
            <a:lvl1pPr marL="0" indent="0">
              <a:buNone/>
              <a:defRPr sz="2500" b="1"/>
            </a:lvl1pPr>
            <a:lvl2pPr marL="456847" indent="0">
              <a:buNone/>
              <a:defRPr sz="2200" b="1"/>
            </a:lvl2pPr>
            <a:lvl3pPr marL="913690" indent="0">
              <a:buNone/>
              <a:defRPr sz="1700" b="1"/>
            </a:lvl3pPr>
            <a:lvl4pPr marL="1370537" indent="0">
              <a:buNone/>
              <a:defRPr sz="1700" b="1"/>
            </a:lvl4pPr>
            <a:lvl5pPr marL="1827384" indent="0">
              <a:buNone/>
              <a:defRPr sz="1700" b="1"/>
            </a:lvl5pPr>
            <a:lvl6pPr marL="2284224" indent="0">
              <a:buNone/>
              <a:defRPr sz="1700" b="1"/>
            </a:lvl6pPr>
            <a:lvl7pPr marL="2741069" indent="0">
              <a:buNone/>
              <a:defRPr sz="1700" b="1"/>
            </a:lvl7pPr>
            <a:lvl8pPr marL="3197918" indent="0">
              <a:buNone/>
              <a:defRPr sz="1700" b="1"/>
            </a:lvl8pPr>
            <a:lvl9pPr marL="3654761" indent="0">
              <a:buNone/>
              <a:defRPr sz="1700" b="1"/>
            </a:lvl9pPr>
          </a:lstStyle>
          <a:p>
            <a:pPr lvl="0"/>
            <a:r>
              <a:rPr lang="en-CA" smtClean="0"/>
              <a:t>Click to edit Master text styles</a:t>
            </a:r>
          </a:p>
        </p:txBody>
      </p:sp>
      <p:sp>
        <p:nvSpPr>
          <p:cNvPr id="4" name="Content Placeholder 3"/>
          <p:cNvSpPr>
            <a:spLocks noGrp="1"/>
          </p:cNvSpPr>
          <p:nvPr>
            <p:ph sz="half" idx="2"/>
          </p:nvPr>
        </p:nvSpPr>
        <p:spPr>
          <a:xfrm>
            <a:off x="457202" y="2174874"/>
            <a:ext cx="4040189" cy="3951289"/>
          </a:xfrm>
        </p:spPr>
        <p:txBody>
          <a:bodyPr/>
          <a:lstStyle>
            <a:lvl1pPr>
              <a:defRPr sz="2500"/>
            </a:lvl1pPr>
            <a:lvl2pPr>
              <a:defRPr sz="2200"/>
            </a:lvl2pPr>
            <a:lvl3pPr>
              <a:defRPr sz="1700"/>
            </a:lvl3pPr>
            <a:lvl4pPr>
              <a:defRPr sz="1700"/>
            </a:lvl4pPr>
            <a:lvl5pPr>
              <a:defRPr sz="1700"/>
            </a:lvl5pPr>
            <a:lvl6pPr>
              <a:defRPr sz="1700"/>
            </a:lvl6pPr>
            <a:lvl7pPr>
              <a:defRPr sz="1700"/>
            </a:lvl7pPr>
            <a:lvl8pPr>
              <a:defRPr sz="1700"/>
            </a:lvl8pPr>
            <a:lvl9pPr>
              <a:defRPr sz="1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7" y="1535113"/>
            <a:ext cx="4041774" cy="639761"/>
          </a:xfrm>
        </p:spPr>
        <p:txBody>
          <a:bodyPr anchor="b"/>
          <a:lstStyle>
            <a:lvl1pPr marL="0" indent="0">
              <a:buNone/>
              <a:defRPr sz="2500" b="1"/>
            </a:lvl1pPr>
            <a:lvl2pPr marL="456847" indent="0">
              <a:buNone/>
              <a:defRPr sz="2200" b="1"/>
            </a:lvl2pPr>
            <a:lvl3pPr marL="913690" indent="0">
              <a:buNone/>
              <a:defRPr sz="1700" b="1"/>
            </a:lvl3pPr>
            <a:lvl4pPr marL="1370537" indent="0">
              <a:buNone/>
              <a:defRPr sz="1700" b="1"/>
            </a:lvl4pPr>
            <a:lvl5pPr marL="1827384" indent="0">
              <a:buNone/>
              <a:defRPr sz="1700" b="1"/>
            </a:lvl5pPr>
            <a:lvl6pPr marL="2284224" indent="0">
              <a:buNone/>
              <a:defRPr sz="1700" b="1"/>
            </a:lvl6pPr>
            <a:lvl7pPr marL="2741069" indent="0">
              <a:buNone/>
              <a:defRPr sz="1700" b="1"/>
            </a:lvl7pPr>
            <a:lvl8pPr marL="3197918" indent="0">
              <a:buNone/>
              <a:defRPr sz="1700" b="1"/>
            </a:lvl8pPr>
            <a:lvl9pPr marL="3654761" indent="0">
              <a:buNone/>
              <a:defRPr sz="1700" b="1"/>
            </a:lvl9pPr>
          </a:lstStyle>
          <a:p>
            <a:pPr lvl="0"/>
            <a:r>
              <a:rPr lang="en-CA" smtClean="0"/>
              <a:t>Click to edit Master text styles</a:t>
            </a:r>
          </a:p>
        </p:txBody>
      </p:sp>
      <p:sp>
        <p:nvSpPr>
          <p:cNvPr id="6" name="Content Placeholder 5"/>
          <p:cNvSpPr>
            <a:spLocks noGrp="1"/>
          </p:cNvSpPr>
          <p:nvPr>
            <p:ph sz="quarter" idx="4"/>
          </p:nvPr>
        </p:nvSpPr>
        <p:spPr>
          <a:xfrm>
            <a:off x="4645027" y="2174874"/>
            <a:ext cx="4041774" cy="3951289"/>
          </a:xfrm>
        </p:spPr>
        <p:txBody>
          <a:bodyPr/>
          <a:lstStyle>
            <a:lvl1pPr>
              <a:defRPr sz="2500"/>
            </a:lvl1pPr>
            <a:lvl2pPr>
              <a:defRPr sz="2200"/>
            </a:lvl2pPr>
            <a:lvl3pPr>
              <a:defRPr sz="1700"/>
            </a:lvl3pPr>
            <a:lvl4pPr>
              <a:defRPr sz="1700"/>
            </a:lvl4pPr>
            <a:lvl5pPr>
              <a:defRPr sz="1700"/>
            </a:lvl5pPr>
            <a:lvl6pPr>
              <a:defRPr sz="1700"/>
            </a:lvl6pPr>
            <a:lvl7pPr>
              <a:defRPr sz="1700"/>
            </a:lvl7pPr>
            <a:lvl8pPr>
              <a:defRPr sz="1700"/>
            </a:lvl8pPr>
            <a:lvl9pPr>
              <a:defRPr sz="1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4549C0C-B7D9-454A-8387-652E1AADD80C}" type="datetimeFigureOut">
              <a:rPr lang="en-US" smtClean="0"/>
              <a:t>2016-10-15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75830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4549C0C-B7D9-454A-8387-652E1AADD80C}" type="datetimeFigureOut">
              <a:rPr lang="en-US" smtClean="0"/>
              <a:t>2016-10-15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58767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49C0C-B7D9-454A-8387-652E1AADD80C}" type="datetimeFigureOut">
              <a:rPr lang="en-US" smtClean="0"/>
              <a:t>2016-10-15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379615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2" cy="1162050"/>
          </a:xfrm>
        </p:spPr>
        <p:txBody>
          <a:bodyPr anchor="b"/>
          <a:lstStyle>
            <a:lvl1pPr algn="l">
              <a:defRPr sz="2200" b="1"/>
            </a:lvl1pPr>
          </a:lstStyle>
          <a:p>
            <a:r>
              <a:rPr lang="en-CA" smtClean="0"/>
              <a:t>Click to edit Master title style</a:t>
            </a:r>
            <a:endParaRPr lang="en-US"/>
          </a:p>
        </p:txBody>
      </p:sp>
      <p:sp>
        <p:nvSpPr>
          <p:cNvPr id="3" name="Content Placeholder 2"/>
          <p:cNvSpPr>
            <a:spLocks noGrp="1"/>
          </p:cNvSpPr>
          <p:nvPr>
            <p:ph idx="1"/>
          </p:nvPr>
        </p:nvSpPr>
        <p:spPr>
          <a:xfrm>
            <a:off x="3575049" y="273056"/>
            <a:ext cx="5111752" cy="5853113"/>
          </a:xfrm>
        </p:spPr>
        <p:txBody>
          <a:bodyPr/>
          <a:lstStyle>
            <a:lvl1pPr>
              <a:defRPr sz="32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2" y="1435106"/>
            <a:ext cx="3008312" cy="4691063"/>
          </a:xfrm>
        </p:spPr>
        <p:txBody>
          <a:bodyPr/>
          <a:lstStyle>
            <a:lvl1pPr marL="0" indent="0">
              <a:buNone/>
              <a:defRPr sz="1500"/>
            </a:lvl1pPr>
            <a:lvl2pPr marL="456847" indent="0">
              <a:buNone/>
              <a:defRPr sz="1500"/>
            </a:lvl2pPr>
            <a:lvl3pPr marL="913690" indent="0">
              <a:buNone/>
              <a:defRPr sz="1000"/>
            </a:lvl3pPr>
            <a:lvl4pPr marL="1370537" indent="0">
              <a:buNone/>
              <a:defRPr sz="1000"/>
            </a:lvl4pPr>
            <a:lvl5pPr marL="1827384" indent="0">
              <a:buNone/>
              <a:defRPr sz="1000"/>
            </a:lvl5pPr>
            <a:lvl6pPr marL="2284224" indent="0">
              <a:buNone/>
              <a:defRPr sz="1000"/>
            </a:lvl6pPr>
            <a:lvl7pPr marL="2741069" indent="0">
              <a:buNone/>
              <a:defRPr sz="1000"/>
            </a:lvl7pPr>
            <a:lvl8pPr marL="3197918" indent="0">
              <a:buNone/>
              <a:defRPr sz="1000"/>
            </a:lvl8pPr>
            <a:lvl9pPr marL="3654761"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4549C0C-B7D9-454A-8387-652E1AADD80C}" type="datetimeFigureOut">
              <a:rPr lang="en-US" smtClean="0"/>
              <a:t>2016-10-15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83924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4" y="4800602"/>
            <a:ext cx="5486401" cy="566738"/>
          </a:xfrm>
        </p:spPr>
        <p:txBody>
          <a:bodyPr anchor="b"/>
          <a:lstStyle>
            <a:lvl1pPr algn="l">
              <a:defRPr sz="2200" b="1"/>
            </a:lvl1pPr>
          </a:lstStyle>
          <a:p>
            <a:r>
              <a:rPr lang="en-CA" smtClean="0"/>
              <a:t>Click to edit Master title style</a:t>
            </a:r>
            <a:endParaRPr lang="en-US"/>
          </a:p>
        </p:txBody>
      </p:sp>
      <p:sp>
        <p:nvSpPr>
          <p:cNvPr id="3" name="Picture Placeholder 2"/>
          <p:cNvSpPr>
            <a:spLocks noGrp="1"/>
          </p:cNvSpPr>
          <p:nvPr>
            <p:ph type="pic" idx="1"/>
          </p:nvPr>
        </p:nvSpPr>
        <p:spPr>
          <a:xfrm>
            <a:off x="1792294" y="612776"/>
            <a:ext cx="5486401" cy="4114800"/>
          </a:xfrm>
        </p:spPr>
        <p:txBody>
          <a:bodyPr/>
          <a:lstStyle>
            <a:lvl1pPr marL="0" indent="0">
              <a:buNone/>
              <a:defRPr sz="3200"/>
            </a:lvl1pPr>
            <a:lvl2pPr marL="456847" indent="0">
              <a:buNone/>
              <a:defRPr sz="2900"/>
            </a:lvl2pPr>
            <a:lvl3pPr marL="913690" indent="0">
              <a:buNone/>
              <a:defRPr sz="2500"/>
            </a:lvl3pPr>
            <a:lvl4pPr marL="1370537" indent="0">
              <a:buNone/>
              <a:defRPr sz="2200"/>
            </a:lvl4pPr>
            <a:lvl5pPr marL="1827384" indent="0">
              <a:buNone/>
              <a:defRPr sz="2200"/>
            </a:lvl5pPr>
            <a:lvl6pPr marL="2284224" indent="0">
              <a:buNone/>
              <a:defRPr sz="2200"/>
            </a:lvl6pPr>
            <a:lvl7pPr marL="2741069" indent="0">
              <a:buNone/>
              <a:defRPr sz="2200"/>
            </a:lvl7pPr>
            <a:lvl8pPr marL="3197918" indent="0">
              <a:buNone/>
              <a:defRPr sz="2200"/>
            </a:lvl8pPr>
            <a:lvl9pPr marL="3654761" indent="0">
              <a:buNone/>
              <a:defRPr sz="2200"/>
            </a:lvl9pPr>
          </a:lstStyle>
          <a:p>
            <a:endParaRPr lang="en-US"/>
          </a:p>
        </p:txBody>
      </p:sp>
      <p:sp>
        <p:nvSpPr>
          <p:cNvPr id="4" name="Text Placeholder 3"/>
          <p:cNvSpPr>
            <a:spLocks noGrp="1"/>
          </p:cNvSpPr>
          <p:nvPr>
            <p:ph type="body" sz="half" idx="2"/>
          </p:nvPr>
        </p:nvSpPr>
        <p:spPr>
          <a:xfrm>
            <a:off x="1792294" y="5367341"/>
            <a:ext cx="5486401" cy="804863"/>
          </a:xfrm>
        </p:spPr>
        <p:txBody>
          <a:bodyPr/>
          <a:lstStyle>
            <a:lvl1pPr marL="0" indent="0">
              <a:buNone/>
              <a:defRPr sz="1500"/>
            </a:lvl1pPr>
            <a:lvl2pPr marL="456847" indent="0">
              <a:buNone/>
              <a:defRPr sz="1500"/>
            </a:lvl2pPr>
            <a:lvl3pPr marL="913690" indent="0">
              <a:buNone/>
              <a:defRPr sz="1000"/>
            </a:lvl3pPr>
            <a:lvl4pPr marL="1370537" indent="0">
              <a:buNone/>
              <a:defRPr sz="1000"/>
            </a:lvl4pPr>
            <a:lvl5pPr marL="1827384" indent="0">
              <a:buNone/>
              <a:defRPr sz="1000"/>
            </a:lvl5pPr>
            <a:lvl6pPr marL="2284224" indent="0">
              <a:buNone/>
              <a:defRPr sz="1000"/>
            </a:lvl6pPr>
            <a:lvl7pPr marL="2741069" indent="0">
              <a:buNone/>
              <a:defRPr sz="1000"/>
            </a:lvl7pPr>
            <a:lvl8pPr marL="3197918" indent="0">
              <a:buNone/>
              <a:defRPr sz="1000"/>
            </a:lvl8pPr>
            <a:lvl9pPr marL="3654761"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4549C0C-B7D9-454A-8387-652E1AADD80C}" type="datetimeFigureOut">
              <a:rPr lang="en-US" smtClean="0"/>
              <a:t>2016-10-15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5313-B781-BF48-9932-B5597CE59069}" type="slidenum">
              <a:rPr lang="en-US" smtClean="0"/>
              <a:t>‹#›</a:t>
            </a:fld>
            <a:endParaRPr lang="en-US"/>
          </a:p>
        </p:txBody>
      </p:sp>
    </p:spTree>
    <p:extLst>
      <p:ext uri="{BB962C8B-B14F-4D97-AF65-F5344CB8AC3E}">
        <p14:creationId xmlns:p14="http://schemas.microsoft.com/office/powerpoint/2010/main" val="2300316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10" y="274639"/>
            <a:ext cx="8229599" cy="1143000"/>
          </a:xfrm>
          <a:prstGeom prst="rect">
            <a:avLst/>
          </a:prstGeom>
        </p:spPr>
        <p:txBody>
          <a:bodyPr vert="horz" lIns="91369" tIns="45686" rIns="91369" bIns="45686"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10" y="1600209"/>
            <a:ext cx="8229599" cy="4525963"/>
          </a:xfrm>
          <a:prstGeom prst="rect">
            <a:avLst/>
          </a:prstGeom>
        </p:spPr>
        <p:txBody>
          <a:bodyPr vert="horz" lIns="91369" tIns="45686" rIns="91369" bIns="4568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199" y="6356353"/>
            <a:ext cx="2133600" cy="365126"/>
          </a:xfrm>
          <a:prstGeom prst="rect">
            <a:avLst/>
          </a:prstGeom>
        </p:spPr>
        <p:txBody>
          <a:bodyPr vert="horz" lIns="91369" tIns="45686" rIns="91369" bIns="45686" rtlCol="0" anchor="ctr"/>
          <a:lstStyle>
            <a:lvl1pPr algn="l">
              <a:defRPr sz="1500">
                <a:solidFill>
                  <a:schemeClr val="tx1">
                    <a:tint val="75000"/>
                  </a:schemeClr>
                </a:solidFill>
              </a:defRPr>
            </a:lvl1pPr>
          </a:lstStyle>
          <a:p>
            <a:fld id="{E4549C0C-B7D9-454A-8387-652E1AADD80C}" type="datetimeFigureOut">
              <a:rPr lang="en-US" smtClean="0"/>
              <a:t>2016-10-15</a:t>
            </a:fld>
            <a:endParaRPr lang="en-US"/>
          </a:p>
        </p:txBody>
      </p:sp>
      <p:sp>
        <p:nvSpPr>
          <p:cNvPr id="5" name="Footer Placeholder 4"/>
          <p:cNvSpPr>
            <a:spLocks noGrp="1"/>
          </p:cNvSpPr>
          <p:nvPr>
            <p:ph type="ftr" sz="quarter" idx="3"/>
          </p:nvPr>
        </p:nvSpPr>
        <p:spPr>
          <a:xfrm>
            <a:off x="3124200" y="6356353"/>
            <a:ext cx="2895601" cy="365126"/>
          </a:xfrm>
          <a:prstGeom prst="rect">
            <a:avLst/>
          </a:prstGeom>
        </p:spPr>
        <p:txBody>
          <a:bodyPr vert="horz" lIns="91369" tIns="45686" rIns="91369" bIns="45686"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3"/>
            <a:ext cx="2133600" cy="365126"/>
          </a:xfrm>
          <a:prstGeom prst="rect">
            <a:avLst/>
          </a:prstGeom>
        </p:spPr>
        <p:txBody>
          <a:bodyPr vert="horz" lIns="91369" tIns="45686" rIns="91369" bIns="45686" rtlCol="0" anchor="ctr"/>
          <a:lstStyle>
            <a:lvl1pPr algn="r">
              <a:defRPr sz="1500">
                <a:solidFill>
                  <a:schemeClr val="tx1">
                    <a:tint val="75000"/>
                  </a:schemeClr>
                </a:solidFill>
              </a:defRPr>
            </a:lvl1pPr>
          </a:lstStyle>
          <a:p>
            <a:fld id="{AA3D5313-B781-BF48-9932-B5597CE59069}" type="slidenum">
              <a:rPr lang="en-US" smtClean="0"/>
              <a:t>‹#›</a:t>
            </a:fld>
            <a:endParaRPr lang="en-US"/>
          </a:p>
        </p:txBody>
      </p:sp>
    </p:spTree>
    <p:extLst>
      <p:ext uri="{BB962C8B-B14F-4D97-AF65-F5344CB8AC3E}">
        <p14:creationId xmlns:p14="http://schemas.microsoft.com/office/powerpoint/2010/main" val="537293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6847" rtl="0" eaLnBrk="1" latinLnBrk="0" hangingPunct="1">
        <a:spcBef>
          <a:spcPct val="0"/>
        </a:spcBef>
        <a:buNone/>
        <a:defRPr sz="4700" kern="1200">
          <a:solidFill>
            <a:schemeClr val="tx1"/>
          </a:solidFill>
          <a:latin typeface="+mj-lt"/>
          <a:ea typeface="+mj-ea"/>
          <a:cs typeface="+mj-cs"/>
        </a:defRPr>
      </a:lvl1pPr>
    </p:titleStyle>
    <p:bodyStyle>
      <a:lvl1pPr marL="342635" indent="-342635" algn="l" defTabSz="456847" rtl="0" eaLnBrk="1" latinLnBrk="0" hangingPunct="1">
        <a:spcBef>
          <a:spcPct val="20000"/>
        </a:spcBef>
        <a:buFont typeface="Arial"/>
        <a:buChar char="•"/>
        <a:defRPr sz="3200" kern="1200">
          <a:solidFill>
            <a:schemeClr val="tx1"/>
          </a:solidFill>
          <a:latin typeface="+mn-lt"/>
          <a:ea typeface="+mn-ea"/>
          <a:cs typeface="+mn-cs"/>
        </a:defRPr>
      </a:lvl1pPr>
      <a:lvl2pPr marL="742371" indent="-285531" algn="l" defTabSz="456847" rtl="0" eaLnBrk="1" latinLnBrk="0" hangingPunct="1">
        <a:spcBef>
          <a:spcPct val="20000"/>
        </a:spcBef>
        <a:buFont typeface="Arial"/>
        <a:buChar char="–"/>
        <a:defRPr sz="2900" kern="1200">
          <a:solidFill>
            <a:schemeClr val="tx1"/>
          </a:solidFill>
          <a:latin typeface="+mn-lt"/>
          <a:ea typeface="+mn-ea"/>
          <a:cs typeface="+mn-cs"/>
        </a:defRPr>
      </a:lvl2pPr>
      <a:lvl3pPr marL="1142114" indent="-228420" algn="l" defTabSz="456847" rtl="0" eaLnBrk="1" latinLnBrk="0" hangingPunct="1">
        <a:spcBef>
          <a:spcPct val="20000"/>
        </a:spcBef>
        <a:buFont typeface="Arial"/>
        <a:buChar char="•"/>
        <a:defRPr sz="2500" kern="1200">
          <a:solidFill>
            <a:schemeClr val="tx1"/>
          </a:solidFill>
          <a:latin typeface="+mn-lt"/>
          <a:ea typeface="+mn-ea"/>
          <a:cs typeface="+mn-cs"/>
        </a:defRPr>
      </a:lvl3pPr>
      <a:lvl4pPr marL="1598959" indent="-228420" algn="l" defTabSz="456847" rtl="0" eaLnBrk="1" latinLnBrk="0" hangingPunct="1">
        <a:spcBef>
          <a:spcPct val="20000"/>
        </a:spcBef>
        <a:buFont typeface="Arial"/>
        <a:buChar char="–"/>
        <a:defRPr sz="2200" kern="1200">
          <a:solidFill>
            <a:schemeClr val="tx1"/>
          </a:solidFill>
          <a:latin typeface="+mn-lt"/>
          <a:ea typeface="+mn-ea"/>
          <a:cs typeface="+mn-cs"/>
        </a:defRPr>
      </a:lvl4pPr>
      <a:lvl5pPr marL="2055804" indent="-228420" algn="l" defTabSz="456847" rtl="0" eaLnBrk="1" latinLnBrk="0" hangingPunct="1">
        <a:spcBef>
          <a:spcPct val="20000"/>
        </a:spcBef>
        <a:buFont typeface="Arial"/>
        <a:buChar char="»"/>
        <a:defRPr sz="2200" kern="1200">
          <a:solidFill>
            <a:schemeClr val="tx1"/>
          </a:solidFill>
          <a:latin typeface="+mn-lt"/>
          <a:ea typeface="+mn-ea"/>
          <a:cs typeface="+mn-cs"/>
        </a:defRPr>
      </a:lvl5pPr>
      <a:lvl6pPr marL="2512651" indent="-228420" algn="l" defTabSz="456847" rtl="0" eaLnBrk="1" latinLnBrk="0" hangingPunct="1">
        <a:spcBef>
          <a:spcPct val="20000"/>
        </a:spcBef>
        <a:buFont typeface="Arial"/>
        <a:buChar char="•"/>
        <a:defRPr sz="2200" kern="1200">
          <a:solidFill>
            <a:schemeClr val="tx1"/>
          </a:solidFill>
          <a:latin typeface="+mn-lt"/>
          <a:ea typeface="+mn-ea"/>
          <a:cs typeface="+mn-cs"/>
        </a:defRPr>
      </a:lvl6pPr>
      <a:lvl7pPr marL="2969494" indent="-228420" algn="l" defTabSz="456847" rtl="0" eaLnBrk="1" latinLnBrk="0" hangingPunct="1">
        <a:spcBef>
          <a:spcPct val="20000"/>
        </a:spcBef>
        <a:buFont typeface="Arial"/>
        <a:buChar char="•"/>
        <a:defRPr sz="2200" kern="1200">
          <a:solidFill>
            <a:schemeClr val="tx1"/>
          </a:solidFill>
          <a:latin typeface="+mn-lt"/>
          <a:ea typeface="+mn-ea"/>
          <a:cs typeface="+mn-cs"/>
        </a:defRPr>
      </a:lvl7pPr>
      <a:lvl8pPr marL="3426341" indent="-228420" algn="l" defTabSz="456847" rtl="0" eaLnBrk="1" latinLnBrk="0" hangingPunct="1">
        <a:spcBef>
          <a:spcPct val="20000"/>
        </a:spcBef>
        <a:buFont typeface="Arial"/>
        <a:buChar char="•"/>
        <a:defRPr sz="2200" kern="1200">
          <a:solidFill>
            <a:schemeClr val="tx1"/>
          </a:solidFill>
          <a:latin typeface="+mn-lt"/>
          <a:ea typeface="+mn-ea"/>
          <a:cs typeface="+mn-cs"/>
        </a:defRPr>
      </a:lvl8pPr>
      <a:lvl9pPr marL="3883186" indent="-228420" algn="l" defTabSz="45684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56847" rtl="0" eaLnBrk="1" latinLnBrk="0" hangingPunct="1">
        <a:defRPr sz="1700" kern="1200">
          <a:solidFill>
            <a:schemeClr val="tx1"/>
          </a:solidFill>
          <a:latin typeface="+mn-lt"/>
          <a:ea typeface="+mn-ea"/>
          <a:cs typeface="+mn-cs"/>
        </a:defRPr>
      </a:lvl1pPr>
      <a:lvl2pPr marL="456847" algn="l" defTabSz="456847" rtl="0" eaLnBrk="1" latinLnBrk="0" hangingPunct="1">
        <a:defRPr sz="1700" kern="1200">
          <a:solidFill>
            <a:schemeClr val="tx1"/>
          </a:solidFill>
          <a:latin typeface="+mn-lt"/>
          <a:ea typeface="+mn-ea"/>
          <a:cs typeface="+mn-cs"/>
        </a:defRPr>
      </a:lvl2pPr>
      <a:lvl3pPr marL="913690" algn="l" defTabSz="456847" rtl="0" eaLnBrk="1" latinLnBrk="0" hangingPunct="1">
        <a:defRPr sz="1700" kern="1200">
          <a:solidFill>
            <a:schemeClr val="tx1"/>
          </a:solidFill>
          <a:latin typeface="+mn-lt"/>
          <a:ea typeface="+mn-ea"/>
          <a:cs typeface="+mn-cs"/>
        </a:defRPr>
      </a:lvl3pPr>
      <a:lvl4pPr marL="1370537" algn="l" defTabSz="456847" rtl="0" eaLnBrk="1" latinLnBrk="0" hangingPunct="1">
        <a:defRPr sz="1700" kern="1200">
          <a:solidFill>
            <a:schemeClr val="tx1"/>
          </a:solidFill>
          <a:latin typeface="+mn-lt"/>
          <a:ea typeface="+mn-ea"/>
          <a:cs typeface="+mn-cs"/>
        </a:defRPr>
      </a:lvl4pPr>
      <a:lvl5pPr marL="1827384" algn="l" defTabSz="456847" rtl="0" eaLnBrk="1" latinLnBrk="0" hangingPunct="1">
        <a:defRPr sz="1700" kern="1200">
          <a:solidFill>
            <a:schemeClr val="tx1"/>
          </a:solidFill>
          <a:latin typeface="+mn-lt"/>
          <a:ea typeface="+mn-ea"/>
          <a:cs typeface="+mn-cs"/>
        </a:defRPr>
      </a:lvl5pPr>
      <a:lvl6pPr marL="2284224" algn="l" defTabSz="456847" rtl="0" eaLnBrk="1" latinLnBrk="0" hangingPunct="1">
        <a:defRPr sz="1700" kern="1200">
          <a:solidFill>
            <a:schemeClr val="tx1"/>
          </a:solidFill>
          <a:latin typeface="+mn-lt"/>
          <a:ea typeface="+mn-ea"/>
          <a:cs typeface="+mn-cs"/>
        </a:defRPr>
      </a:lvl6pPr>
      <a:lvl7pPr marL="2741069" algn="l" defTabSz="456847" rtl="0" eaLnBrk="1" latinLnBrk="0" hangingPunct="1">
        <a:defRPr sz="1700" kern="1200">
          <a:solidFill>
            <a:schemeClr val="tx1"/>
          </a:solidFill>
          <a:latin typeface="+mn-lt"/>
          <a:ea typeface="+mn-ea"/>
          <a:cs typeface="+mn-cs"/>
        </a:defRPr>
      </a:lvl7pPr>
      <a:lvl8pPr marL="3197918" algn="l" defTabSz="456847" rtl="0" eaLnBrk="1" latinLnBrk="0" hangingPunct="1">
        <a:defRPr sz="1700" kern="1200">
          <a:solidFill>
            <a:schemeClr val="tx1"/>
          </a:solidFill>
          <a:latin typeface="+mn-lt"/>
          <a:ea typeface="+mn-ea"/>
          <a:cs typeface="+mn-cs"/>
        </a:defRPr>
      </a:lvl8pPr>
      <a:lvl9pPr marL="3654761" algn="l" defTabSz="456847"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0" scaled="1"/>
        </a:gradFill>
        <a:effectLst/>
      </p:bgPr>
    </p:bg>
    <p:spTree>
      <p:nvGrpSpPr>
        <p:cNvPr id="1" name=""/>
        <p:cNvGrpSpPr/>
        <p:nvPr/>
      </p:nvGrpSpPr>
      <p:grpSpPr>
        <a:xfrm>
          <a:off x="0" y="0"/>
          <a:ext cx="0" cy="0"/>
          <a:chOff x="0" y="0"/>
          <a:chExt cx="0" cy="0"/>
        </a:xfrm>
      </p:grpSpPr>
      <p:sp>
        <p:nvSpPr>
          <p:cNvPr id="3165186" name="Rectangle 2"/>
          <p:cNvSpPr>
            <a:spLocks noChangeArrowheads="1"/>
          </p:cNvSpPr>
          <p:nvPr userDrawn="1"/>
        </p:nvSpPr>
        <p:spPr bwMode="auto">
          <a:xfrm>
            <a:off x="0" y="0"/>
            <a:ext cx="9144000" cy="1447800"/>
          </a:xfrm>
          <a:prstGeom prst="rect">
            <a:avLst/>
          </a:prstGeom>
          <a:gradFill rotWithShape="1">
            <a:gsLst>
              <a:gs pos="0">
                <a:schemeClr val="bg1">
                  <a:gamma/>
                  <a:shade val="46275"/>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9" tIns="45686" rIns="91369" bIns="45686" anchor="ctr"/>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3165187" name="Rectangle 3"/>
          <p:cNvSpPr>
            <a:spLocks noGrp="1" noChangeArrowheads="1"/>
          </p:cNvSpPr>
          <p:nvPr>
            <p:ph type="body" idx="1"/>
          </p:nvPr>
        </p:nvSpPr>
        <p:spPr bwMode="auto">
          <a:xfrm>
            <a:off x="457210" y="1600204"/>
            <a:ext cx="8229599" cy="210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9" tIns="45686" rIns="91369" bIns="45686" numCol="1" anchor="t" anchorCtr="1"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165188" name="Line 4"/>
          <p:cNvSpPr>
            <a:spLocks noChangeShapeType="1"/>
          </p:cNvSpPr>
          <p:nvPr/>
        </p:nvSpPr>
        <p:spPr bwMode="auto">
          <a:xfrm>
            <a:off x="0" y="1422401"/>
            <a:ext cx="9144000" cy="0"/>
          </a:xfrm>
          <a:prstGeom prst="line">
            <a:avLst/>
          </a:prstGeom>
          <a:noFill/>
          <a:ln w="28575">
            <a:solidFill>
              <a:srgbClr val="BAC4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3165189" name="Line 5"/>
          <p:cNvSpPr>
            <a:spLocks noChangeShapeType="1"/>
          </p:cNvSpPr>
          <p:nvPr/>
        </p:nvSpPr>
        <p:spPr bwMode="auto">
          <a:xfrm>
            <a:off x="0" y="1482726"/>
            <a:ext cx="9144000" cy="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69" tIns="45686" rIns="91369" bIns="45686"/>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3165190" name="Rectangle 6"/>
          <p:cNvSpPr>
            <a:spLocks noChangeArrowheads="1"/>
          </p:cNvSpPr>
          <p:nvPr userDrawn="1"/>
        </p:nvSpPr>
        <p:spPr bwMode="auto">
          <a:xfrm>
            <a:off x="0" y="4"/>
            <a:ext cx="9144000" cy="1003301"/>
          </a:xfrm>
          <a:prstGeom prst="rect">
            <a:avLst/>
          </a:prstGeom>
          <a:gradFill rotWithShape="1">
            <a:gsLst>
              <a:gs pos="0">
                <a:schemeClr val="bg1">
                  <a:gamma/>
                  <a:shade val="46275"/>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9" tIns="45686" rIns="91369" bIns="45686" anchor="ctr"/>
          <a:lstStyle/>
          <a:p>
            <a:pPr defTabSz="913690" eaLnBrk="0" fontAlgn="base" hangingPunct="0">
              <a:spcBef>
                <a:spcPct val="0"/>
              </a:spcBef>
              <a:spcAft>
                <a:spcPct val="0"/>
              </a:spcAft>
              <a:defRPr/>
            </a:pPr>
            <a:endParaRPr lang="en-CA" sz="3900">
              <a:solidFill>
                <a:srgbClr val="FFFFFF"/>
              </a:solidFill>
              <a:effectLst>
                <a:outerShdw blurRad="38100" dist="38100" dir="2700000" algn="tl">
                  <a:srgbClr val="000000">
                    <a:alpha val="43137"/>
                  </a:srgbClr>
                </a:outerShdw>
              </a:effectLst>
              <a:latin typeface="Book Antiqua" pitchFamily="18" charset="0"/>
              <a:ea typeface="ＭＳ Ｐゴシック" charset="0"/>
              <a:cs typeface="ＭＳ Ｐゴシック" charset="0"/>
            </a:endParaRPr>
          </a:p>
        </p:txBody>
      </p:sp>
      <p:sp>
        <p:nvSpPr>
          <p:cNvPr id="3165191" name="Rectangle 7"/>
          <p:cNvSpPr>
            <a:spLocks noGrp="1" noChangeArrowheads="1"/>
          </p:cNvSpPr>
          <p:nvPr>
            <p:ph type="title"/>
          </p:nvPr>
        </p:nvSpPr>
        <p:spPr bwMode="auto">
          <a:xfrm>
            <a:off x="457210" y="832934"/>
            <a:ext cx="8229599" cy="58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9" tIns="45686" rIns="91369" bIns="45686" numCol="1" anchor="b" anchorCtr="0" compatLnSpc="1">
            <a:prstTxWarp prst="textNoShape">
              <a:avLst/>
            </a:prstTxWarp>
            <a:spAutoFit/>
          </a:bodyPr>
          <a:lstStyle/>
          <a:p>
            <a:pPr lvl="0"/>
            <a:r>
              <a:rPr lang="en-GB" altLang="en-US" smtClean="0"/>
              <a:t>Click to edit Master title style</a:t>
            </a:r>
          </a:p>
        </p:txBody>
      </p:sp>
    </p:spTree>
    <p:extLst>
      <p:ext uri="{BB962C8B-B14F-4D97-AF65-F5344CB8AC3E}">
        <p14:creationId xmlns:p14="http://schemas.microsoft.com/office/powerpoint/2010/main" val="386449721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txStyles>
    <p:titleStyle>
      <a:lvl1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Black" pitchFamily="34" charset="0"/>
          <a:ea typeface="ＭＳ Ｐゴシック" charset="0"/>
          <a:cs typeface="ＭＳ Ｐゴシック" charset="0"/>
        </a:defRPr>
      </a:lvl2pPr>
      <a:lvl3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Black" pitchFamily="34" charset="0"/>
          <a:ea typeface="ＭＳ Ｐゴシック" charset="0"/>
          <a:cs typeface="ＭＳ Ｐゴシック" charset="0"/>
        </a:defRPr>
      </a:lvl3pPr>
      <a:lvl4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Black" pitchFamily="34" charset="0"/>
          <a:ea typeface="ＭＳ Ｐゴシック" charset="0"/>
          <a:cs typeface="ＭＳ Ｐゴシック" charset="0"/>
        </a:defRPr>
      </a:lvl4pPr>
      <a:lvl5pPr algn="ctr" rtl="0" eaLnBrk="0" fontAlgn="base" hangingPunct="0">
        <a:spcBef>
          <a:spcPct val="0"/>
        </a:spcBef>
        <a:spcAft>
          <a:spcPct val="0"/>
        </a:spcAft>
        <a:defRPr sz="3200">
          <a:solidFill>
            <a:schemeClr val="tx2"/>
          </a:solidFill>
          <a:effectLst>
            <a:outerShdw blurRad="38100" dist="38100" dir="2700000" algn="tl">
              <a:srgbClr val="000000"/>
            </a:outerShdw>
          </a:effectLst>
          <a:latin typeface="Arial Black" pitchFamily="34" charset="0"/>
          <a:ea typeface="ＭＳ Ｐゴシック" charset="0"/>
          <a:cs typeface="ＭＳ Ｐゴシック" charset="0"/>
        </a:defRPr>
      </a:lvl5pPr>
      <a:lvl6pPr marL="456847" algn="ctr" rtl="0" fontAlgn="base">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6pPr>
      <a:lvl7pPr marL="913690" algn="ctr" rtl="0" fontAlgn="base">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7pPr>
      <a:lvl8pPr marL="1370537" algn="ctr" rtl="0" fontAlgn="base">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8pPr>
      <a:lvl9pPr marL="1827384" algn="ctr" rtl="0" fontAlgn="base">
        <a:spcBef>
          <a:spcPct val="0"/>
        </a:spcBef>
        <a:spcAft>
          <a:spcPct val="0"/>
        </a:spcAft>
        <a:defRPr sz="3200">
          <a:solidFill>
            <a:schemeClr val="tx2"/>
          </a:solidFill>
          <a:effectLst>
            <a:outerShdw blurRad="38100" dist="38100" dir="2700000" algn="tl">
              <a:srgbClr val="000000"/>
            </a:outerShdw>
          </a:effectLst>
          <a:latin typeface="Arial Black" pitchFamily="34" charset="0"/>
        </a:defRPr>
      </a:lvl9pPr>
    </p:titleStyle>
    <p:bodyStyle>
      <a:lvl1pPr marL="342635" indent="-342635" algn="l" rtl="0" eaLnBrk="0" fontAlgn="base" hangingPunct="0">
        <a:spcBef>
          <a:spcPct val="75000"/>
        </a:spcBef>
        <a:spcAft>
          <a:spcPct val="0"/>
        </a:spcAft>
        <a:buClr>
          <a:srgbClr val="BAC4E2"/>
        </a:buClr>
        <a:buFont typeface="Wingdings" charset="0"/>
        <a:buChar char="l"/>
        <a:defRPr sz="2500" b="1">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371" indent="-285531" algn="l" rtl="0" eaLnBrk="0" fontAlgn="base" hangingPunct="0">
        <a:spcBef>
          <a:spcPct val="20000"/>
        </a:spcBef>
        <a:spcAft>
          <a:spcPct val="0"/>
        </a:spcAft>
        <a:buClr>
          <a:srgbClr val="BAC4E2"/>
        </a:buClr>
        <a:buFont typeface="Arial" charset="0"/>
        <a:buChar char="–"/>
        <a:defRPr sz="2200" b="1">
          <a:solidFill>
            <a:schemeClr val="tx1"/>
          </a:solidFill>
          <a:effectLst>
            <a:outerShdw blurRad="38100" dist="38100" dir="2700000" algn="tl">
              <a:srgbClr val="000000"/>
            </a:outerShdw>
          </a:effectLst>
          <a:latin typeface="+mn-lt"/>
          <a:ea typeface="ＭＳ Ｐゴシック" charset="0"/>
        </a:defRPr>
      </a:lvl2pPr>
      <a:lvl3pPr marL="1142114" indent="-228420" algn="l" rtl="0" eaLnBrk="0" fontAlgn="base" hangingPunct="0">
        <a:spcBef>
          <a:spcPct val="20000"/>
        </a:spcBef>
        <a:spcAft>
          <a:spcPct val="0"/>
        </a:spcAft>
        <a:buClr>
          <a:srgbClr val="BAC4E2"/>
        </a:buClr>
        <a:buChar char="•"/>
        <a:defRPr sz="2200" b="1">
          <a:solidFill>
            <a:schemeClr val="tx1"/>
          </a:solidFill>
          <a:effectLst>
            <a:outerShdw blurRad="38100" dist="38100" dir="2700000" algn="tl">
              <a:srgbClr val="000000"/>
            </a:outerShdw>
          </a:effectLst>
          <a:latin typeface="+mn-lt"/>
          <a:ea typeface="ＭＳ Ｐゴシック" charset="0"/>
        </a:defRPr>
      </a:lvl3pPr>
      <a:lvl4pPr marL="1598959" indent="-228420" algn="l" rtl="0" eaLnBrk="0" fontAlgn="base" hangingPunct="0">
        <a:spcBef>
          <a:spcPct val="20000"/>
        </a:spcBef>
        <a:spcAft>
          <a:spcPct val="0"/>
        </a:spcAft>
        <a:buClr>
          <a:srgbClr val="BAC4E2"/>
        </a:buClr>
        <a:buChar char="–"/>
        <a:defRPr sz="2200" b="1">
          <a:solidFill>
            <a:schemeClr val="tx1"/>
          </a:solidFill>
          <a:effectLst>
            <a:outerShdw blurRad="38100" dist="38100" dir="2700000" algn="tl">
              <a:srgbClr val="000000"/>
            </a:outerShdw>
          </a:effectLst>
          <a:latin typeface="+mn-lt"/>
          <a:ea typeface="ＭＳ Ｐゴシック" charset="0"/>
        </a:defRPr>
      </a:lvl4pPr>
      <a:lvl5pPr marL="2055804" indent="-228420" algn="l" rtl="0" eaLnBrk="0" fontAlgn="base" hangingPunct="0">
        <a:spcBef>
          <a:spcPct val="20000"/>
        </a:spcBef>
        <a:spcAft>
          <a:spcPct val="0"/>
        </a:spcAft>
        <a:buClr>
          <a:srgbClr val="BAC4E2"/>
        </a:buClr>
        <a:buChar char="»"/>
        <a:defRPr sz="2200" b="1">
          <a:solidFill>
            <a:schemeClr val="tx1"/>
          </a:solidFill>
          <a:effectLst>
            <a:outerShdw blurRad="38100" dist="38100" dir="2700000" algn="tl">
              <a:srgbClr val="000000"/>
            </a:outerShdw>
          </a:effectLst>
          <a:latin typeface="+mn-lt"/>
          <a:ea typeface="ＭＳ Ｐゴシック" charset="0"/>
        </a:defRPr>
      </a:lvl5pPr>
      <a:lvl6pPr marL="2512651" indent="-228420" algn="l" rtl="0" fontAlgn="base">
        <a:spcBef>
          <a:spcPct val="20000"/>
        </a:spcBef>
        <a:spcAft>
          <a:spcPct val="0"/>
        </a:spcAft>
        <a:buClr>
          <a:srgbClr val="BAC4E2"/>
        </a:buClr>
        <a:buChar char="»"/>
        <a:defRPr sz="2200" b="1">
          <a:solidFill>
            <a:schemeClr val="tx1"/>
          </a:solidFill>
          <a:effectLst>
            <a:outerShdw blurRad="38100" dist="38100" dir="2700000" algn="tl">
              <a:srgbClr val="000000"/>
            </a:outerShdw>
          </a:effectLst>
          <a:latin typeface="+mn-lt"/>
        </a:defRPr>
      </a:lvl6pPr>
      <a:lvl7pPr marL="2969494" indent="-228420" algn="l" rtl="0" fontAlgn="base">
        <a:spcBef>
          <a:spcPct val="20000"/>
        </a:spcBef>
        <a:spcAft>
          <a:spcPct val="0"/>
        </a:spcAft>
        <a:buClr>
          <a:srgbClr val="BAC4E2"/>
        </a:buClr>
        <a:buChar char="»"/>
        <a:defRPr sz="2200" b="1">
          <a:solidFill>
            <a:schemeClr val="tx1"/>
          </a:solidFill>
          <a:effectLst>
            <a:outerShdw blurRad="38100" dist="38100" dir="2700000" algn="tl">
              <a:srgbClr val="000000"/>
            </a:outerShdw>
          </a:effectLst>
          <a:latin typeface="+mn-lt"/>
        </a:defRPr>
      </a:lvl7pPr>
      <a:lvl8pPr marL="3426341" indent="-228420" algn="l" rtl="0" fontAlgn="base">
        <a:spcBef>
          <a:spcPct val="20000"/>
        </a:spcBef>
        <a:spcAft>
          <a:spcPct val="0"/>
        </a:spcAft>
        <a:buClr>
          <a:srgbClr val="BAC4E2"/>
        </a:buClr>
        <a:buChar char="»"/>
        <a:defRPr sz="2200" b="1">
          <a:solidFill>
            <a:schemeClr val="tx1"/>
          </a:solidFill>
          <a:effectLst>
            <a:outerShdw blurRad="38100" dist="38100" dir="2700000" algn="tl">
              <a:srgbClr val="000000"/>
            </a:outerShdw>
          </a:effectLst>
          <a:latin typeface="+mn-lt"/>
        </a:defRPr>
      </a:lvl8pPr>
      <a:lvl9pPr marL="3883186" indent="-228420" algn="l" rtl="0" fontAlgn="base">
        <a:spcBef>
          <a:spcPct val="20000"/>
        </a:spcBef>
        <a:spcAft>
          <a:spcPct val="0"/>
        </a:spcAft>
        <a:buClr>
          <a:srgbClr val="BAC4E2"/>
        </a:buClr>
        <a:buChar char="»"/>
        <a:defRPr sz="2200" b="1">
          <a:solidFill>
            <a:schemeClr val="tx1"/>
          </a:solidFill>
          <a:effectLst>
            <a:outerShdw blurRad="38100" dist="38100" dir="2700000" algn="tl">
              <a:srgbClr val="000000"/>
            </a:outerShdw>
          </a:effectLst>
          <a:latin typeface="+mn-lt"/>
        </a:defRPr>
      </a:lvl9pPr>
    </p:bodyStyle>
    <p:otherStyle>
      <a:defPPr>
        <a:defRPr lang="en-US"/>
      </a:defPPr>
      <a:lvl1pPr marL="0" algn="l" defTabSz="913690" rtl="0" eaLnBrk="1" latinLnBrk="0" hangingPunct="1">
        <a:defRPr sz="1700" kern="1200">
          <a:solidFill>
            <a:schemeClr val="tx1"/>
          </a:solidFill>
          <a:latin typeface="+mn-lt"/>
          <a:ea typeface="+mn-ea"/>
          <a:cs typeface="+mn-cs"/>
        </a:defRPr>
      </a:lvl1pPr>
      <a:lvl2pPr marL="456847" algn="l" defTabSz="913690" rtl="0" eaLnBrk="1" latinLnBrk="0" hangingPunct="1">
        <a:defRPr sz="1700" kern="1200">
          <a:solidFill>
            <a:schemeClr val="tx1"/>
          </a:solidFill>
          <a:latin typeface="+mn-lt"/>
          <a:ea typeface="+mn-ea"/>
          <a:cs typeface="+mn-cs"/>
        </a:defRPr>
      </a:lvl2pPr>
      <a:lvl3pPr marL="913690" algn="l" defTabSz="913690" rtl="0" eaLnBrk="1" latinLnBrk="0" hangingPunct="1">
        <a:defRPr sz="1700" kern="1200">
          <a:solidFill>
            <a:schemeClr val="tx1"/>
          </a:solidFill>
          <a:latin typeface="+mn-lt"/>
          <a:ea typeface="+mn-ea"/>
          <a:cs typeface="+mn-cs"/>
        </a:defRPr>
      </a:lvl3pPr>
      <a:lvl4pPr marL="1370537" algn="l" defTabSz="913690" rtl="0" eaLnBrk="1" latinLnBrk="0" hangingPunct="1">
        <a:defRPr sz="1700" kern="1200">
          <a:solidFill>
            <a:schemeClr val="tx1"/>
          </a:solidFill>
          <a:latin typeface="+mn-lt"/>
          <a:ea typeface="+mn-ea"/>
          <a:cs typeface="+mn-cs"/>
        </a:defRPr>
      </a:lvl4pPr>
      <a:lvl5pPr marL="1827384" algn="l" defTabSz="913690" rtl="0" eaLnBrk="1" latinLnBrk="0" hangingPunct="1">
        <a:defRPr sz="1700" kern="1200">
          <a:solidFill>
            <a:schemeClr val="tx1"/>
          </a:solidFill>
          <a:latin typeface="+mn-lt"/>
          <a:ea typeface="+mn-ea"/>
          <a:cs typeface="+mn-cs"/>
        </a:defRPr>
      </a:lvl5pPr>
      <a:lvl6pPr marL="2284224" algn="l" defTabSz="913690" rtl="0" eaLnBrk="1" latinLnBrk="0" hangingPunct="1">
        <a:defRPr sz="1700" kern="1200">
          <a:solidFill>
            <a:schemeClr val="tx1"/>
          </a:solidFill>
          <a:latin typeface="+mn-lt"/>
          <a:ea typeface="+mn-ea"/>
          <a:cs typeface="+mn-cs"/>
        </a:defRPr>
      </a:lvl6pPr>
      <a:lvl7pPr marL="2741069" algn="l" defTabSz="913690" rtl="0" eaLnBrk="1" latinLnBrk="0" hangingPunct="1">
        <a:defRPr sz="1700" kern="1200">
          <a:solidFill>
            <a:schemeClr val="tx1"/>
          </a:solidFill>
          <a:latin typeface="+mn-lt"/>
          <a:ea typeface="+mn-ea"/>
          <a:cs typeface="+mn-cs"/>
        </a:defRPr>
      </a:lvl7pPr>
      <a:lvl8pPr marL="3197918" algn="l" defTabSz="913690" rtl="0" eaLnBrk="1" latinLnBrk="0" hangingPunct="1">
        <a:defRPr sz="1700" kern="1200">
          <a:solidFill>
            <a:schemeClr val="tx1"/>
          </a:solidFill>
          <a:latin typeface="+mn-lt"/>
          <a:ea typeface="+mn-ea"/>
          <a:cs typeface="+mn-cs"/>
        </a:defRPr>
      </a:lvl8pPr>
      <a:lvl9pPr marL="3654761" algn="l" defTabSz="91369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39"/>
            <a:ext cx="7886700" cy="1325563"/>
          </a:xfrm>
          <a:prstGeom prst="rect">
            <a:avLst/>
          </a:prstGeom>
        </p:spPr>
        <p:txBody>
          <a:bodyPr vert="horz" lIns="145376" tIns="72690" rIns="145376" bIns="7269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3" y="1825625"/>
            <a:ext cx="7886700" cy="4351339"/>
          </a:xfrm>
          <a:prstGeom prst="rect">
            <a:avLst/>
          </a:prstGeom>
        </p:spPr>
        <p:txBody>
          <a:bodyPr vert="horz" lIns="145376" tIns="72690" rIns="145376" bIns="726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2" y="6356357"/>
            <a:ext cx="2057399" cy="365126"/>
          </a:xfrm>
          <a:prstGeom prst="rect">
            <a:avLst/>
          </a:prstGeom>
        </p:spPr>
        <p:txBody>
          <a:bodyPr vert="horz" lIns="145376" tIns="72690" rIns="145376" bIns="72690" rtlCol="0" anchor="ctr"/>
          <a:lstStyle>
            <a:lvl1pPr algn="l">
              <a:defRPr sz="1000">
                <a:solidFill>
                  <a:schemeClr val="tx1">
                    <a:tint val="75000"/>
                  </a:schemeClr>
                </a:solidFill>
              </a:defRPr>
            </a:lvl1pPr>
          </a:lstStyle>
          <a:p>
            <a:pPr defTabSz="1453763"/>
            <a:fld id="{82F3A12F-055F-43CE-B2D0-38567FE66ED5}" type="datetimeFigureOut">
              <a:rPr lang="en-US" smtClean="0">
                <a:solidFill>
                  <a:prstClr val="black">
                    <a:tint val="75000"/>
                  </a:prstClr>
                </a:solidFill>
                <a:latin typeface="Calibri"/>
              </a:rPr>
              <a:pPr defTabSz="1453763"/>
              <a:t>2016-10-15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4" y="6356357"/>
            <a:ext cx="3086099" cy="365126"/>
          </a:xfrm>
          <a:prstGeom prst="rect">
            <a:avLst/>
          </a:prstGeom>
        </p:spPr>
        <p:txBody>
          <a:bodyPr vert="horz" lIns="145376" tIns="72690" rIns="145376" bIns="72690" rtlCol="0" anchor="ctr"/>
          <a:lstStyle>
            <a:lvl1pPr algn="ctr">
              <a:defRPr sz="1000">
                <a:solidFill>
                  <a:schemeClr val="tx1">
                    <a:tint val="75000"/>
                  </a:schemeClr>
                </a:solidFill>
              </a:defRPr>
            </a:lvl1pPr>
          </a:lstStyle>
          <a:p>
            <a:pPr defTabSz="1453763"/>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2" y="6356357"/>
            <a:ext cx="2057399" cy="365126"/>
          </a:xfrm>
          <a:prstGeom prst="rect">
            <a:avLst/>
          </a:prstGeom>
        </p:spPr>
        <p:txBody>
          <a:bodyPr vert="horz" lIns="145376" tIns="72690" rIns="145376" bIns="72690" rtlCol="0" anchor="ctr"/>
          <a:lstStyle>
            <a:lvl1pPr algn="r">
              <a:defRPr sz="1000">
                <a:solidFill>
                  <a:schemeClr val="tx1">
                    <a:tint val="75000"/>
                  </a:schemeClr>
                </a:solidFill>
              </a:defRPr>
            </a:lvl1pPr>
          </a:lstStyle>
          <a:p>
            <a:pPr defTabSz="1453763"/>
            <a:fld id="{2AFF9A1C-0E47-4D87-8203-57AEB69B2F0D}" type="slidenum">
              <a:rPr lang="en-US" smtClean="0">
                <a:solidFill>
                  <a:prstClr val="black">
                    <a:tint val="75000"/>
                  </a:prstClr>
                </a:solidFill>
                <a:latin typeface="Calibri"/>
              </a:rPr>
              <a:pPr defTabSz="1453763"/>
              <a:t>‹#›</a:t>
            </a:fld>
            <a:endParaRPr lang="en-US">
              <a:solidFill>
                <a:prstClr val="black">
                  <a:tint val="75000"/>
                </a:prstClr>
              </a:solidFill>
              <a:latin typeface="Calibri"/>
            </a:endParaRPr>
          </a:p>
        </p:txBody>
      </p:sp>
    </p:spTree>
    <p:extLst>
      <p:ext uri="{BB962C8B-B14F-4D97-AF65-F5344CB8AC3E}">
        <p14:creationId xmlns:p14="http://schemas.microsoft.com/office/powerpoint/2010/main" val="213177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72258"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8066" indent="-218066" algn="l" defTabSz="872258" rtl="0" eaLnBrk="1" latinLnBrk="0" hangingPunct="1">
        <a:lnSpc>
          <a:spcPct val="90000"/>
        </a:lnSpc>
        <a:spcBef>
          <a:spcPts val="956"/>
        </a:spcBef>
        <a:buFont typeface="Arial" panose="020B0604020202020204" pitchFamily="34" charset="0"/>
        <a:buChar char="•"/>
        <a:defRPr sz="2700" kern="1200">
          <a:solidFill>
            <a:schemeClr val="tx1"/>
          </a:solidFill>
          <a:latin typeface="+mn-lt"/>
          <a:ea typeface="+mn-ea"/>
          <a:cs typeface="+mn-cs"/>
        </a:defRPr>
      </a:lvl1pPr>
      <a:lvl2pPr marL="654192" indent="-218066" algn="l" defTabSz="872258" rtl="0" eaLnBrk="1" latinLnBrk="0" hangingPunct="1">
        <a:lnSpc>
          <a:spcPct val="90000"/>
        </a:lnSpc>
        <a:spcBef>
          <a:spcPts val="475"/>
        </a:spcBef>
        <a:buFont typeface="Arial" panose="020B0604020202020204" pitchFamily="34" charset="0"/>
        <a:buChar char="•"/>
        <a:defRPr sz="2200" kern="1200">
          <a:solidFill>
            <a:schemeClr val="tx1"/>
          </a:solidFill>
          <a:latin typeface="+mn-lt"/>
          <a:ea typeface="+mn-ea"/>
          <a:cs typeface="+mn-cs"/>
        </a:defRPr>
      </a:lvl2pPr>
      <a:lvl3pPr marL="1090321" indent="-218066" algn="l" defTabSz="872258"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3pPr>
      <a:lvl4pPr marL="1526453" indent="-218066" algn="l" defTabSz="872258"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4pPr>
      <a:lvl5pPr marL="1962579" indent="-218066" algn="l" defTabSz="872258"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5pPr>
      <a:lvl6pPr marL="2398711" indent="-218066" algn="l" defTabSz="872258"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6pPr>
      <a:lvl7pPr marL="2834842" indent="-218066" algn="l" defTabSz="872258"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7pPr>
      <a:lvl8pPr marL="3270969" indent="-218066" algn="l" defTabSz="872258"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8pPr>
      <a:lvl9pPr marL="3707098" indent="-218066" algn="l" defTabSz="872258" rtl="0" eaLnBrk="1" latinLnBrk="0" hangingPunct="1">
        <a:lnSpc>
          <a:spcPct val="90000"/>
        </a:lnSpc>
        <a:spcBef>
          <a:spcPts val="475"/>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72258" rtl="0" eaLnBrk="1" latinLnBrk="0" hangingPunct="1">
        <a:defRPr sz="1700" kern="1200">
          <a:solidFill>
            <a:schemeClr val="tx1"/>
          </a:solidFill>
          <a:latin typeface="+mn-lt"/>
          <a:ea typeface="+mn-ea"/>
          <a:cs typeface="+mn-cs"/>
        </a:defRPr>
      </a:lvl1pPr>
      <a:lvl2pPr marL="436129" algn="l" defTabSz="872258" rtl="0" eaLnBrk="1" latinLnBrk="0" hangingPunct="1">
        <a:defRPr sz="1700" kern="1200">
          <a:solidFill>
            <a:schemeClr val="tx1"/>
          </a:solidFill>
          <a:latin typeface="+mn-lt"/>
          <a:ea typeface="+mn-ea"/>
          <a:cs typeface="+mn-cs"/>
        </a:defRPr>
      </a:lvl2pPr>
      <a:lvl3pPr marL="872258" algn="l" defTabSz="872258" rtl="0" eaLnBrk="1" latinLnBrk="0" hangingPunct="1">
        <a:defRPr sz="1700" kern="1200">
          <a:solidFill>
            <a:schemeClr val="tx1"/>
          </a:solidFill>
          <a:latin typeface="+mn-lt"/>
          <a:ea typeface="+mn-ea"/>
          <a:cs typeface="+mn-cs"/>
        </a:defRPr>
      </a:lvl3pPr>
      <a:lvl4pPr marL="1308387" algn="l" defTabSz="872258" rtl="0" eaLnBrk="1" latinLnBrk="0" hangingPunct="1">
        <a:defRPr sz="1700" kern="1200">
          <a:solidFill>
            <a:schemeClr val="tx1"/>
          </a:solidFill>
          <a:latin typeface="+mn-lt"/>
          <a:ea typeface="+mn-ea"/>
          <a:cs typeface="+mn-cs"/>
        </a:defRPr>
      </a:lvl4pPr>
      <a:lvl5pPr marL="1744519" algn="l" defTabSz="872258" rtl="0" eaLnBrk="1" latinLnBrk="0" hangingPunct="1">
        <a:defRPr sz="1700" kern="1200">
          <a:solidFill>
            <a:schemeClr val="tx1"/>
          </a:solidFill>
          <a:latin typeface="+mn-lt"/>
          <a:ea typeface="+mn-ea"/>
          <a:cs typeface="+mn-cs"/>
        </a:defRPr>
      </a:lvl5pPr>
      <a:lvl6pPr marL="2180645" algn="l" defTabSz="872258" rtl="0" eaLnBrk="1" latinLnBrk="0" hangingPunct="1">
        <a:defRPr sz="1700" kern="1200">
          <a:solidFill>
            <a:schemeClr val="tx1"/>
          </a:solidFill>
          <a:latin typeface="+mn-lt"/>
          <a:ea typeface="+mn-ea"/>
          <a:cs typeface="+mn-cs"/>
        </a:defRPr>
      </a:lvl6pPr>
      <a:lvl7pPr marL="2616774" algn="l" defTabSz="872258" rtl="0" eaLnBrk="1" latinLnBrk="0" hangingPunct="1">
        <a:defRPr sz="1700" kern="1200">
          <a:solidFill>
            <a:schemeClr val="tx1"/>
          </a:solidFill>
          <a:latin typeface="+mn-lt"/>
          <a:ea typeface="+mn-ea"/>
          <a:cs typeface="+mn-cs"/>
        </a:defRPr>
      </a:lvl7pPr>
      <a:lvl8pPr marL="3052906" algn="l" defTabSz="872258" rtl="0" eaLnBrk="1" latinLnBrk="0" hangingPunct="1">
        <a:defRPr sz="1700" kern="1200">
          <a:solidFill>
            <a:schemeClr val="tx1"/>
          </a:solidFill>
          <a:latin typeface="+mn-lt"/>
          <a:ea typeface="+mn-ea"/>
          <a:cs typeface="+mn-cs"/>
        </a:defRPr>
      </a:lvl8pPr>
      <a:lvl9pPr marL="3489035" algn="l" defTabSz="87225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tiff"/><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chart" Target="../charts/chart3.xml"/><Relationship Id="rId13" Type="http://schemas.openxmlformats.org/officeDocument/2006/relationships/image" Target="../media/image18.png"/><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9.jpeg"/><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7.emf"/><Relationship Id="rId3"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chart" Target="../charts/chart5.xml"/><Relationship Id="rId3"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8" Type="http://schemas.openxmlformats.org/officeDocument/2006/relationships/chart" Target="../charts/chart7.xml"/><Relationship Id="rId9" Type="http://schemas.openxmlformats.org/officeDocument/2006/relationships/chart" Target="../charts/chart8.xml"/><Relationship Id="rId10" Type="http://schemas.openxmlformats.org/officeDocument/2006/relationships/image" Target="../media/image34.png"/><Relationship Id="rId1" Type="http://schemas.openxmlformats.org/officeDocument/2006/relationships/slideLayout" Target="../slideLayouts/slideLayout24.xml"/><Relationship Id="rId2" Type="http://schemas.openxmlformats.org/officeDocument/2006/relationships/image" Target="../media/image2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chart" Target="../charts/chart1.xml"/><Relationship Id="rId6" Type="http://schemas.openxmlformats.org/officeDocument/2006/relationships/chart" Target="../charts/chart2.xml"/><Relationship Id="rId7" Type="http://schemas.openxmlformats.org/officeDocument/2006/relationships/image" Target="../media/image6.tiff"/><Relationship Id="rId1" Type="http://schemas.openxmlformats.org/officeDocument/2006/relationships/slideLayout" Target="../slideLayouts/slideLayout23.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ChangeArrowheads="1"/>
          </p:cNvSpPr>
          <p:nvPr/>
        </p:nvSpPr>
        <p:spPr bwMode="auto">
          <a:xfrm>
            <a:off x="1143000" y="0"/>
            <a:ext cx="71628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r>
              <a:rPr lang="en-US" sz="800"/>
              <a:t> </a:t>
            </a:r>
            <a:r>
              <a:rPr lang="en-US"/>
              <a:t>Faculty/Presenter Disclosure </a:t>
            </a:r>
          </a:p>
          <a:p>
            <a:endParaRPr lang="en-US"/>
          </a:p>
          <a:p>
            <a:r>
              <a:rPr lang="en-US" sz="2000" b="1"/>
              <a:t>Faculty: Peter Carlen</a:t>
            </a:r>
            <a:endParaRPr lang="en-US" sz="2000"/>
          </a:p>
          <a:p>
            <a:pPr lvl="1"/>
            <a:endParaRPr lang="en-US" sz="2000" b="1"/>
          </a:p>
          <a:p>
            <a:pPr lvl="1"/>
            <a:r>
              <a:rPr lang="en-US" sz="2000" b="1"/>
              <a:t>Relationships with commercial interests: </a:t>
            </a:r>
          </a:p>
          <a:p>
            <a:pPr lvl="1"/>
            <a:endParaRPr lang="en-US" sz="2000" b="1"/>
          </a:p>
          <a:p>
            <a:pPr lvl="1"/>
            <a:r>
              <a:rPr lang="en-US" sz="2000" b="1"/>
              <a:t>Grants/Research Support: </a:t>
            </a:r>
            <a:r>
              <a:rPr lang="en-US" sz="2000"/>
              <a:t>none from companies,</a:t>
            </a:r>
          </a:p>
          <a:p>
            <a:pPr lvl="1"/>
            <a:r>
              <a:rPr lang="en-US" sz="2000"/>
              <a:t>but receives funding from CIHR, NSERC, and OBI.</a:t>
            </a:r>
          </a:p>
          <a:p>
            <a:pPr lvl="1"/>
            <a:endParaRPr lang="en-US" sz="2000" b="1"/>
          </a:p>
          <a:p>
            <a:pPr lvl="1"/>
            <a:r>
              <a:rPr lang="en-US" sz="2000" b="1"/>
              <a:t>Speakers Bureau/Honoraria: </a:t>
            </a:r>
            <a:r>
              <a:rPr lang="en-US" sz="2000"/>
              <a:t>none</a:t>
            </a:r>
          </a:p>
          <a:p>
            <a:pPr lvl="1"/>
            <a:endParaRPr lang="en-US" sz="2000" b="1"/>
          </a:p>
          <a:p>
            <a:pPr lvl="1"/>
            <a:r>
              <a:rPr lang="en-US" sz="2000" b="1"/>
              <a:t>Consulting Fees: </a:t>
            </a:r>
            <a:r>
              <a:rPr lang="en-US" sz="2000"/>
              <a:t>none</a:t>
            </a:r>
          </a:p>
          <a:p>
            <a:pPr lvl="1"/>
            <a:endParaRPr lang="en-US" sz="2000" b="1"/>
          </a:p>
          <a:p>
            <a:pPr lvl="1"/>
            <a:r>
              <a:rPr lang="en-US" sz="2000" b="1"/>
              <a:t>Other: -</a:t>
            </a:r>
            <a:r>
              <a:rPr lang="en-US" sz="2000"/>
              <a:t>Employee UHN Hospital Group </a:t>
            </a:r>
          </a:p>
          <a:p>
            <a:pPr lvl="1"/>
            <a:r>
              <a:rPr lang="en-US" sz="2000"/>
              <a:t>            -Co-Founder of Avertus Inc., a neurotechnology 	       startup making a wireless, dry electrode, EEG-	       based home monitoring system</a:t>
            </a:r>
          </a:p>
          <a:p>
            <a:pPr lvl="1"/>
            <a:endParaRPr lang="en-US"/>
          </a:p>
          <a:p>
            <a:endParaRPr lang="en-US"/>
          </a:p>
        </p:txBody>
      </p:sp>
    </p:spTree>
    <p:extLst>
      <p:ext uri="{BB962C8B-B14F-4D97-AF65-F5344CB8AC3E}">
        <p14:creationId xmlns:p14="http://schemas.microsoft.com/office/powerpoint/2010/main" val="361461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935" b="6804"/>
          <a:stretch/>
        </p:blipFill>
        <p:spPr>
          <a:xfrm>
            <a:off x="963179" y="321035"/>
            <a:ext cx="4982043" cy="6170813"/>
          </a:xfrm>
        </p:spPr>
      </p:pic>
      <p:cxnSp>
        <p:nvCxnSpPr>
          <p:cNvPr id="8" name="Straight Arrow Connector 7"/>
          <p:cNvCxnSpPr/>
          <p:nvPr/>
        </p:nvCxnSpPr>
        <p:spPr>
          <a:xfrm flipV="1">
            <a:off x="4839791" y="3827421"/>
            <a:ext cx="480057" cy="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88775" y="3409406"/>
            <a:ext cx="529047" cy="528311"/>
          </a:xfrm>
          <a:prstGeom prst="rect">
            <a:avLst/>
          </a:prstGeom>
          <a:noFill/>
        </p:spPr>
        <p:txBody>
          <a:bodyPr wrap="square" lIns="91401" tIns="45701" rIns="91401" bIns="45701" rtlCol="0">
            <a:spAutoFit/>
          </a:bodyPr>
          <a:lstStyle/>
          <a:p>
            <a:r>
              <a:rPr lang="en-US" dirty="0" smtClean="0"/>
              <a:t>~80</a:t>
            </a:r>
            <a:r>
              <a:rPr lang="en-US" baseline="30000" dirty="0" smtClean="0"/>
              <a:t>o</a:t>
            </a:r>
            <a:endParaRPr lang="en-US" dirty="0"/>
          </a:p>
        </p:txBody>
      </p:sp>
      <p:sp>
        <p:nvSpPr>
          <p:cNvPr id="14" name="Rectangle 13"/>
          <p:cNvSpPr/>
          <p:nvPr/>
        </p:nvSpPr>
        <p:spPr>
          <a:xfrm>
            <a:off x="6122113" y="233337"/>
            <a:ext cx="2872151" cy="877151"/>
          </a:xfrm>
          <a:prstGeom prst="rect">
            <a:avLst/>
          </a:prstGeom>
        </p:spPr>
        <p:txBody>
          <a:bodyPr wrap="square" lIns="91392" tIns="45696" rIns="91392" bIns="45696">
            <a:spAutoFit/>
          </a:bodyPr>
          <a:lstStyle/>
          <a:p>
            <a:r>
              <a:rPr lang="en-US" dirty="0"/>
              <a:t>layer </a:t>
            </a:r>
            <a:r>
              <a:rPr lang="en-US" dirty="0" smtClean="0"/>
              <a:t>V electrically evoked EPSCs measured in layer II/III pyramidal neurons</a:t>
            </a:r>
            <a:endParaRPr lang="en-US" dirty="0"/>
          </a:p>
        </p:txBody>
      </p:sp>
      <p:pic>
        <p:nvPicPr>
          <p:cNvPr id="2" name="Picture 1"/>
          <p:cNvPicPr>
            <a:picLocks noChangeAspect="1"/>
          </p:cNvPicPr>
          <p:nvPr/>
        </p:nvPicPr>
        <p:blipFill>
          <a:blip r:embed="rId3"/>
          <a:stretch>
            <a:fillRect/>
          </a:stretch>
        </p:blipFill>
        <p:spPr>
          <a:xfrm>
            <a:off x="6162328" y="4010756"/>
            <a:ext cx="2501664" cy="1949089"/>
          </a:xfrm>
          <a:prstGeom prst="rect">
            <a:avLst/>
          </a:prstGeom>
        </p:spPr>
      </p:pic>
      <p:sp>
        <p:nvSpPr>
          <p:cNvPr id="16" name="Rectangle 15"/>
          <p:cNvSpPr/>
          <p:nvPr/>
        </p:nvSpPr>
        <p:spPr>
          <a:xfrm>
            <a:off x="6083022" y="3102672"/>
            <a:ext cx="2872151" cy="877115"/>
          </a:xfrm>
          <a:prstGeom prst="rect">
            <a:avLst/>
          </a:prstGeom>
        </p:spPr>
        <p:txBody>
          <a:bodyPr wrap="square" lIns="91392" tIns="45696" rIns="91392" bIns="45696">
            <a:spAutoFit/>
          </a:bodyPr>
          <a:lstStyle/>
          <a:p>
            <a:r>
              <a:rPr lang="en-US" dirty="0"/>
              <a:t>layer </a:t>
            </a:r>
            <a:r>
              <a:rPr lang="en-US" dirty="0" smtClean="0"/>
              <a:t>V </a:t>
            </a:r>
            <a:r>
              <a:rPr lang="en-US" dirty="0" err="1" smtClean="0"/>
              <a:t>optogenetically</a:t>
            </a:r>
            <a:r>
              <a:rPr lang="en-US" dirty="0" smtClean="0"/>
              <a:t> evoked EPSCs and IPSCs measured in layer II/III pyramidal neurons</a:t>
            </a:r>
            <a:endParaRPr lang="en-US" dirty="0"/>
          </a:p>
        </p:txBody>
      </p:sp>
      <p:grpSp>
        <p:nvGrpSpPr>
          <p:cNvPr id="9" name="Group 8"/>
          <p:cNvGrpSpPr/>
          <p:nvPr/>
        </p:nvGrpSpPr>
        <p:grpSpPr>
          <a:xfrm>
            <a:off x="6554659" y="1288756"/>
            <a:ext cx="1814033" cy="1140456"/>
            <a:chOff x="1679373" y="2257936"/>
            <a:chExt cx="5894642" cy="3228464"/>
          </a:xfrm>
        </p:grpSpPr>
        <p:grpSp>
          <p:nvGrpSpPr>
            <p:cNvPr id="10" name="Group 14"/>
            <p:cNvGrpSpPr/>
            <p:nvPr/>
          </p:nvGrpSpPr>
          <p:grpSpPr>
            <a:xfrm>
              <a:off x="2743200" y="2286000"/>
              <a:ext cx="3505200" cy="3200400"/>
              <a:chOff x="2438400" y="609600"/>
              <a:chExt cx="3505200" cy="3200400"/>
            </a:xfrm>
            <a:noFill/>
          </p:grpSpPr>
          <p:cxnSp>
            <p:nvCxnSpPr>
              <p:cNvPr id="21" name="Straight Connector 20"/>
              <p:cNvCxnSpPr>
                <a:stCxn id="24" idx="0"/>
              </p:cNvCxnSpPr>
              <p:nvPr/>
            </p:nvCxnSpPr>
            <p:spPr>
              <a:xfrm flipH="1">
                <a:off x="4800600" y="1342437"/>
                <a:ext cx="1142866" cy="2467563"/>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4" idx="2"/>
              </p:cNvCxnSpPr>
              <p:nvPr/>
            </p:nvCxnSpPr>
            <p:spPr>
              <a:xfrm>
                <a:off x="2444533" y="1394006"/>
                <a:ext cx="1289267" cy="2415994"/>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33800" y="3810000"/>
                <a:ext cx="1066800" cy="0"/>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10800000" flipV="1">
                <a:off x="2438400" y="609600"/>
                <a:ext cx="3505200" cy="1447800"/>
              </a:xfrm>
              <a:prstGeom prst="arc">
                <a:avLst>
                  <a:gd name="adj1" fmla="val 10782467"/>
                  <a:gd name="adj2" fmla="val 119052"/>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grpSp>
        <p:sp>
          <p:nvSpPr>
            <p:cNvPr id="12" name="Arc 11"/>
            <p:cNvSpPr/>
            <p:nvPr/>
          </p:nvSpPr>
          <p:spPr>
            <a:xfrm>
              <a:off x="3810000" y="4724400"/>
              <a:ext cx="1524000" cy="609600"/>
            </a:xfrm>
            <a:prstGeom prst="arc">
              <a:avLst>
                <a:gd name="adj1" fmla="val 10872616"/>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3" name="Isosceles Triangle 12"/>
            <p:cNvSpPr/>
            <p:nvPr/>
          </p:nvSpPr>
          <p:spPr>
            <a:xfrm rot="15174462">
              <a:off x="5976695" y="899226"/>
              <a:ext cx="238610" cy="2956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5" name="Arc 14"/>
            <p:cNvSpPr/>
            <p:nvPr/>
          </p:nvSpPr>
          <p:spPr>
            <a:xfrm>
              <a:off x="3429000" y="3886200"/>
              <a:ext cx="2133600" cy="990600"/>
            </a:xfrm>
            <a:prstGeom prst="arc">
              <a:avLst>
                <a:gd name="adj1" fmla="val 10872616"/>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7" name="Arc 16"/>
            <p:cNvSpPr/>
            <p:nvPr/>
          </p:nvSpPr>
          <p:spPr>
            <a:xfrm>
              <a:off x="3200400" y="3352800"/>
              <a:ext cx="2514600" cy="1371600"/>
            </a:xfrm>
            <a:prstGeom prst="arc">
              <a:avLst>
                <a:gd name="adj1" fmla="val 10872616"/>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8" name="Arc 17"/>
            <p:cNvSpPr/>
            <p:nvPr/>
          </p:nvSpPr>
          <p:spPr>
            <a:xfrm>
              <a:off x="2819400" y="2438400"/>
              <a:ext cx="3352800" cy="1600200"/>
            </a:xfrm>
            <a:prstGeom prst="arc">
              <a:avLst>
                <a:gd name="adj1" fmla="val 10872616"/>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itchFamily="18" charset="0"/>
                <a:cs typeface="Times New Roman" pitchFamily="18" charset="0"/>
              </a:endParaRPr>
            </a:p>
          </p:txBody>
        </p:sp>
        <p:sp>
          <p:nvSpPr>
            <p:cNvPr id="19" name="Isosceles Triangle 18"/>
            <p:cNvSpPr/>
            <p:nvPr/>
          </p:nvSpPr>
          <p:spPr>
            <a:xfrm rot="5606357">
              <a:off x="3063467" y="2666805"/>
              <a:ext cx="187842" cy="2956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Tree>
    <p:extLst>
      <p:ext uri="{BB962C8B-B14F-4D97-AF65-F5344CB8AC3E}">
        <p14:creationId xmlns:p14="http://schemas.microsoft.com/office/powerpoint/2010/main" val="9563477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4" y="2362200"/>
            <a:ext cx="8503917" cy="1676400"/>
            <a:chOff x="304801" y="304800"/>
            <a:chExt cx="8503919" cy="3962400"/>
          </a:xfrm>
        </p:grpSpPr>
        <p:pic>
          <p:nvPicPr>
            <p:cNvPr id="2051" name="Picture 3"/>
            <p:cNvPicPr>
              <a:picLocks noChangeAspect="1" noChangeArrowheads="1"/>
            </p:cNvPicPr>
            <p:nvPr/>
          </p:nvPicPr>
          <p:blipFill>
            <a:blip r:embed="rId3" cstate="print"/>
            <a:srcRect t="80952" r="81818"/>
            <a:stretch>
              <a:fillRect/>
            </a:stretch>
          </p:blipFill>
          <p:spPr bwMode="auto">
            <a:xfrm>
              <a:off x="7391400" y="304800"/>
              <a:ext cx="914400" cy="609600"/>
            </a:xfrm>
            <a:prstGeom prst="rect">
              <a:avLst/>
            </a:prstGeom>
            <a:noFill/>
            <a:ln w="9525">
              <a:noFill/>
              <a:miter lim="800000"/>
              <a:headEnd/>
              <a:tailEnd/>
            </a:ln>
            <a:effectLst/>
          </p:spPr>
        </p:pic>
        <p:pic>
          <p:nvPicPr>
            <p:cNvPr id="2053" name="Picture 5"/>
            <p:cNvPicPr>
              <a:picLocks noChangeAspect="1" noChangeArrowheads="1"/>
            </p:cNvPicPr>
            <p:nvPr/>
          </p:nvPicPr>
          <p:blipFill rotWithShape="1">
            <a:blip r:embed="rId4" cstate="print"/>
            <a:srcRect l="-10070" r="23664" b="-6991"/>
            <a:stretch/>
          </p:blipFill>
          <p:spPr bwMode="auto">
            <a:xfrm>
              <a:off x="304801" y="1066800"/>
              <a:ext cx="1480457" cy="2438400"/>
            </a:xfrm>
            <a:prstGeom prst="rect">
              <a:avLst/>
            </a:prstGeom>
            <a:noFill/>
            <a:ln w="9525">
              <a:noFill/>
              <a:miter lim="800000"/>
              <a:headEnd/>
              <a:tailEnd/>
            </a:ln>
            <a:effectLst/>
          </p:spPr>
        </p:pic>
        <p:pic>
          <p:nvPicPr>
            <p:cNvPr id="2059" name="Picture 11"/>
            <p:cNvPicPr>
              <a:picLocks noChangeAspect="1" noChangeArrowheads="1"/>
            </p:cNvPicPr>
            <p:nvPr/>
          </p:nvPicPr>
          <p:blipFill>
            <a:blip r:embed="rId5" cstate="print"/>
            <a:srcRect/>
            <a:stretch>
              <a:fillRect/>
            </a:stretch>
          </p:blipFill>
          <p:spPr bwMode="auto">
            <a:xfrm>
              <a:off x="1371600" y="2438400"/>
              <a:ext cx="979714" cy="1828799"/>
            </a:xfrm>
            <a:prstGeom prst="rect">
              <a:avLst/>
            </a:prstGeom>
            <a:noFill/>
            <a:ln w="9525">
              <a:noFill/>
              <a:miter lim="800000"/>
              <a:headEnd/>
              <a:tailEnd/>
            </a:ln>
            <a:effectLst/>
          </p:spPr>
        </p:pic>
        <p:pic>
          <p:nvPicPr>
            <p:cNvPr id="2061" name="Picture 13"/>
            <p:cNvPicPr>
              <a:picLocks noChangeAspect="1" noChangeArrowheads="1"/>
            </p:cNvPicPr>
            <p:nvPr/>
          </p:nvPicPr>
          <p:blipFill>
            <a:blip r:embed="rId6" cstate="print"/>
            <a:srcRect b="20833"/>
            <a:stretch>
              <a:fillRect/>
            </a:stretch>
          </p:blipFill>
          <p:spPr bwMode="auto">
            <a:xfrm>
              <a:off x="2514600" y="2819400"/>
              <a:ext cx="979714" cy="1447800"/>
            </a:xfrm>
            <a:prstGeom prst="rect">
              <a:avLst/>
            </a:prstGeom>
            <a:noFill/>
            <a:ln w="9525">
              <a:noFill/>
              <a:miter lim="800000"/>
              <a:headEnd/>
              <a:tailEnd/>
            </a:ln>
            <a:effectLst/>
          </p:spPr>
        </p:pic>
        <p:pic>
          <p:nvPicPr>
            <p:cNvPr id="2062" name="Picture 14"/>
            <p:cNvPicPr>
              <a:picLocks noChangeAspect="1" noChangeArrowheads="1"/>
            </p:cNvPicPr>
            <p:nvPr/>
          </p:nvPicPr>
          <p:blipFill>
            <a:blip r:embed="rId7" cstate="print"/>
            <a:srcRect b="16667"/>
            <a:stretch>
              <a:fillRect/>
            </a:stretch>
          </p:blipFill>
          <p:spPr bwMode="auto">
            <a:xfrm>
              <a:off x="3505200" y="2438400"/>
              <a:ext cx="979714" cy="1524000"/>
            </a:xfrm>
            <a:prstGeom prst="rect">
              <a:avLst/>
            </a:prstGeom>
            <a:noFill/>
            <a:ln w="9525">
              <a:noFill/>
              <a:miter lim="800000"/>
              <a:headEnd/>
              <a:tailEnd/>
            </a:ln>
            <a:effectLst/>
          </p:spPr>
        </p:pic>
        <p:pic>
          <p:nvPicPr>
            <p:cNvPr id="2063" name="Picture 15"/>
            <p:cNvPicPr>
              <a:picLocks noChangeAspect="1" noChangeArrowheads="1"/>
            </p:cNvPicPr>
            <p:nvPr/>
          </p:nvPicPr>
          <p:blipFill>
            <a:blip r:embed="rId8" cstate="print"/>
            <a:srcRect b="16667"/>
            <a:stretch>
              <a:fillRect/>
            </a:stretch>
          </p:blipFill>
          <p:spPr bwMode="auto">
            <a:xfrm>
              <a:off x="4495800" y="2362200"/>
              <a:ext cx="979714" cy="1524000"/>
            </a:xfrm>
            <a:prstGeom prst="rect">
              <a:avLst/>
            </a:prstGeom>
            <a:noFill/>
            <a:ln w="9525">
              <a:noFill/>
              <a:miter lim="800000"/>
              <a:headEnd/>
              <a:tailEnd/>
            </a:ln>
            <a:effectLst/>
          </p:spPr>
        </p:pic>
        <p:pic>
          <p:nvPicPr>
            <p:cNvPr id="2067" name="Picture 19"/>
            <p:cNvPicPr>
              <a:picLocks noChangeAspect="1" noChangeArrowheads="1"/>
            </p:cNvPicPr>
            <p:nvPr/>
          </p:nvPicPr>
          <p:blipFill rotWithShape="1">
            <a:blip r:embed="rId9" cstate="print"/>
            <a:srcRect l="2127" r="39547" b="16413"/>
            <a:stretch/>
          </p:blipFill>
          <p:spPr bwMode="auto">
            <a:xfrm>
              <a:off x="5486400" y="2362200"/>
              <a:ext cx="999308" cy="1905000"/>
            </a:xfrm>
            <a:prstGeom prst="rect">
              <a:avLst/>
            </a:prstGeom>
            <a:noFill/>
            <a:ln w="9525">
              <a:noFill/>
              <a:miter lim="800000"/>
              <a:headEnd/>
              <a:tailEnd/>
            </a:ln>
            <a:effectLst/>
          </p:spPr>
        </p:pic>
        <p:pic>
          <p:nvPicPr>
            <p:cNvPr id="2069" name="Picture 21"/>
            <p:cNvPicPr>
              <a:picLocks noChangeAspect="1" noChangeArrowheads="1"/>
            </p:cNvPicPr>
            <p:nvPr/>
          </p:nvPicPr>
          <p:blipFill rotWithShape="1">
            <a:blip r:embed="rId10" cstate="print"/>
            <a:srcRect l="10134" r="66349" b="13070"/>
            <a:stretch/>
          </p:blipFill>
          <p:spPr bwMode="auto">
            <a:xfrm>
              <a:off x="6629400" y="1676400"/>
              <a:ext cx="1184366" cy="1981200"/>
            </a:xfrm>
            <a:prstGeom prst="rect">
              <a:avLst/>
            </a:prstGeom>
            <a:noFill/>
            <a:ln w="9525">
              <a:noFill/>
              <a:miter lim="800000"/>
              <a:headEnd/>
              <a:tailEnd/>
            </a:ln>
            <a:effectLst/>
          </p:spPr>
        </p:pic>
        <p:pic>
          <p:nvPicPr>
            <p:cNvPr id="2070" name="Picture 22"/>
            <p:cNvPicPr>
              <a:picLocks noChangeAspect="1" noChangeArrowheads="1"/>
            </p:cNvPicPr>
            <p:nvPr/>
          </p:nvPicPr>
          <p:blipFill rotWithShape="1">
            <a:blip r:embed="rId11" cstate="print"/>
            <a:srcRect l="9136" r="57318" b="16413"/>
            <a:stretch/>
          </p:blipFill>
          <p:spPr bwMode="auto">
            <a:xfrm>
              <a:off x="7772399" y="1295400"/>
              <a:ext cx="1036321" cy="1905000"/>
            </a:xfrm>
            <a:prstGeom prst="rect">
              <a:avLst/>
            </a:prstGeom>
            <a:noFill/>
            <a:ln w="9525">
              <a:noFill/>
              <a:miter lim="800000"/>
              <a:headEnd/>
              <a:tailEnd/>
            </a:ln>
            <a:effectLst/>
          </p:spPr>
        </p:pic>
        <p:pic>
          <p:nvPicPr>
            <p:cNvPr id="26" name="Picture 3"/>
            <p:cNvPicPr>
              <a:picLocks noChangeAspect="1" noChangeArrowheads="1"/>
            </p:cNvPicPr>
            <p:nvPr/>
          </p:nvPicPr>
          <p:blipFill>
            <a:blip r:embed="rId3" cstate="print"/>
            <a:srcRect l="6061" t="2379" r="-1516" b="16667"/>
            <a:stretch>
              <a:fillRect/>
            </a:stretch>
          </p:blipFill>
          <p:spPr bwMode="auto">
            <a:xfrm>
              <a:off x="2362200" y="533400"/>
              <a:ext cx="4800600" cy="1600200"/>
            </a:xfrm>
            <a:prstGeom prst="rect">
              <a:avLst/>
            </a:prstGeom>
            <a:noFill/>
            <a:ln w="9525">
              <a:noFill/>
              <a:miter lim="800000"/>
              <a:headEnd/>
              <a:tailEnd/>
            </a:ln>
            <a:effectLst/>
          </p:spPr>
        </p:pic>
        <p:cxnSp>
          <p:nvCxnSpPr>
            <p:cNvPr id="28" name="Straight Arrow Connector 27"/>
            <p:cNvCxnSpPr/>
            <p:nvPr/>
          </p:nvCxnSpPr>
          <p:spPr>
            <a:xfrm flipH="1">
              <a:off x="1676400" y="838200"/>
              <a:ext cx="9144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905001" y="1295400"/>
              <a:ext cx="2133599" cy="137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061" idx="0"/>
            </p:cNvCxnSpPr>
            <p:nvPr/>
          </p:nvCxnSpPr>
          <p:spPr>
            <a:xfrm flipH="1">
              <a:off x="3004457" y="1371600"/>
              <a:ext cx="1491343"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038600" y="1371600"/>
              <a:ext cx="9906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029200" y="914400"/>
              <a:ext cx="381000" cy="182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943600" y="1295400"/>
              <a:ext cx="0" cy="137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388308" y="1371600"/>
              <a:ext cx="393492"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45508" y="1295400"/>
              <a:ext cx="9268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5334002" y="6352420"/>
            <a:ext cx="3809999" cy="553959"/>
          </a:xfrm>
          <a:prstGeom prst="rect">
            <a:avLst/>
          </a:prstGeom>
          <a:noFill/>
        </p:spPr>
        <p:txBody>
          <a:bodyPr wrap="square" lIns="91401" tIns="45701" rIns="91401" bIns="45701" rtlCol="0">
            <a:spAutoFit/>
          </a:bodyPr>
          <a:lstStyle/>
          <a:p>
            <a:pPr defTabSz="914001"/>
            <a:r>
              <a:rPr lang="en-US" sz="1500" dirty="0">
                <a:solidFill>
                  <a:prstClr val="black"/>
                </a:solidFill>
                <a:latin typeface="Times New Roman" pitchFamily="18" charset="0"/>
                <a:cs typeface="Times New Roman" pitchFamily="18" charset="0"/>
              </a:rPr>
              <a:t>(Analysis taken from 9 seizures in 3 tissue slices)</a:t>
            </a:r>
          </a:p>
        </p:txBody>
      </p:sp>
      <p:graphicFrame>
        <p:nvGraphicFramePr>
          <p:cNvPr id="23" name="Chart 22"/>
          <p:cNvGraphicFramePr/>
          <p:nvPr>
            <p:extLst>
              <p:ext uri="{D42A27DB-BD31-4B8C-83A1-F6EECF244321}">
                <p14:modId xmlns:p14="http://schemas.microsoft.com/office/powerpoint/2010/main" val="761815423"/>
              </p:ext>
            </p:extLst>
          </p:nvPr>
        </p:nvGraphicFramePr>
        <p:xfrm>
          <a:off x="685799" y="4495800"/>
          <a:ext cx="5715002" cy="2133600"/>
        </p:xfrm>
        <a:graphic>
          <a:graphicData uri="http://schemas.openxmlformats.org/drawingml/2006/chart">
            <c:chart xmlns:c="http://schemas.openxmlformats.org/drawingml/2006/chart" xmlns:r="http://schemas.openxmlformats.org/officeDocument/2006/relationships" r:id="rId12"/>
          </a:graphicData>
        </a:graphic>
      </p:graphicFrame>
      <p:sp>
        <p:nvSpPr>
          <p:cNvPr id="24" name="Rectangle 23"/>
          <p:cNvSpPr/>
          <p:nvPr/>
        </p:nvSpPr>
        <p:spPr>
          <a:xfrm>
            <a:off x="3541343" y="366960"/>
            <a:ext cx="5291490" cy="1200290"/>
          </a:xfrm>
          <a:prstGeom prst="rect">
            <a:avLst/>
          </a:prstGeom>
        </p:spPr>
        <p:txBody>
          <a:bodyPr wrap="square" lIns="91401" tIns="45701" rIns="91401" bIns="45701">
            <a:spAutoFit/>
          </a:bodyPr>
          <a:lstStyle/>
          <a:p>
            <a:pPr algn="ctr" defTabSz="914001"/>
            <a:r>
              <a:rPr lang="en-US" sz="2400" b="1" dirty="0">
                <a:solidFill>
                  <a:schemeClr val="accent2">
                    <a:lumMod val="75000"/>
                  </a:schemeClr>
                </a:solidFill>
                <a:latin typeface="Times New Roman" pitchFamily="18" charset="0"/>
                <a:cs typeface="Times New Roman" pitchFamily="18" charset="0"/>
              </a:rPr>
              <a:t>Local layer III Electrical Evoked Stimulation is highly potentiated during the seizures.</a:t>
            </a:r>
            <a:endParaRPr lang="en-US" sz="2400" dirty="0">
              <a:solidFill>
                <a:schemeClr val="accent2">
                  <a:lumMod val="75000"/>
                </a:schemeClr>
              </a:solidFill>
              <a:latin typeface="Calibri"/>
            </a:endParaRPr>
          </a:p>
        </p:txBody>
      </p:sp>
      <p:grpSp>
        <p:nvGrpSpPr>
          <p:cNvPr id="63" name="Group 62"/>
          <p:cNvGrpSpPr/>
          <p:nvPr/>
        </p:nvGrpSpPr>
        <p:grpSpPr>
          <a:xfrm>
            <a:off x="228601" y="820071"/>
            <a:ext cx="2743199" cy="1371600"/>
            <a:chOff x="2084" y="685800"/>
            <a:chExt cx="4360963" cy="1981200"/>
          </a:xfrm>
        </p:grpSpPr>
        <p:grpSp>
          <p:nvGrpSpPr>
            <p:cNvPr id="47" name="Group 19"/>
            <p:cNvGrpSpPr/>
            <p:nvPr/>
          </p:nvGrpSpPr>
          <p:grpSpPr>
            <a:xfrm>
              <a:off x="1063632" y="685800"/>
              <a:ext cx="2588455" cy="1981200"/>
              <a:chOff x="2895600" y="1524000"/>
              <a:chExt cx="3505200" cy="3200400"/>
            </a:xfrm>
          </p:grpSpPr>
          <p:grpSp>
            <p:nvGrpSpPr>
              <p:cNvPr id="49" name="Group 14"/>
              <p:cNvGrpSpPr/>
              <p:nvPr/>
            </p:nvGrpSpPr>
            <p:grpSpPr>
              <a:xfrm>
                <a:off x="2895600" y="1524000"/>
                <a:ext cx="3505200" cy="3200400"/>
                <a:chOff x="2438400" y="609600"/>
                <a:chExt cx="3505200" cy="3200400"/>
              </a:xfrm>
              <a:noFill/>
            </p:grpSpPr>
            <p:cxnSp>
              <p:nvCxnSpPr>
                <p:cNvPr id="55" name="Straight Connector 54"/>
                <p:cNvCxnSpPr>
                  <a:stCxn id="58" idx="0"/>
                </p:cNvCxnSpPr>
                <p:nvPr/>
              </p:nvCxnSpPr>
              <p:spPr>
                <a:xfrm flipH="1">
                  <a:off x="4800600" y="1342437"/>
                  <a:ext cx="1142866" cy="2467563"/>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8" idx="2"/>
                </p:cNvCxnSpPr>
                <p:nvPr/>
              </p:nvCxnSpPr>
              <p:spPr>
                <a:xfrm>
                  <a:off x="2444533" y="1394006"/>
                  <a:ext cx="1289267" cy="2415994"/>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33800" y="3810000"/>
                  <a:ext cx="1066800" cy="0"/>
                </a:xfrm>
                <a:prstGeom prst="line">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Arc 57"/>
                <p:cNvSpPr/>
                <p:nvPr/>
              </p:nvSpPr>
              <p:spPr>
                <a:xfrm rot="10800000" flipV="1">
                  <a:off x="2438400" y="609600"/>
                  <a:ext cx="3505200" cy="1447800"/>
                </a:xfrm>
                <a:prstGeom prst="arc">
                  <a:avLst>
                    <a:gd name="adj1" fmla="val 10782467"/>
                    <a:gd name="adj2" fmla="val 119052"/>
                  </a:avLst>
                </a:prstGeom>
                <a:grp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01"/>
                  <a:endParaRPr lang="en-US">
                    <a:solidFill>
                      <a:prstClr val="black"/>
                    </a:solidFill>
                    <a:latin typeface="Times New Roman" pitchFamily="18" charset="0"/>
                    <a:cs typeface="Times New Roman" pitchFamily="18" charset="0"/>
                  </a:endParaRPr>
                </a:p>
              </p:txBody>
            </p:sp>
          </p:grpSp>
          <p:sp>
            <p:nvSpPr>
              <p:cNvPr id="50" name="Arc 49"/>
              <p:cNvSpPr/>
              <p:nvPr/>
            </p:nvSpPr>
            <p:spPr>
              <a:xfrm>
                <a:off x="3962400" y="3962400"/>
                <a:ext cx="1524000" cy="609600"/>
              </a:xfrm>
              <a:prstGeom prst="arc">
                <a:avLst>
                  <a:gd name="adj1" fmla="val 10872616"/>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001"/>
                <a:endParaRPr lang="en-US">
                  <a:solidFill>
                    <a:prstClr val="black"/>
                  </a:solidFill>
                  <a:latin typeface="Times New Roman" pitchFamily="18" charset="0"/>
                  <a:cs typeface="Times New Roman" pitchFamily="18" charset="0"/>
                </a:endParaRPr>
              </a:p>
            </p:txBody>
          </p:sp>
          <p:sp>
            <p:nvSpPr>
              <p:cNvPr id="51" name="Arc 50"/>
              <p:cNvSpPr/>
              <p:nvPr/>
            </p:nvSpPr>
            <p:spPr>
              <a:xfrm>
                <a:off x="3581400" y="3124200"/>
                <a:ext cx="2133600" cy="990600"/>
              </a:xfrm>
              <a:prstGeom prst="arc">
                <a:avLst>
                  <a:gd name="adj1" fmla="val 10872616"/>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001"/>
                <a:endParaRPr lang="en-US">
                  <a:solidFill>
                    <a:prstClr val="black"/>
                  </a:solidFill>
                  <a:latin typeface="Times New Roman" pitchFamily="18" charset="0"/>
                  <a:cs typeface="Times New Roman" pitchFamily="18" charset="0"/>
                </a:endParaRPr>
              </a:p>
            </p:txBody>
          </p:sp>
          <p:sp>
            <p:nvSpPr>
              <p:cNvPr id="52" name="Arc 51"/>
              <p:cNvSpPr/>
              <p:nvPr/>
            </p:nvSpPr>
            <p:spPr>
              <a:xfrm>
                <a:off x="3352800" y="2590800"/>
                <a:ext cx="2514600" cy="1371600"/>
              </a:xfrm>
              <a:prstGeom prst="arc">
                <a:avLst>
                  <a:gd name="adj1" fmla="val 10872616"/>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001"/>
                <a:endParaRPr lang="en-US">
                  <a:solidFill>
                    <a:prstClr val="black"/>
                  </a:solidFill>
                  <a:latin typeface="Times New Roman" pitchFamily="18" charset="0"/>
                  <a:cs typeface="Times New Roman" pitchFamily="18" charset="0"/>
                </a:endParaRPr>
              </a:p>
            </p:txBody>
          </p:sp>
          <p:sp>
            <p:nvSpPr>
              <p:cNvPr id="54" name="Arc 53"/>
              <p:cNvSpPr/>
              <p:nvPr/>
            </p:nvSpPr>
            <p:spPr>
              <a:xfrm>
                <a:off x="2971800" y="1676400"/>
                <a:ext cx="3352800" cy="1600200"/>
              </a:xfrm>
              <a:prstGeom prst="arc">
                <a:avLst>
                  <a:gd name="adj1" fmla="val 10872616"/>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001"/>
                <a:endParaRPr lang="en-US">
                  <a:solidFill>
                    <a:prstClr val="black"/>
                  </a:solidFill>
                  <a:latin typeface="Times New Roman" pitchFamily="18" charset="0"/>
                  <a:cs typeface="Times New Roman" pitchFamily="18" charset="0"/>
                </a:endParaRPr>
              </a:p>
            </p:txBody>
          </p:sp>
        </p:grpSp>
        <p:sp>
          <p:nvSpPr>
            <p:cNvPr id="59" name="Isosceles Triangle 58"/>
            <p:cNvSpPr/>
            <p:nvPr/>
          </p:nvSpPr>
          <p:spPr>
            <a:xfrm rot="5606357">
              <a:off x="1026042" y="-44202"/>
              <a:ext cx="134998" cy="21829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01"/>
              <a:endParaRPr lang="en-US">
                <a:solidFill>
                  <a:prstClr val="white"/>
                </a:solidFill>
                <a:latin typeface="Times New Roman" pitchFamily="18" charset="0"/>
                <a:cs typeface="Times New Roman" pitchFamily="18" charset="0"/>
              </a:endParaRPr>
            </a:p>
          </p:txBody>
        </p:sp>
        <p:sp>
          <p:nvSpPr>
            <p:cNvPr id="60" name="Isosceles Triangle 59"/>
            <p:cNvSpPr/>
            <p:nvPr/>
          </p:nvSpPr>
          <p:spPr>
            <a:xfrm rot="15174462">
              <a:off x="3197734" y="-319071"/>
              <a:ext cx="147711" cy="21829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01"/>
              <a:endParaRPr lang="en-US">
                <a:solidFill>
                  <a:prstClr val="white"/>
                </a:solidFill>
                <a:latin typeface="Times New Roman" pitchFamily="18" charset="0"/>
                <a:cs typeface="Times New Roman" pitchFamily="18" charset="0"/>
              </a:endParaRPr>
            </a:p>
          </p:txBody>
        </p:sp>
        <p:cxnSp>
          <p:nvCxnSpPr>
            <p:cNvPr id="62" name="Straight Connector 61"/>
            <p:cNvCxnSpPr/>
            <p:nvPr/>
          </p:nvCxnSpPr>
          <p:spPr>
            <a:xfrm>
              <a:off x="2362200" y="1143000"/>
              <a:ext cx="1600200" cy="13716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57"/>
          <p:cNvGrpSpPr/>
          <p:nvPr/>
        </p:nvGrpSpPr>
        <p:grpSpPr>
          <a:xfrm>
            <a:off x="7766033" y="4468133"/>
            <a:ext cx="1066800" cy="909056"/>
            <a:chOff x="5029200" y="2971800"/>
            <a:chExt cx="1896794" cy="1858108"/>
          </a:xfrm>
          <a:solidFill>
            <a:schemeClr val="bg2">
              <a:lumMod val="50000"/>
            </a:schemeClr>
          </a:solidFill>
        </p:grpSpPr>
        <p:sp>
          <p:nvSpPr>
            <p:cNvPr id="127" name="Freeform 126"/>
            <p:cNvSpPr/>
            <p:nvPr/>
          </p:nvSpPr>
          <p:spPr>
            <a:xfrm>
              <a:off x="5029200" y="2971800"/>
              <a:ext cx="933156" cy="1781908"/>
            </a:xfrm>
            <a:custGeom>
              <a:avLst/>
              <a:gdLst>
                <a:gd name="connsiteX0" fmla="*/ 576775 w 933156"/>
                <a:gd name="connsiteY0" fmla="*/ 297766 h 1781908"/>
                <a:gd name="connsiteX1" fmla="*/ 337624 w 933156"/>
                <a:gd name="connsiteY1" fmla="*/ 16412 h 1781908"/>
                <a:gd name="connsiteX2" fmla="*/ 28135 w 933156"/>
                <a:gd name="connsiteY2" fmla="*/ 199292 h 1781908"/>
                <a:gd name="connsiteX3" fmla="*/ 168812 w 933156"/>
                <a:gd name="connsiteY3" fmla="*/ 550985 h 1781908"/>
                <a:gd name="connsiteX4" fmla="*/ 422030 w 933156"/>
                <a:gd name="connsiteY4" fmla="*/ 790135 h 1781908"/>
                <a:gd name="connsiteX5" fmla="*/ 436098 w 933156"/>
                <a:gd name="connsiteY5" fmla="*/ 1127760 h 1781908"/>
                <a:gd name="connsiteX6" fmla="*/ 450165 w 933156"/>
                <a:gd name="connsiteY6" fmla="*/ 1296572 h 1781908"/>
                <a:gd name="connsiteX7" fmla="*/ 407962 w 933156"/>
                <a:gd name="connsiteY7" fmla="*/ 1423181 h 1781908"/>
                <a:gd name="connsiteX8" fmla="*/ 365759 w 933156"/>
                <a:gd name="connsiteY8" fmla="*/ 1690468 h 1781908"/>
                <a:gd name="connsiteX9" fmla="*/ 703384 w 933156"/>
                <a:gd name="connsiteY9" fmla="*/ 1774874 h 1781908"/>
                <a:gd name="connsiteX10" fmla="*/ 886264 w 933156"/>
                <a:gd name="connsiteY10" fmla="*/ 1732671 h 1781908"/>
                <a:gd name="connsiteX11" fmla="*/ 900332 w 933156"/>
                <a:gd name="connsiteY11" fmla="*/ 1690468 h 1781908"/>
                <a:gd name="connsiteX12" fmla="*/ 914399 w 933156"/>
                <a:gd name="connsiteY12" fmla="*/ 1437249 h 1781908"/>
                <a:gd name="connsiteX13" fmla="*/ 872196 w 933156"/>
                <a:gd name="connsiteY13" fmla="*/ 424375 h 1781908"/>
                <a:gd name="connsiteX14" fmla="*/ 576775 w 933156"/>
                <a:gd name="connsiteY14" fmla="*/ 297766 h 178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156" h="1781908">
                  <a:moveTo>
                    <a:pt x="576775" y="297766"/>
                  </a:moveTo>
                  <a:cubicBezTo>
                    <a:pt x="487680" y="229772"/>
                    <a:pt x="429064" y="32824"/>
                    <a:pt x="337624" y="16412"/>
                  </a:cubicBezTo>
                  <a:cubicBezTo>
                    <a:pt x="246184" y="0"/>
                    <a:pt x="56270" y="110197"/>
                    <a:pt x="28135" y="199292"/>
                  </a:cubicBezTo>
                  <a:cubicBezTo>
                    <a:pt x="0" y="288388"/>
                    <a:pt x="103163" y="452511"/>
                    <a:pt x="168812" y="550985"/>
                  </a:cubicBezTo>
                  <a:cubicBezTo>
                    <a:pt x="234461" y="649459"/>
                    <a:pt x="377482" y="694006"/>
                    <a:pt x="422030" y="790135"/>
                  </a:cubicBezTo>
                  <a:cubicBezTo>
                    <a:pt x="466578" y="886264"/>
                    <a:pt x="431409" y="1043354"/>
                    <a:pt x="436098" y="1127760"/>
                  </a:cubicBezTo>
                  <a:cubicBezTo>
                    <a:pt x="440787" y="1212166"/>
                    <a:pt x="454854" y="1247335"/>
                    <a:pt x="450165" y="1296572"/>
                  </a:cubicBezTo>
                  <a:cubicBezTo>
                    <a:pt x="445476" y="1345809"/>
                    <a:pt x="422030" y="1357532"/>
                    <a:pt x="407962" y="1423181"/>
                  </a:cubicBezTo>
                  <a:cubicBezTo>
                    <a:pt x="393894" y="1488830"/>
                    <a:pt x="316522" y="1631853"/>
                    <a:pt x="365759" y="1690468"/>
                  </a:cubicBezTo>
                  <a:cubicBezTo>
                    <a:pt x="414996" y="1749083"/>
                    <a:pt x="616633" y="1767840"/>
                    <a:pt x="703384" y="1774874"/>
                  </a:cubicBezTo>
                  <a:cubicBezTo>
                    <a:pt x="790135" y="1781908"/>
                    <a:pt x="853439" y="1746739"/>
                    <a:pt x="886264" y="1732671"/>
                  </a:cubicBezTo>
                  <a:cubicBezTo>
                    <a:pt x="919089" y="1718603"/>
                    <a:pt x="895643" y="1739705"/>
                    <a:pt x="900332" y="1690468"/>
                  </a:cubicBezTo>
                  <a:cubicBezTo>
                    <a:pt x="905021" y="1641231"/>
                    <a:pt x="919088" y="1648264"/>
                    <a:pt x="914399" y="1437249"/>
                  </a:cubicBezTo>
                  <a:cubicBezTo>
                    <a:pt x="909710" y="1226234"/>
                    <a:pt x="933156" y="618978"/>
                    <a:pt x="872196" y="424375"/>
                  </a:cubicBezTo>
                  <a:cubicBezTo>
                    <a:pt x="811236" y="229772"/>
                    <a:pt x="665870" y="365760"/>
                    <a:pt x="576775" y="297766"/>
                  </a:cubicBezTo>
                  <a:close/>
                </a:path>
              </a:pathLst>
            </a:cu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01"/>
              <a:endParaRPr lang="en-US">
                <a:solidFill>
                  <a:prstClr val="white"/>
                </a:solidFill>
                <a:latin typeface="Calibri"/>
              </a:endParaRPr>
            </a:p>
          </p:txBody>
        </p:sp>
        <p:sp>
          <p:nvSpPr>
            <p:cNvPr id="128" name="Freeform 127"/>
            <p:cNvSpPr/>
            <p:nvPr/>
          </p:nvSpPr>
          <p:spPr>
            <a:xfrm>
              <a:off x="5181600" y="3048000"/>
              <a:ext cx="933156" cy="1781908"/>
            </a:xfrm>
            <a:custGeom>
              <a:avLst/>
              <a:gdLst>
                <a:gd name="connsiteX0" fmla="*/ 576775 w 933156"/>
                <a:gd name="connsiteY0" fmla="*/ 297766 h 1781908"/>
                <a:gd name="connsiteX1" fmla="*/ 337624 w 933156"/>
                <a:gd name="connsiteY1" fmla="*/ 16412 h 1781908"/>
                <a:gd name="connsiteX2" fmla="*/ 28135 w 933156"/>
                <a:gd name="connsiteY2" fmla="*/ 199292 h 1781908"/>
                <a:gd name="connsiteX3" fmla="*/ 168812 w 933156"/>
                <a:gd name="connsiteY3" fmla="*/ 550985 h 1781908"/>
                <a:gd name="connsiteX4" fmla="*/ 422030 w 933156"/>
                <a:gd name="connsiteY4" fmla="*/ 790135 h 1781908"/>
                <a:gd name="connsiteX5" fmla="*/ 436098 w 933156"/>
                <a:gd name="connsiteY5" fmla="*/ 1127760 h 1781908"/>
                <a:gd name="connsiteX6" fmla="*/ 450165 w 933156"/>
                <a:gd name="connsiteY6" fmla="*/ 1296572 h 1781908"/>
                <a:gd name="connsiteX7" fmla="*/ 407962 w 933156"/>
                <a:gd name="connsiteY7" fmla="*/ 1423181 h 1781908"/>
                <a:gd name="connsiteX8" fmla="*/ 365759 w 933156"/>
                <a:gd name="connsiteY8" fmla="*/ 1690468 h 1781908"/>
                <a:gd name="connsiteX9" fmla="*/ 703384 w 933156"/>
                <a:gd name="connsiteY9" fmla="*/ 1774874 h 1781908"/>
                <a:gd name="connsiteX10" fmla="*/ 886264 w 933156"/>
                <a:gd name="connsiteY10" fmla="*/ 1732671 h 1781908"/>
                <a:gd name="connsiteX11" fmla="*/ 900332 w 933156"/>
                <a:gd name="connsiteY11" fmla="*/ 1690468 h 1781908"/>
                <a:gd name="connsiteX12" fmla="*/ 914399 w 933156"/>
                <a:gd name="connsiteY12" fmla="*/ 1437249 h 1781908"/>
                <a:gd name="connsiteX13" fmla="*/ 872196 w 933156"/>
                <a:gd name="connsiteY13" fmla="*/ 424375 h 1781908"/>
                <a:gd name="connsiteX14" fmla="*/ 576775 w 933156"/>
                <a:gd name="connsiteY14" fmla="*/ 297766 h 178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156" h="1781908">
                  <a:moveTo>
                    <a:pt x="576775" y="297766"/>
                  </a:moveTo>
                  <a:cubicBezTo>
                    <a:pt x="487680" y="229772"/>
                    <a:pt x="429064" y="32824"/>
                    <a:pt x="337624" y="16412"/>
                  </a:cubicBezTo>
                  <a:cubicBezTo>
                    <a:pt x="246184" y="0"/>
                    <a:pt x="56270" y="110197"/>
                    <a:pt x="28135" y="199292"/>
                  </a:cubicBezTo>
                  <a:cubicBezTo>
                    <a:pt x="0" y="288388"/>
                    <a:pt x="103163" y="452511"/>
                    <a:pt x="168812" y="550985"/>
                  </a:cubicBezTo>
                  <a:cubicBezTo>
                    <a:pt x="234461" y="649459"/>
                    <a:pt x="377482" y="694006"/>
                    <a:pt x="422030" y="790135"/>
                  </a:cubicBezTo>
                  <a:cubicBezTo>
                    <a:pt x="466578" y="886264"/>
                    <a:pt x="431409" y="1043354"/>
                    <a:pt x="436098" y="1127760"/>
                  </a:cubicBezTo>
                  <a:cubicBezTo>
                    <a:pt x="440787" y="1212166"/>
                    <a:pt x="454854" y="1247335"/>
                    <a:pt x="450165" y="1296572"/>
                  </a:cubicBezTo>
                  <a:cubicBezTo>
                    <a:pt x="445476" y="1345809"/>
                    <a:pt x="422030" y="1357532"/>
                    <a:pt x="407962" y="1423181"/>
                  </a:cubicBezTo>
                  <a:cubicBezTo>
                    <a:pt x="393894" y="1488830"/>
                    <a:pt x="316522" y="1631853"/>
                    <a:pt x="365759" y="1690468"/>
                  </a:cubicBezTo>
                  <a:cubicBezTo>
                    <a:pt x="414996" y="1749083"/>
                    <a:pt x="616633" y="1767840"/>
                    <a:pt x="703384" y="1774874"/>
                  </a:cubicBezTo>
                  <a:cubicBezTo>
                    <a:pt x="790135" y="1781908"/>
                    <a:pt x="853439" y="1746739"/>
                    <a:pt x="886264" y="1732671"/>
                  </a:cubicBezTo>
                  <a:cubicBezTo>
                    <a:pt x="919089" y="1718603"/>
                    <a:pt x="895643" y="1739705"/>
                    <a:pt x="900332" y="1690468"/>
                  </a:cubicBezTo>
                  <a:cubicBezTo>
                    <a:pt x="905021" y="1641231"/>
                    <a:pt x="919088" y="1648264"/>
                    <a:pt x="914399" y="1437249"/>
                  </a:cubicBezTo>
                  <a:cubicBezTo>
                    <a:pt x="909710" y="1226234"/>
                    <a:pt x="933156" y="618978"/>
                    <a:pt x="872196" y="424375"/>
                  </a:cubicBezTo>
                  <a:cubicBezTo>
                    <a:pt x="811236" y="229772"/>
                    <a:pt x="665870" y="365760"/>
                    <a:pt x="576775" y="297766"/>
                  </a:cubicBezTo>
                  <a:close/>
                </a:path>
              </a:pathLst>
            </a:custGeom>
            <a:grpFill/>
            <a:ln>
              <a:solidFill>
                <a:schemeClr val="bg2">
                  <a:lumMod val="25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01"/>
              <a:endParaRPr lang="en-US">
                <a:solidFill>
                  <a:prstClr val="white"/>
                </a:solidFill>
                <a:latin typeface="Calibri"/>
              </a:endParaRPr>
            </a:p>
          </p:txBody>
        </p:sp>
        <p:sp>
          <p:nvSpPr>
            <p:cNvPr id="129" name="Freeform 128"/>
            <p:cNvSpPr/>
            <p:nvPr/>
          </p:nvSpPr>
          <p:spPr>
            <a:xfrm flipH="1">
              <a:off x="5943600" y="2971800"/>
              <a:ext cx="457200" cy="1858108"/>
            </a:xfrm>
            <a:custGeom>
              <a:avLst/>
              <a:gdLst>
                <a:gd name="connsiteX0" fmla="*/ 576775 w 933156"/>
                <a:gd name="connsiteY0" fmla="*/ 297766 h 1781908"/>
                <a:gd name="connsiteX1" fmla="*/ 337624 w 933156"/>
                <a:gd name="connsiteY1" fmla="*/ 16412 h 1781908"/>
                <a:gd name="connsiteX2" fmla="*/ 28135 w 933156"/>
                <a:gd name="connsiteY2" fmla="*/ 199292 h 1781908"/>
                <a:gd name="connsiteX3" fmla="*/ 168812 w 933156"/>
                <a:gd name="connsiteY3" fmla="*/ 550985 h 1781908"/>
                <a:gd name="connsiteX4" fmla="*/ 422030 w 933156"/>
                <a:gd name="connsiteY4" fmla="*/ 790135 h 1781908"/>
                <a:gd name="connsiteX5" fmla="*/ 436098 w 933156"/>
                <a:gd name="connsiteY5" fmla="*/ 1127760 h 1781908"/>
                <a:gd name="connsiteX6" fmla="*/ 450165 w 933156"/>
                <a:gd name="connsiteY6" fmla="*/ 1296572 h 1781908"/>
                <a:gd name="connsiteX7" fmla="*/ 407962 w 933156"/>
                <a:gd name="connsiteY7" fmla="*/ 1423181 h 1781908"/>
                <a:gd name="connsiteX8" fmla="*/ 365759 w 933156"/>
                <a:gd name="connsiteY8" fmla="*/ 1690468 h 1781908"/>
                <a:gd name="connsiteX9" fmla="*/ 703384 w 933156"/>
                <a:gd name="connsiteY9" fmla="*/ 1774874 h 1781908"/>
                <a:gd name="connsiteX10" fmla="*/ 886264 w 933156"/>
                <a:gd name="connsiteY10" fmla="*/ 1732671 h 1781908"/>
                <a:gd name="connsiteX11" fmla="*/ 900332 w 933156"/>
                <a:gd name="connsiteY11" fmla="*/ 1690468 h 1781908"/>
                <a:gd name="connsiteX12" fmla="*/ 914399 w 933156"/>
                <a:gd name="connsiteY12" fmla="*/ 1437249 h 1781908"/>
                <a:gd name="connsiteX13" fmla="*/ 872196 w 933156"/>
                <a:gd name="connsiteY13" fmla="*/ 424375 h 1781908"/>
                <a:gd name="connsiteX14" fmla="*/ 576775 w 933156"/>
                <a:gd name="connsiteY14" fmla="*/ 297766 h 178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156" h="1781908">
                  <a:moveTo>
                    <a:pt x="576775" y="297766"/>
                  </a:moveTo>
                  <a:cubicBezTo>
                    <a:pt x="487680" y="229772"/>
                    <a:pt x="429064" y="32824"/>
                    <a:pt x="337624" y="16412"/>
                  </a:cubicBezTo>
                  <a:cubicBezTo>
                    <a:pt x="246184" y="0"/>
                    <a:pt x="56270" y="110197"/>
                    <a:pt x="28135" y="199292"/>
                  </a:cubicBezTo>
                  <a:cubicBezTo>
                    <a:pt x="0" y="288388"/>
                    <a:pt x="103163" y="452511"/>
                    <a:pt x="168812" y="550985"/>
                  </a:cubicBezTo>
                  <a:cubicBezTo>
                    <a:pt x="234461" y="649459"/>
                    <a:pt x="377482" y="694006"/>
                    <a:pt x="422030" y="790135"/>
                  </a:cubicBezTo>
                  <a:cubicBezTo>
                    <a:pt x="466578" y="886264"/>
                    <a:pt x="431409" y="1043354"/>
                    <a:pt x="436098" y="1127760"/>
                  </a:cubicBezTo>
                  <a:cubicBezTo>
                    <a:pt x="440787" y="1212166"/>
                    <a:pt x="454854" y="1247335"/>
                    <a:pt x="450165" y="1296572"/>
                  </a:cubicBezTo>
                  <a:cubicBezTo>
                    <a:pt x="445476" y="1345809"/>
                    <a:pt x="422030" y="1357532"/>
                    <a:pt x="407962" y="1423181"/>
                  </a:cubicBezTo>
                  <a:cubicBezTo>
                    <a:pt x="393894" y="1488830"/>
                    <a:pt x="316522" y="1631853"/>
                    <a:pt x="365759" y="1690468"/>
                  </a:cubicBezTo>
                  <a:cubicBezTo>
                    <a:pt x="414996" y="1749083"/>
                    <a:pt x="616633" y="1767840"/>
                    <a:pt x="703384" y="1774874"/>
                  </a:cubicBezTo>
                  <a:cubicBezTo>
                    <a:pt x="790135" y="1781908"/>
                    <a:pt x="853439" y="1746739"/>
                    <a:pt x="886264" y="1732671"/>
                  </a:cubicBezTo>
                  <a:cubicBezTo>
                    <a:pt x="919089" y="1718603"/>
                    <a:pt x="895643" y="1739705"/>
                    <a:pt x="900332" y="1690468"/>
                  </a:cubicBezTo>
                  <a:cubicBezTo>
                    <a:pt x="905021" y="1641231"/>
                    <a:pt x="919088" y="1648264"/>
                    <a:pt x="914399" y="1437249"/>
                  </a:cubicBezTo>
                  <a:cubicBezTo>
                    <a:pt x="909710" y="1226234"/>
                    <a:pt x="933156" y="618978"/>
                    <a:pt x="872196" y="424375"/>
                  </a:cubicBezTo>
                  <a:cubicBezTo>
                    <a:pt x="811236" y="229772"/>
                    <a:pt x="665870" y="365760"/>
                    <a:pt x="576775" y="297766"/>
                  </a:cubicBezTo>
                  <a:close/>
                </a:path>
              </a:pathLst>
            </a:custGeom>
            <a:grpFill/>
            <a:ln>
              <a:solidFill>
                <a:schemeClr val="bg2">
                  <a:lumMod val="25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01"/>
              <a:endParaRPr lang="en-US">
                <a:solidFill>
                  <a:prstClr val="white"/>
                </a:solidFill>
                <a:latin typeface="Calibri"/>
              </a:endParaRPr>
            </a:p>
          </p:txBody>
        </p:sp>
        <p:sp>
          <p:nvSpPr>
            <p:cNvPr id="130" name="Freeform 129"/>
            <p:cNvSpPr/>
            <p:nvPr/>
          </p:nvSpPr>
          <p:spPr>
            <a:xfrm flipH="1">
              <a:off x="6096000" y="2971800"/>
              <a:ext cx="829994" cy="1781908"/>
            </a:xfrm>
            <a:custGeom>
              <a:avLst/>
              <a:gdLst>
                <a:gd name="connsiteX0" fmla="*/ 576775 w 933156"/>
                <a:gd name="connsiteY0" fmla="*/ 297766 h 1781908"/>
                <a:gd name="connsiteX1" fmla="*/ 337624 w 933156"/>
                <a:gd name="connsiteY1" fmla="*/ 16412 h 1781908"/>
                <a:gd name="connsiteX2" fmla="*/ 28135 w 933156"/>
                <a:gd name="connsiteY2" fmla="*/ 199292 h 1781908"/>
                <a:gd name="connsiteX3" fmla="*/ 168812 w 933156"/>
                <a:gd name="connsiteY3" fmla="*/ 550985 h 1781908"/>
                <a:gd name="connsiteX4" fmla="*/ 422030 w 933156"/>
                <a:gd name="connsiteY4" fmla="*/ 790135 h 1781908"/>
                <a:gd name="connsiteX5" fmla="*/ 436098 w 933156"/>
                <a:gd name="connsiteY5" fmla="*/ 1127760 h 1781908"/>
                <a:gd name="connsiteX6" fmla="*/ 450165 w 933156"/>
                <a:gd name="connsiteY6" fmla="*/ 1296572 h 1781908"/>
                <a:gd name="connsiteX7" fmla="*/ 407962 w 933156"/>
                <a:gd name="connsiteY7" fmla="*/ 1423181 h 1781908"/>
                <a:gd name="connsiteX8" fmla="*/ 365759 w 933156"/>
                <a:gd name="connsiteY8" fmla="*/ 1690468 h 1781908"/>
                <a:gd name="connsiteX9" fmla="*/ 703384 w 933156"/>
                <a:gd name="connsiteY9" fmla="*/ 1774874 h 1781908"/>
                <a:gd name="connsiteX10" fmla="*/ 886264 w 933156"/>
                <a:gd name="connsiteY10" fmla="*/ 1732671 h 1781908"/>
                <a:gd name="connsiteX11" fmla="*/ 900332 w 933156"/>
                <a:gd name="connsiteY11" fmla="*/ 1690468 h 1781908"/>
                <a:gd name="connsiteX12" fmla="*/ 914399 w 933156"/>
                <a:gd name="connsiteY12" fmla="*/ 1437249 h 1781908"/>
                <a:gd name="connsiteX13" fmla="*/ 872196 w 933156"/>
                <a:gd name="connsiteY13" fmla="*/ 424375 h 1781908"/>
                <a:gd name="connsiteX14" fmla="*/ 576775 w 933156"/>
                <a:gd name="connsiteY14" fmla="*/ 297766 h 178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3156" h="1781908">
                  <a:moveTo>
                    <a:pt x="576775" y="297766"/>
                  </a:moveTo>
                  <a:cubicBezTo>
                    <a:pt x="487680" y="229772"/>
                    <a:pt x="429064" y="32824"/>
                    <a:pt x="337624" y="16412"/>
                  </a:cubicBezTo>
                  <a:cubicBezTo>
                    <a:pt x="246184" y="0"/>
                    <a:pt x="56270" y="110197"/>
                    <a:pt x="28135" y="199292"/>
                  </a:cubicBezTo>
                  <a:cubicBezTo>
                    <a:pt x="0" y="288388"/>
                    <a:pt x="103163" y="452511"/>
                    <a:pt x="168812" y="550985"/>
                  </a:cubicBezTo>
                  <a:cubicBezTo>
                    <a:pt x="234461" y="649459"/>
                    <a:pt x="377482" y="694006"/>
                    <a:pt x="422030" y="790135"/>
                  </a:cubicBezTo>
                  <a:cubicBezTo>
                    <a:pt x="466578" y="886264"/>
                    <a:pt x="431409" y="1043354"/>
                    <a:pt x="436098" y="1127760"/>
                  </a:cubicBezTo>
                  <a:cubicBezTo>
                    <a:pt x="440787" y="1212166"/>
                    <a:pt x="454854" y="1247335"/>
                    <a:pt x="450165" y="1296572"/>
                  </a:cubicBezTo>
                  <a:cubicBezTo>
                    <a:pt x="445476" y="1345809"/>
                    <a:pt x="422030" y="1357532"/>
                    <a:pt x="407962" y="1423181"/>
                  </a:cubicBezTo>
                  <a:cubicBezTo>
                    <a:pt x="393894" y="1488830"/>
                    <a:pt x="316522" y="1631853"/>
                    <a:pt x="365759" y="1690468"/>
                  </a:cubicBezTo>
                  <a:cubicBezTo>
                    <a:pt x="414996" y="1749083"/>
                    <a:pt x="616633" y="1767840"/>
                    <a:pt x="703384" y="1774874"/>
                  </a:cubicBezTo>
                  <a:cubicBezTo>
                    <a:pt x="790135" y="1781908"/>
                    <a:pt x="853439" y="1746739"/>
                    <a:pt x="886264" y="1732671"/>
                  </a:cubicBezTo>
                  <a:cubicBezTo>
                    <a:pt x="919089" y="1718603"/>
                    <a:pt x="895643" y="1739705"/>
                    <a:pt x="900332" y="1690468"/>
                  </a:cubicBezTo>
                  <a:cubicBezTo>
                    <a:pt x="905021" y="1641231"/>
                    <a:pt x="919088" y="1648264"/>
                    <a:pt x="914399" y="1437249"/>
                  </a:cubicBezTo>
                  <a:cubicBezTo>
                    <a:pt x="909710" y="1226234"/>
                    <a:pt x="933156" y="618978"/>
                    <a:pt x="872196" y="424375"/>
                  </a:cubicBezTo>
                  <a:cubicBezTo>
                    <a:pt x="811236" y="229772"/>
                    <a:pt x="665870" y="365760"/>
                    <a:pt x="576775" y="297766"/>
                  </a:cubicBezTo>
                  <a:close/>
                </a:path>
              </a:pathLst>
            </a:custGeom>
            <a:grp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01"/>
              <a:endParaRPr lang="en-US">
                <a:solidFill>
                  <a:prstClr val="white"/>
                </a:solidFill>
                <a:latin typeface="Calibri"/>
              </a:endParaRPr>
            </a:p>
          </p:txBody>
        </p:sp>
      </p:grpSp>
      <p:sp>
        <p:nvSpPr>
          <p:cNvPr id="139" name="TextBox 138"/>
          <p:cNvSpPr txBox="1"/>
          <p:nvPr/>
        </p:nvSpPr>
        <p:spPr>
          <a:xfrm>
            <a:off x="8042366" y="4688717"/>
            <a:ext cx="685800" cy="353905"/>
          </a:xfrm>
          <a:prstGeom prst="rect">
            <a:avLst/>
          </a:prstGeom>
          <a:noFill/>
        </p:spPr>
        <p:txBody>
          <a:bodyPr wrap="square" lIns="91401" tIns="45701" rIns="91401" bIns="45701" rtlCol="0">
            <a:spAutoFit/>
          </a:bodyPr>
          <a:lstStyle/>
          <a:p>
            <a:pPr defTabSz="914001"/>
            <a:r>
              <a:rPr lang="en-US" b="1" dirty="0" err="1">
                <a:solidFill>
                  <a:prstClr val="black"/>
                </a:solidFill>
                <a:latin typeface="Times New Roman" pitchFamily="18" charset="0"/>
                <a:cs typeface="Times New Roman" pitchFamily="18" charset="0"/>
              </a:rPr>
              <a:t>I</a:t>
            </a:r>
            <a:r>
              <a:rPr lang="en-US" b="1" baseline="-25000" dirty="0" err="1">
                <a:solidFill>
                  <a:prstClr val="black"/>
                </a:solidFill>
                <a:latin typeface="Times New Roman" pitchFamily="18" charset="0"/>
                <a:cs typeface="Times New Roman" pitchFamily="18" charset="0"/>
              </a:rPr>
              <a:t>NaP</a:t>
            </a:r>
            <a:r>
              <a:rPr lang="en-US" b="1" dirty="0">
                <a:solidFill>
                  <a:prstClr val="black"/>
                </a:solidFill>
                <a:latin typeface="Times New Roman" pitchFamily="18" charset="0"/>
                <a:cs typeface="Times New Roman" pitchFamily="18" charset="0"/>
              </a:rPr>
              <a:t>?</a:t>
            </a:r>
          </a:p>
        </p:txBody>
      </p:sp>
      <p:grpSp>
        <p:nvGrpSpPr>
          <p:cNvPr id="141" name="Group 140"/>
          <p:cNvGrpSpPr/>
          <p:nvPr/>
        </p:nvGrpSpPr>
        <p:grpSpPr>
          <a:xfrm rot="16200000">
            <a:off x="6251666" y="4041013"/>
            <a:ext cx="1143000" cy="2438400"/>
            <a:chOff x="1447800" y="1828800"/>
            <a:chExt cx="5257800" cy="4951828"/>
          </a:xfrm>
        </p:grpSpPr>
        <p:sp>
          <p:nvSpPr>
            <p:cNvPr id="142" name="Freeform 141"/>
            <p:cNvSpPr/>
            <p:nvPr/>
          </p:nvSpPr>
          <p:spPr>
            <a:xfrm>
              <a:off x="1447800" y="5809957"/>
              <a:ext cx="5257800" cy="970671"/>
            </a:xfrm>
            <a:custGeom>
              <a:avLst/>
              <a:gdLst>
                <a:gd name="connsiteX0" fmla="*/ 1411458 w 3945987"/>
                <a:gd name="connsiteY0" fmla="*/ 970671 h 970671"/>
                <a:gd name="connsiteX1" fmla="*/ 1411458 w 3945987"/>
                <a:gd name="connsiteY1" fmla="*/ 436098 h 970671"/>
                <a:gd name="connsiteX2" fmla="*/ 581464 w 3945987"/>
                <a:gd name="connsiteY2" fmla="*/ 309489 h 970671"/>
                <a:gd name="connsiteX3" fmla="*/ 482991 w 3945987"/>
                <a:gd name="connsiteY3" fmla="*/ 42203 h 970671"/>
                <a:gd name="connsiteX4" fmla="*/ 3479409 w 3945987"/>
                <a:gd name="connsiteY4" fmla="*/ 56271 h 970671"/>
                <a:gd name="connsiteX5" fmla="*/ 3282461 w 3945987"/>
                <a:gd name="connsiteY5" fmla="*/ 323557 h 970671"/>
                <a:gd name="connsiteX6" fmla="*/ 1946031 w 3945987"/>
                <a:gd name="connsiteY6" fmla="*/ 436098 h 970671"/>
                <a:gd name="connsiteX7" fmla="*/ 1692812 w 3945987"/>
                <a:gd name="connsiteY7" fmla="*/ 914400 h 970671"/>
                <a:gd name="connsiteX8" fmla="*/ 1692812 w 3945987"/>
                <a:gd name="connsiteY8" fmla="*/ 914400 h 9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5987" h="970671">
                  <a:moveTo>
                    <a:pt x="1411458" y="970671"/>
                  </a:moveTo>
                  <a:cubicBezTo>
                    <a:pt x="1480624" y="758483"/>
                    <a:pt x="1549790" y="546295"/>
                    <a:pt x="1411458" y="436098"/>
                  </a:cubicBezTo>
                  <a:cubicBezTo>
                    <a:pt x="1273126" y="325901"/>
                    <a:pt x="736208" y="375138"/>
                    <a:pt x="581464" y="309489"/>
                  </a:cubicBezTo>
                  <a:cubicBezTo>
                    <a:pt x="426720" y="243840"/>
                    <a:pt x="0" y="84406"/>
                    <a:pt x="482991" y="42203"/>
                  </a:cubicBezTo>
                  <a:cubicBezTo>
                    <a:pt x="965982" y="0"/>
                    <a:pt x="3012831" y="9379"/>
                    <a:pt x="3479409" y="56271"/>
                  </a:cubicBezTo>
                  <a:cubicBezTo>
                    <a:pt x="3945987" y="103163"/>
                    <a:pt x="3538024" y="260253"/>
                    <a:pt x="3282461" y="323557"/>
                  </a:cubicBezTo>
                  <a:cubicBezTo>
                    <a:pt x="3026898" y="386861"/>
                    <a:pt x="2210973" y="337624"/>
                    <a:pt x="1946031" y="436098"/>
                  </a:cubicBezTo>
                  <a:cubicBezTo>
                    <a:pt x="1681090" y="534572"/>
                    <a:pt x="1692812" y="914400"/>
                    <a:pt x="1692812" y="914400"/>
                  </a:cubicBezTo>
                  <a:lnTo>
                    <a:pt x="1692812" y="9144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01"/>
              <a:endParaRPr lang="en-US">
                <a:solidFill>
                  <a:prstClr val="black"/>
                </a:solidFill>
                <a:latin typeface="Times New Roman" pitchFamily="18" charset="0"/>
                <a:cs typeface="Times New Roman" pitchFamily="18" charset="0"/>
              </a:endParaRPr>
            </a:p>
          </p:txBody>
        </p:sp>
        <p:sp>
          <p:nvSpPr>
            <p:cNvPr id="143" name="Freeform 142"/>
            <p:cNvSpPr/>
            <p:nvPr/>
          </p:nvSpPr>
          <p:spPr>
            <a:xfrm rot="10800000">
              <a:off x="1524000" y="1828800"/>
              <a:ext cx="5181600" cy="3961228"/>
            </a:xfrm>
            <a:custGeom>
              <a:avLst/>
              <a:gdLst>
                <a:gd name="connsiteX0" fmla="*/ 1411458 w 3945987"/>
                <a:gd name="connsiteY0" fmla="*/ 970671 h 970671"/>
                <a:gd name="connsiteX1" fmla="*/ 1411458 w 3945987"/>
                <a:gd name="connsiteY1" fmla="*/ 436098 h 970671"/>
                <a:gd name="connsiteX2" fmla="*/ 581464 w 3945987"/>
                <a:gd name="connsiteY2" fmla="*/ 309489 h 970671"/>
                <a:gd name="connsiteX3" fmla="*/ 482991 w 3945987"/>
                <a:gd name="connsiteY3" fmla="*/ 42203 h 970671"/>
                <a:gd name="connsiteX4" fmla="*/ 3479409 w 3945987"/>
                <a:gd name="connsiteY4" fmla="*/ 56271 h 970671"/>
                <a:gd name="connsiteX5" fmla="*/ 3282461 w 3945987"/>
                <a:gd name="connsiteY5" fmla="*/ 323557 h 970671"/>
                <a:gd name="connsiteX6" fmla="*/ 1946031 w 3945987"/>
                <a:gd name="connsiteY6" fmla="*/ 436098 h 970671"/>
                <a:gd name="connsiteX7" fmla="*/ 1692812 w 3945987"/>
                <a:gd name="connsiteY7" fmla="*/ 914400 h 970671"/>
                <a:gd name="connsiteX8" fmla="*/ 1692812 w 3945987"/>
                <a:gd name="connsiteY8" fmla="*/ 914400 h 9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5987" h="970671">
                  <a:moveTo>
                    <a:pt x="1411458" y="970671"/>
                  </a:moveTo>
                  <a:cubicBezTo>
                    <a:pt x="1480624" y="758483"/>
                    <a:pt x="1549790" y="546295"/>
                    <a:pt x="1411458" y="436098"/>
                  </a:cubicBezTo>
                  <a:cubicBezTo>
                    <a:pt x="1273126" y="325901"/>
                    <a:pt x="736208" y="375138"/>
                    <a:pt x="581464" y="309489"/>
                  </a:cubicBezTo>
                  <a:cubicBezTo>
                    <a:pt x="426720" y="243840"/>
                    <a:pt x="0" y="84406"/>
                    <a:pt x="482991" y="42203"/>
                  </a:cubicBezTo>
                  <a:cubicBezTo>
                    <a:pt x="965982" y="0"/>
                    <a:pt x="3012831" y="9379"/>
                    <a:pt x="3479409" y="56271"/>
                  </a:cubicBezTo>
                  <a:cubicBezTo>
                    <a:pt x="3945987" y="103163"/>
                    <a:pt x="3538024" y="260253"/>
                    <a:pt x="3282461" y="323557"/>
                  </a:cubicBezTo>
                  <a:cubicBezTo>
                    <a:pt x="3026898" y="386861"/>
                    <a:pt x="2210973" y="337624"/>
                    <a:pt x="1946031" y="436098"/>
                  </a:cubicBezTo>
                  <a:cubicBezTo>
                    <a:pt x="1681090" y="534572"/>
                    <a:pt x="1692812" y="914400"/>
                    <a:pt x="1692812" y="914400"/>
                  </a:cubicBezTo>
                  <a:lnTo>
                    <a:pt x="1692812" y="9144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01"/>
              <a:endParaRPr lang="en-US">
                <a:solidFill>
                  <a:prstClr val="black"/>
                </a:solidFill>
                <a:latin typeface="Times New Roman" pitchFamily="18" charset="0"/>
                <a:cs typeface="Times New Roman" pitchFamily="18" charset="0"/>
              </a:endParaRPr>
            </a:p>
          </p:txBody>
        </p:sp>
      </p:grpSp>
      <p:pic>
        <p:nvPicPr>
          <p:cNvPr id="144" name="Picture 2" descr="C:\Users\Vs\AppData\Local\Microsoft\Windows\Temporary Internet Files\Content.IE5\W6DHCVRL\PngThumb-golden-star-4604[1].gif"/>
          <p:cNvPicPr>
            <a:picLocks noChangeAspect="1" noChangeArrowheads="1"/>
          </p:cNvPicPr>
          <p:nvPr/>
        </p:nvPicPr>
        <p:blipFill>
          <a:blip r:embed="rId13" cstate="print"/>
          <a:srcRect/>
          <a:stretch>
            <a:fillRect/>
          </a:stretch>
        </p:blipFill>
        <p:spPr bwMode="auto">
          <a:xfrm>
            <a:off x="7508985" y="5067956"/>
            <a:ext cx="396240" cy="412751"/>
          </a:xfrm>
          <a:prstGeom prst="rect">
            <a:avLst/>
          </a:prstGeom>
          <a:noFill/>
        </p:spPr>
      </p:pic>
    </p:spTree>
    <p:extLst>
      <p:ext uri="{BB962C8B-B14F-4D97-AF65-F5344CB8AC3E}">
        <p14:creationId xmlns:p14="http://schemas.microsoft.com/office/powerpoint/2010/main" val="25511125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131557"/>
            <a:ext cx="7886700" cy="1325563"/>
          </a:xfrm>
        </p:spPr>
        <p:txBody>
          <a:bodyPr>
            <a:normAutofit/>
          </a:bodyPr>
          <a:lstStyle/>
          <a:p>
            <a:pPr algn="ctr"/>
            <a:r>
              <a:rPr lang="en-US" sz="3200" dirty="0"/>
              <a:t>EPSCs and IPSCs measured in layers II/III during the seizure cycle</a:t>
            </a:r>
          </a:p>
        </p:txBody>
      </p:sp>
      <p:sp>
        <p:nvSpPr>
          <p:cNvPr id="3" name="Content Placeholder 2"/>
          <p:cNvSpPr>
            <a:spLocks noGrp="1"/>
          </p:cNvSpPr>
          <p:nvPr>
            <p:ph idx="1"/>
          </p:nvPr>
        </p:nvSpPr>
        <p:spPr>
          <a:xfrm>
            <a:off x="628653" y="1592042"/>
            <a:ext cx="7886700" cy="4977623"/>
          </a:xfrm>
        </p:spPr>
        <p:txBody>
          <a:bodyPr>
            <a:normAutofit fontScale="92500"/>
          </a:bodyPr>
          <a:lstStyle/>
          <a:p>
            <a:r>
              <a:rPr lang="en-US" sz="2500" dirty="0" smtClean="0"/>
              <a:t>Electrically </a:t>
            </a:r>
            <a:r>
              <a:rPr lang="en-US" sz="2500" dirty="0"/>
              <a:t>evoked EPSCs from layer V are elevated at </a:t>
            </a:r>
            <a:r>
              <a:rPr lang="en-US" sz="2500" dirty="0" smtClean="0"/>
              <a:t>seizure onset</a:t>
            </a:r>
            <a:r>
              <a:rPr lang="en-US" sz="2500" dirty="0"/>
              <a:t>, and show significant post-seizure depression</a:t>
            </a:r>
          </a:p>
          <a:p>
            <a:r>
              <a:rPr lang="en-US" sz="2500" dirty="0" err="1"/>
              <a:t>optogenetically</a:t>
            </a:r>
            <a:r>
              <a:rPr lang="en-US" sz="2500" dirty="0"/>
              <a:t> evoked EPSCs from layer V are depressed at seizure ending and post-</a:t>
            </a:r>
            <a:r>
              <a:rPr lang="en-US" sz="2500" dirty="0" err="1"/>
              <a:t>ictally</a:t>
            </a:r>
            <a:r>
              <a:rPr lang="en-US" sz="2500" dirty="0"/>
              <a:t>, rising significantly pre-</a:t>
            </a:r>
            <a:r>
              <a:rPr lang="en-US" sz="2500" dirty="0" err="1"/>
              <a:t>ictally</a:t>
            </a:r>
            <a:endParaRPr lang="en-US" sz="2500" dirty="0"/>
          </a:p>
          <a:p>
            <a:r>
              <a:rPr lang="en-US" sz="2500" dirty="0" err="1"/>
              <a:t>optogenetically</a:t>
            </a:r>
            <a:r>
              <a:rPr lang="en-US" sz="2500" dirty="0"/>
              <a:t> evoked </a:t>
            </a:r>
            <a:r>
              <a:rPr lang="en-US" sz="2500" dirty="0" err="1"/>
              <a:t>iPSCs</a:t>
            </a:r>
            <a:r>
              <a:rPr lang="en-US" sz="2500" dirty="0"/>
              <a:t> from layer V are depressed at seizure ending and post-</a:t>
            </a:r>
            <a:r>
              <a:rPr lang="en-US" sz="2500" dirty="0" err="1"/>
              <a:t>ictally</a:t>
            </a:r>
            <a:r>
              <a:rPr lang="en-US" sz="2500" dirty="0"/>
              <a:t>, </a:t>
            </a:r>
            <a:r>
              <a:rPr lang="en-CA" sz="2500" dirty="0"/>
              <a:t>and show large variability at seizure onset, probably reflecting the difficulty in measuring events in the early rapidly bursting </a:t>
            </a:r>
            <a:r>
              <a:rPr lang="en-CA" sz="2500" dirty="0" err="1"/>
              <a:t>ictal</a:t>
            </a:r>
            <a:r>
              <a:rPr lang="en-CA" sz="2500" dirty="0"/>
              <a:t> phase</a:t>
            </a:r>
          </a:p>
          <a:p>
            <a:r>
              <a:rPr lang="en-US" sz="2500" dirty="0"/>
              <a:t>Electrically evoked EPSCs from layers II/III are elevated throughout the seizure, quickly returning to baseline post-</a:t>
            </a:r>
            <a:r>
              <a:rPr lang="en-US" sz="2500" dirty="0" err="1"/>
              <a:t>ictally</a:t>
            </a:r>
            <a:r>
              <a:rPr lang="en-US" sz="2500" dirty="0"/>
              <a:t>. These EPSCs probably reflect </a:t>
            </a:r>
            <a:r>
              <a:rPr lang="en-US" sz="2500" dirty="0" err="1"/>
              <a:t>orthodromic</a:t>
            </a:r>
            <a:r>
              <a:rPr lang="en-US" sz="2500" dirty="0"/>
              <a:t> EPSCs as well as directly evoked dendritic excitatory events (e.g. </a:t>
            </a:r>
            <a:r>
              <a:rPr lang="en-US" sz="2500" dirty="0" err="1"/>
              <a:t>Ca</a:t>
            </a:r>
            <a:r>
              <a:rPr lang="en-US" sz="2500" dirty="0"/>
              <a:t> &amp; Na currents) and possibly </a:t>
            </a:r>
            <a:r>
              <a:rPr lang="en-US" sz="2500" dirty="0" err="1"/>
              <a:t>astrocytic</a:t>
            </a:r>
            <a:r>
              <a:rPr lang="en-US" sz="2500" dirty="0"/>
              <a:t> activation.</a:t>
            </a:r>
            <a:endParaRPr lang="en-US" sz="2500" b="1" dirty="0"/>
          </a:p>
          <a:p>
            <a:endParaRPr lang="en-CA" sz="2500" dirty="0"/>
          </a:p>
          <a:p>
            <a:endParaRPr lang="en-US" dirty="0"/>
          </a:p>
        </p:txBody>
      </p:sp>
    </p:spTree>
    <p:extLst>
      <p:ext uri="{BB962C8B-B14F-4D97-AF65-F5344CB8AC3E}">
        <p14:creationId xmlns:p14="http://schemas.microsoft.com/office/powerpoint/2010/main" val="19890393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_20130124_142438.jpg"/>
          <p:cNvPicPr>
            <a:picLocks noChangeAspect="1"/>
          </p:cNvPicPr>
          <p:nvPr/>
        </p:nvPicPr>
        <p:blipFill>
          <a:blip r:embed="rId2" cstate="print"/>
          <a:srcRect l="20863" t="25850" r="42125" b="25850"/>
          <a:stretch>
            <a:fillRect/>
          </a:stretch>
        </p:blipFill>
        <p:spPr>
          <a:xfrm>
            <a:off x="5220072" y="1484789"/>
            <a:ext cx="2942936" cy="2880321"/>
          </a:xfrm>
          <a:prstGeom prst="rect">
            <a:avLst/>
          </a:prstGeom>
        </p:spPr>
      </p:pic>
      <p:pic>
        <p:nvPicPr>
          <p:cNvPr id="6" name="Image 5" descr="setup.bmp"/>
          <p:cNvPicPr>
            <a:picLocks noChangeAspect="1"/>
          </p:cNvPicPr>
          <p:nvPr/>
        </p:nvPicPr>
        <p:blipFill>
          <a:blip r:embed="rId3" cstate="print"/>
          <a:stretch>
            <a:fillRect/>
          </a:stretch>
        </p:blipFill>
        <p:spPr>
          <a:xfrm>
            <a:off x="611561" y="1628801"/>
            <a:ext cx="4201676" cy="2441453"/>
          </a:xfrm>
          <a:prstGeom prst="rect">
            <a:avLst/>
          </a:prstGeom>
        </p:spPr>
      </p:pic>
      <p:sp>
        <p:nvSpPr>
          <p:cNvPr id="9" name="ZoneTexte 8"/>
          <p:cNvSpPr txBox="1"/>
          <p:nvPr/>
        </p:nvSpPr>
        <p:spPr>
          <a:xfrm>
            <a:off x="755584" y="548684"/>
            <a:ext cx="3479196" cy="477015"/>
          </a:xfrm>
          <a:prstGeom prst="rect">
            <a:avLst/>
          </a:prstGeom>
          <a:noFill/>
        </p:spPr>
        <p:txBody>
          <a:bodyPr wrap="none" lIns="91401" tIns="45701" rIns="91401" bIns="45701" rtlCol="0">
            <a:spAutoFit/>
          </a:bodyPr>
          <a:lstStyle/>
          <a:p>
            <a:r>
              <a:rPr lang="en-CA" sz="2500" dirty="0"/>
              <a:t>In vivo </a:t>
            </a:r>
            <a:r>
              <a:rPr lang="en-CA" sz="2500" dirty="0" err="1"/>
              <a:t>optogenetic</a:t>
            </a:r>
            <a:r>
              <a:rPr lang="en-CA" sz="2500" dirty="0"/>
              <a:t> setup</a:t>
            </a:r>
          </a:p>
        </p:txBody>
      </p:sp>
      <p:sp>
        <p:nvSpPr>
          <p:cNvPr id="10" name="ZoneTexte 9"/>
          <p:cNvSpPr txBox="1"/>
          <p:nvPr/>
        </p:nvSpPr>
        <p:spPr>
          <a:xfrm>
            <a:off x="755584" y="4365111"/>
            <a:ext cx="5600095" cy="2185175"/>
          </a:xfrm>
          <a:prstGeom prst="rect">
            <a:avLst/>
          </a:prstGeom>
          <a:noFill/>
        </p:spPr>
        <p:txBody>
          <a:bodyPr wrap="none" lIns="91401" tIns="45701" rIns="91401" bIns="45701" rtlCol="0">
            <a:spAutoFit/>
          </a:bodyPr>
          <a:lstStyle/>
          <a:p>
            <a:r>
              <a:rPr lang="en-CA" dirty="0" smtClean="0"/>
              <a:t>Methods:</a:t>
            </a:r>
          </a:p>
          <a:p>
            <a:r>
              <a:rPr lang="en-US" dirty="0" smtClean="0"/>
              <a:t>-thy1</a:t>
            </a:r>
            <a:r>
              <a:rPr lang="en-US" dirty="0"/>
              <a:t>-CHR2-EYFP transgenic </a:t>
            </a:r>
            <a:r>
              <a:rPr lang="en-US" dirty="0" smtClean="0"/>
              <a:t>mice </a:t>
            </a:r>
          </a:p>
          <a:p>
            <a:r>
              <a:rPr lang="en-US" dirty="0"/>
              <a:t>-</a:t>
            </a:r>
            <a:r>
              <a:rPr lang="en-CA" dirty="0" smtClean="0"/>
              <a:t>blue light (473 nm LED)  stimulation via a 1000 um core fiber</a:t>
            </a:r>
          </a:p>
          <a:p>
            <a:r>
              <a:rPr lang="en-CA" dirty="0" smtClean="0"/>
              <a:t>- Ketamine-Xylazine anesthesia</a:t>
            </a:r>
          </a:p>
          <a:p>
            <a:pPr>
              <a:buFontTx/>
              <a:buChar char="-"/>
            </a:pPr>
            <a:r>
              <a:rPr lang="en-CA" dirty="0" smtClean="0"/>
              <a:t> Recordings are performed in the </a:t>
            </a:r>
            <a:r>
              <a:rPr lang="en-CA" dirty="0" err="1" smtClean="0"/>
              <a:t>somatosensory</a:t>
            </a:r>
            <a:r>
              <a:rPr lang="en-CA" dirty="0" smtClean="0"/>
              <a:t> cortex</a:t>
            </a:r>
          </a:p>
          <a:p>
            <a:pPr>
              <a:buFontTx/>
              <a:buChar char="-"/>
            </a:pPr>
            <a:r>
              <a:rPr lang="en-CA" dirty="0" smtClean="0"/>
              <a:t> 1.5 </a:t>
            </a:r>
            <a:r>
              <a:rPr lang="en-CA" dirty="0" err="1" smtClean="0"/>
              <a:t>mM</a:t>
            </a:r>
            <a:r>
              <a:rPr lang="en-CA" dirty="0" smtClean="0"/>
              <a:t> 4 AP is applied topically </a:t>
            </a:r>
          </a:p>
          <a:p>
            <a:pPr>
              <a:buFontTx/>
              <a:buChar char="-"/>
            </a:pPr>
            <a:r>
              <a:rPr lang="en-CA" dirty="0" smtClean="0"/>
              <a:t> Field potential recordings by a glass electrode (layer 5)</a:t>
            </a:r>
          </a:p>
          <a:p>
            <a:pPr>
              <a:buFontTx/>
              <a:buChar char="-"/>
            </a:pPr>
            <a:r>
              <a:rPr lang="en-CA" dirty="0" smtClean="0"/>
              <a:t> Intrinsic optical signal imaging is used to map seizures</a:t>
            </a:r>
            <a:endParaRPr lang="en-CA" dirty="0"/>
          </a:p>
        </p:txBody>
      </p:sp>
    </p:spTree>
    <p:extLst>
      <p:ext uri="{BB962C8B-B14F-4D97-AF65-F5344CB8AC3E}">
        <p14:creationId xmlns:p14="http://schemas.microsoft.com/office/powerpoint/2010/main" val="39698881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283040" y="596846"/>
            <a:ext cx="419248" cy="169239"/>
          </a:xfrm>
          <a:prstGeom prst="rect">
            <a:avLst/>
          </a:prstGeom>
          <a:noFill/>
        </p:spPr>
        <p:txBody>
          <a:bodyPr wrap="square" lIns="91401" tIns="45701" rIns="91401" bIns="45701" rtlCol="0">
            <a:spAutoFit/>
          </a:bodyPr>
          <a:lstStyle/>
          <a:p>
            <a:r>
              <a:rPr lang="en-US" sz="500" dirty="0"/>
              <a:t>%</a:t>
            </a:r>
          </a:p>
        </p:txBody>
      </p:sp>
      <p:sp>
        <p:nvSpPr>
          <p:cNvPr id="42" name="TextBox 41"/>
          <p:cNvSpPr txBox="1"/>
          <p:nvPr/>
        </p:nvSpPr>
        <p:spPr>
          <a:xfrm>
            <a:off x="559477" y="457200"/>
            <a:ext cx="635912" cy="246183"/>
          </a:xfrm>
          <a:prstGeom prst="rect">
            <a:avLst/>
          </a:prstGeom>
          <a:noFill/>
        </p:spPr>
        <p:txBody>
          <a:bodyPr wrap="square" lIns="91401" tIns="45701" rIns="91401" bIns="45701" rtlCol="0">
            <a:spAutoFit/>
          </a:bodyPr>
          <a:lstStyle/>
          <a:p>
            <a:r>
              <a:rPr lang="en-US" sz="1000" dirty="0"/>
              <a:t>A</a:t>
            </a:r>
          </a:p>
        </p:txBody>
      </p:sp>
      <p:sp>
        <p:nvSpPr>
          <p:cNvPr id="2" name="Rectangle 1"/>
          <p:cNvSpPr/>
          <p:nvPr/>
        </p:nvSpPr>
        <p:spPr>
          <a:xfrm>
            <a:off x="103364" y="67626"/>
            <a:ext cx="9040636" cy="769403"/>
          </a:xfrm>
          <a:prstGeom prst="rect">
            <a:avLst/>
          </a:prstGeom>
        </p:spPr>
        <p:txBody>
          <a:bodyPr wrap="square" lIns="91401" tIns="45701" rIns="91401" bIns="45701">
            <a:spAutoFit/>
          </a:bodyPr>
          <a:lstStyle/>
          <a:p>
            <a:r>
              <a:rPr lang="en-US" sz="2200" dirty="0" err="1"/>
              <a:t>Optogenetically</a:t>
            </a:r>
            <a:r>
              <a:rPr lang="en-US" sz="2200" dirty="0"/>
              <a:t> evoked field EPSCs (</a:t>
            </a:r>
            <a:r>
              <a:rPr lang="en-US" sz="2200" dirty="0" err="1"/>
              <a:t>oefEPSC</a:t>
            </a:r>
            <a:r>
              <a:rPr lang="en-US" sz="2200" dirty="0"/>
              <a:t>) are also suppressed during the later phases of the seizure state during 4-AP induced seizures </a:t>
            </a:r>
            <a:r>
              <a:rPr lang="en-US" sz="2200" i="1" dirty="0">
                <a:solidFill>
                  <a:srgbClr val="C55A11"/>
                </a:solidFill>
              </a:rPr>
              <a:t>in vivo</a:t>
            </a:r>
            <a:r>
              <a:rPr lang="en-US" sz="2200" dirty="0"/>
              <a:t>. </a:t>
            </a:r>
          </a:p>
        </p:txBody>
      </p:sp>
      <p:pic>
        <p:nvPicPr>
          <p:cNvPr id="3" name="Picture 2"/>
          <p:cNvPicPr>
            <a:picLocks noChangeAspect="1"/>
          </p:cNvPicPr>
          <p:nvPr/>
        </p:nvPicPr>
        <p:blipFill>
          <a:blip r:embed="rId2"/>
          <a:stretch>
            <a:fillRect/>
          </a:stretch>
        </p:blipFill>
        <p:spPr>
          <a:xfrm>
            <a:off x="1820416" y="1019365"/>
            <a:ext cx="5657097" cy="5750027"/>
          </a:xfrm>
          <a:prstGeom prst="rect">
            <a:avLst/>
          </a:prstGeom>
        </p:spPr>
      </p:pic>
    </p:spTree>
    <p:extLst>
      <p:ext uri="{BB962C8B-B14F-4D97-AF65-F5344CB8AC3E}">
        <p14:creationId xmlns:p14="http://schemas.microsoft.com/office/powerpoint/2010/main" val="22081445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3922" y="1013828"/>
            <a:ext cx="8357698" cy="5844172"/>
          </a:xfrm>
          <a:prstGeom prst="rect">
            <a:avLst/>
          </a:prstGeom>
        </p:spPr>
      </p:pic>
      <p:sp>
        <p:nvSpPr>
          <p:cNvPr id="5" name="Rectangle 4"/>
          <p:cNvSpPr/>
          <p:nvPr/>
        </p:nvSpPr>
        <p:spPr>
          <a:xfrm>
            <a:off x="210422" y="47010"/>
            <a:ext cx="8844982" cy="1015663"/>
          </a:xfrm>
          <a:prstGeom prst="rect">
            <a:avLst/>
          </a:prstGeom>
        </p:spPr>
        <p:txBody>
          <a:bodyPr wrap="square">
            <a:spAutoFit/>
          </a:bodyPr>
          <a:lstStyle/>
          <a:p>
            <a:r>
              <a:rPr lang="en-US" sz="2000" dirty="0"/>
              <a:t>Frequency of spontaneous EPSCs is elevated at seizure onset, returning to </a:t>
            </a:r>
            <a:r>
              <a:rPr lang="en-US" sz="2000" dirty="0" err="1" smtClean="0"/>
              <a:t>interictal</a:t>
            </a:r>
            <a:r>
              <a:rPr lang="en-US" sz="2000" dirty="0" smtClean="0"/>
              <a:t> baseline </a:t>
            </a:r>
            <a:r>
              <a:rPr lang="en-US" sz="2000" dirty="0"/>
              <a:t>at seizure termination in </a:t>
            </a:r>
            <a:r>
              <a:rPr lang="en-US" sz="2000" dirty="0">
                <a:solidFill>
                  <a:srgbClr val="FF6600"/>
                </a:solidFill>
              </a:rPr>
              <a:t>the </a:t>
            </a:r>
            <a:r>
              <a:rPr lang="en-US" sz="2000" dirty="0" smtClean="0">
                <a:solidFill>
                  <a:srgbClr val="FF6600"/>
                </a:solidFill>
              </a:rPr>
              <a:t>two seizure models</a:t>
            </a:r>
            <a:r>
              <a:rPr lang="en-US" sz="2000" dirty="0" smtClean="0"/>
              <a:t>.  </a:t>
            </a:r>
            <a:r>
              <a:rPr lang="en-US" sz="2000" dirty="0"/>
              <a:t>Amplitude of </a:t>
            </a:r>
            <a:r>
              <a:rPr lang="en-US" sz="2000" dirty="0" err="1"/>
              <a:t>sEPSCs</a:t>
            </a:r>
            <a:r>
              <a:rPr lang="en-US" sz="2000" dirty="0"/>
              <a:t> remains elevated during </a:t>
            </a:r>
            <a:r>
              <a:rPr lang="en-US" sz="2000" dirty="0" smtClean="0"/>
              <a:t>the entire </a:t>
            </a:r>
            <a:r>
              <a:rPr lang="en-US" sz="2000" dirty="0" err="1"/>
              <a:t>ictal</a:t>
            </a:r>
            <a:r>
              <a:rPr lang="en-US" sz="2000" dirty="0"/>
              <a:t> state. </a:t>
            </a:r>
          </a:p>
        </p:txBody>
      </p:sp>
    </p:spTree>
    <p:extLst>
      <p:ext uri="{BB962C8B-B14F-4D97-AF65-F5344CB8AC3E}">
        <p14:creationId xmlns:p14="http://schemas.microsoft.com/office/powerpoint/2010/main" val="25311453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3" y="949591"/>
            <a:ext cx="8068668" cy="4351339"/>
          </a:xfrm>
        </p:spPr>
        <p:txBody>
          <a:bodyPr/>
          <a:lstStyle/>
          <a:p>
            <a:pPr marL="0" indent="0">
              <a:buNone/>
            </a:pPr>
            <a:r>
              <a:rPr lang="en-US" dirty="0" smtClean="0"/>
              <a:t>The </a:t>
            </a:r>
            <a:r>
              <a:rPr lang="en-US" dirty="0"/>
              <a:t>frequency of spontaneous excitatory currents increases then recovers during the seizures, which indicates a presynaptic mechanism of control over the seizure-like </a:t>
            </a:r>
            <a:r>
              <a:rPr lang="en-US" dirty="0" smtClean="0"/>
              <a:t>events.  </a:t>
            </a:r>
          </a:p>
          <a:p>
            <a:pPr marL="0" indent="0">
              <a:buNone/>
            </a:pPr>
            <a:r>
              <a:rPr lang="en-US" dirty="0" smtClean="0"/>
              <a:t>The </a:t>
            </a:r>
            <a:r>
              <a:rPr lang="en-US" dirty="0"/>
              <a:t>stable elevated amplitude of the </a:t>
            </a:r>
            <a:r>
              <a:rPr lang="en-US" dirty="0" err="1"/>
              <a:t>sEPSCs</a:t>
            </a:r>
            <a:r>
              <a:rPr lang="en-US" dirty="0"/>
              <a:t> during the </a:t>
            </a:r>
            <a:r>
              <a:rPr lang="en-US" dirty="0" err="1" smtClean="0"/>
              <a:t>ictal</a:t>
            </a:r>
            <a:r>
              <a:rPr lang="en-US" dirty="0" smtClean="0"/>
              <a:t> phase, in light of no significant changes in the postsynaptic responses to applied glutamate, further </a:t>
            </a:r>
            <a:r>
              <a:rPr lang="en-US" dirty="0"/>
              <a:t>supports this mechanism. </a:t>
            </a:r>
          </a:p>
        </p:txBody>
      </p:sp>
    </p:spTree>
    <p:extLst>
      <p:ext uri="{BB962C8B-B14F-4D97-AF65-F5344CB8AC3E}">
        <p14:creationId xmlns:p14="http://schemas.microsoft.com/office/powerpoint/2010/main" val="30893066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317" y="595213"/>
            <a:ext cx="6258079" cy="6246963"/>
          </a:xfrm>
          <a:prstGeom prst="rect">
            <a:avLst/>
          </a:prstGeom>
        </p:spPr>
      </p:pic>
      <p:sp>
        <p:nvSpPr>
          <p:cNvPr id="5" name="Rectangle 4"/>
          <p:cNvSpPr/>
          <p:nvPr/>
        </p:nvSpPr>
        <p:spPr>
          <a:xfrm>
            <a:off x="204605" y="78735"/>
            <a:ext cx="8848675" cy="707848"/>
          </a:xfrm>
          <a:prstGeom prst="rect">
            <a:avLst/>
          </a:prstGeom>
        </p:spPr>
        <p:txBody>
          <a:bodyPr wrap="square" lIns="91401" tIns="45701" rIns="91401" bIns="45701">
            <a:spAutoFit/>
          </a:bodyPr>
          <a:lstStyle/>
          <a:p>
            <a:pPr algn="ctr"/>
            <a:r>
              <a:rPr lang="en-US" sz="2000" dirty="0"/>
              <a:t>Post-synaptic glutamate receptor sensitivity is elevated during Mg2+ free </a:t>
            </a:r>
            <a:r>
              <a:rPr lang="en-US" sz="2000" dirty="0" smtClean="0"/>
              <a:t>seizures (but voltage clamped at -70 mV, thereby artificially increasing the driving force) </a:t>
            </a:r>
            <a:endParaRPr lang="en-US" sz="2000" dirty="0">
              <a:solidFill>
                <a:srgbClr val="FF0000"/>
              </a:solidFill>
            </a:endParaRPr>
          </a:p>
        </p:txBody>
      </p:sp>
      <p:grpSp>
        <p:nvGrpSpPr>
          <p:cNvPr id="6" name="Group 5"/>
          <p:cNvGrpSpPr/>
          <p:nvPr/>
        </p:nvGrpSpPr>
        <p:grpSpPr>
          <a:xfrm>
            <a:off x="6420396" y="3072705"/>
            <a:ext cx="2454120" cy="1295400"/>
            <a:chOff x="381000" y="228600"/>
            <a:chExt cx="3152436" cy="2286000"/>
          </a:xfrm>
        </p:grpSpPr>
        <p:grpSp>
          <p:nvGrpSpPr>
            <p:cNvPr id="7" name="Group 6"/>
            <p:cNvGrpSpPr/>
            <p:nvPr/>
          </p:nvGrpSpPr>
          <p:grpSpPr>
            <a:xfrm>
              <a:off x="381914" y="228600"/>
              <a:ext cx="3151522" cy="2286000"/>
              <a:chOff x="490953" y="0"/>
              <a:chExt cx="4623474" cy="2865120"/>
            </a:xfrm>
          </p:grpSpPr>
          <p:grpSp>
            <p:nvGrpSpPr>
              <p:cNvPr id="10" name="Group 9"/>
              <p:cNvGrpSpPr/>
              <p:nvPr/>
            </p:nvGrpSpPr>
            <p:grpSpPr>
              <a:xfrm>
                <a:off x="2362200" y="0"/>
                <a:ext cx="2420112" cy="2865120"/>
                <a:chOff x="896112" y="24384"/>
                <a:chExt cx="2420112" cy="2865120"/>
              </a:xfrm>
            </p:grpSpPr>
            <p:sp>
              <p:nvSpPr>
                <p:cNvPr id="17" name="Freeform 16"/>
                <p:cNvSpPr/>
                <p:nvPr/>
              </p:nvSpPr>
              <p:spPr>
                <a:xfrm>
                  <a:off x="896112" y="24384"/>
                  <a:ext cx="2420112" cy="2773680"/>
                </a:xfrm>
                <a:custGeom>
                  <a:avLst/>
                  <a:gdLst>
                    <a:gd name="connsiteX0" fmla="*/ 0 w 2420112"/>
                    <a:gd name="connsiteY0" fmla="*/ 2773680 h 2773680"/>
                    <a:gd name="connsiteX1" fmla="*/ 585216 w 2420112"/>
                    <a:gd name="connsiteY1" fmla="*/ 2298192 h 2773680"/>
                    <a:gd name="connsiteX2" fmla="*/ 1024128 w 2420112"/>
                    <a:gd name="connsiteY2" fmla="*/ 944880 h 2773680"/>
                    <a:gd name="connsiteX3" fmla="*/ 1024128 w 2420112"/>
                    <a:gd name="connsiteY3" fmla="*/ 231648 h 2773680"/>
                    <a:gd name="connsiteX4" fmla="*/ 585216 w 2420112"/>
                    <a:gd name="connsiteY4" fmla="*/ 268224 h 2773680"/>
                    <a:gd name="connsiteX5" fmla="*/ 896112 w 2420112"/>
                    <a:gd name="connsiteY5" fmla="*/ 121920 h 2773680"/>
                    <a:gd name="connsiteX6" fmla="*/ 731520 w 2420112"/>
                    <a:gd name="connsiteY6" fmla="*/ 30480 h 2773680"/>
                    <a:gd name="connsiteX7" fmla="*/ 1078992 w 2420112"/>
                    <a:gd name="connsiteY7" fmla="*/ 140208 h 2773680"/>
                    <a:gd name="connsiteX8" fmla="*/ 1371600 w 2420112"/>
                    <a:gd name="connsiteY8" fmla="*/ 12192 h 2773680"/>
                    <a:gd name="connsiteX9" fmla="*/ 1152144 w 2420112"/>
                    <a:gd name="connsiteY9" fmla="*/ 213360 h 2773680"/>
                    <a:gd name="connsiteX10" fmla="*/ 1152144 w 2420112"/>
                    <a:gd name="connsiteY10" fmla="*/ 670560 h 2773680"/>
                    <a:gd name="connsiteX11" fmla="*/ 1773936 w 2420112"/>
                    <a:gd name="connsiteY11" fmla="*/ 2353056 h 2773680"/>
                    <a:gd name="connsiteX12" fmla="*/ 2322576 w 2420112"/>
                    <a:gd name="connsiteY12" fmla="*/ 2682240 h 2773680"/>
                    <a:gd name="connsiteX13" fmla="*/ 2359152 w 2420112"/>
                    <a:gd name="connsiteY13" fmla="*/ 2700528 h 27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0112" h="2773680">
                      <a:moveTo>
                        <a:pt x="0" y="2773680"/>
                      </a:moveTo>
                      <a:cubicBezTo>
                        <a:pt x="207264" y="2688336"/>
                        <a:pt x="414528" y="2602992"/>
                        <a:pt x="585216" y="2298192"/>
                      </a:cubicBezTo>
                      <a:cubicBezTo>
                        <a:pt x="755904" y="1993392"/>
                        <a:pt x="950976" y="1289304"/>
                        <a:pt x="1024128" y="944880"/>
                      </a:cubicBezTo>
                      <a:cubicBezTo>
                        <a:pt x="1097280" y="600456"/>
                        <a:pt x="1097280" y="344424"/>
                        <a:pt x="1024128" y="231648"/>
                      </a:cubicBezTo>
                      <a:cubicBezTo>
                        <a:pt x="950976" y="118872"/>
                        <a:pt x="606552" y="286512"/>
                        <a:pt x="585216" y="268224"/>
                      </a:cubicBezTo>
                      <a:cubicBezTo>
                        <a:pt x="563880" y="249936"/>
                        <a:pt x="871728" y="161544"/>
                        <a:pt x="896112" y="121920"/>
                      </a:cubicBezTo>
                      <a:cubicBezTo>
                        <a:pt x="920496" y="82296"/>
                        <a:pt x="701040" y="27432"/>
                        <a:pt x="731520" y="30480"/>
                      </a:cubicBezTo>
                      <a:cubicBezTo>
                        <a:pt x="762000" y="33528"/>
                        <a:pt x="972312" y="143256"/>
                        <a:pt x="1078992" y="140208"/>
                      </a:cubicBezTo>
                      <a:cubicBezTo>
                        <a:pt x="1185672" y="137160"/>
                        <a:pt x="1359408" y="0"/>
                        <a:pt x="1371600" y="12192"/>
                      </a:cubicBezTo>
                      <a:cubicBezTo>
                        <a:pt x="1383792" y="24384"/>
                        <a:pt x="1188720" y="103632"/>
                        <a:pt x="1152144" y="213360"/>
                      </a:cubicBezTo>
                      <a:cubicBezTo>
                        <a:pt x="1115568" y="323088"/>
                        <a:pt x="1048512" y="313944"/>
                        <a:pt x="1152144" y="670560"/>
                      </a:cubicBezTo>
                      <a:cubicBezTo>
                        <a:pt x="1255776" y="1027176"/>
                        <a:pt x="1578864" y="2017776"/>
                        <a:pt x="1773936" y="2353056"/>
                      </a:cubicBezTo>
                      <a:cubicBezTo>
                        <a:pt x="1969008" y="2688336"/>
                        <a:pt x="2225040" y="2624328"/>
                        <a:pt x="2322576" y="2682240"/>
                      </a:cubicBezTo>
                      <a:cubicBezTo>
                        <a:pt x="2420112" y="2740152"/>
                        <a:pt x="2389632" y="2720340"/>
                        <a:pt x="2359152" y="2700528"/>
                      </a:cubicBezTo>
                    </a:path>
                  </a:pathLst>
                </a:cu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969264" y="2346960"/>
                  <a:ext cx="2139696" cy="542544"/>
                </a:xfrm>
                <a:custGeom>
                  <a:avLst/>
                  <a:gdLst>
                    <a:gd name="connsiteX0" fmla="*/ 0 w 2139696"/>
                    <a:gd name="connsiteY0" fmla="*/ 542544 h 542544"/>
                    <a:gd name="connsiteX1" fmla="*/ 530352 w 2139696"/>
                    <a:gd name="connsiteY1" fmla="*/ 140208 h 542544"/>
                    <a:gd name="connsiteX2" fmla="*/ 1078992 w 2139696"/>
                    <a:gd name="connsiteY2" fmla="*/ 12192 h 542544"/>
                    <a:gd name="connsiteX3" fmla="*/ 1773936 w 2139696"/>
                    <a:gd name="connsiteY3" fmla="*/ 213360 h 542544"/>
                    <a:gd name="connsiteX4" fmla="*/ 2139696 w 2139696"/>
                    <a:gd name="connsiteY4" fmla="*/ 451104 h 542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96" h="542544">
                      <a:moveTo>
                        <a:pt x="0" y="542544"/>
                      </a:moveTo>
                      <a:cubicBezTo>
                        <a:pt x="175260" y="385572"/>
                        <a:pt x="350520" y="228600"/>
                        <a:pt x="530352" y="140208"/>
                      </a:cubicBezTo>
                      <a:cubicBezTo>
                        <a:pt x="710184" y="51816"/>
                        <a:pt x="871728" y="0"/>
                        <a:pt x="1078992" y="12192"/>
                      </a:cubicBezTo>
                      <a:cubicBezTo>
                        <a:pt x="1286256" y="24384"/>
                        <a:pt x="1597152" y="140208"/>
                        <a:pt x="1773936" y="213360"/>
                      </a:cubicBezTo>
                      <a:cubicBezTo>
                        <a:pt x="1950720" y="286512"/>
                        <a:pt x="2045208" y="368808"/>
                        <a:pt x="2139696" y="451104"/>
                      </a:cubicBezTo>
                    </a:path>
                  </a:pathLst>
                </a:cu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490953" y="596929"/>
                <a:ext cx="4623474" cy="2235140"/>
                <a:chOff x="490953" y="596929"/>
                <a:chExt cx="4623474" cy="2235140"/>
              </a:xfrm>
            </p:grpSpPr>
            <p:sp>
              <p:nvSpPr>
                <p:cNvPr id="12" name="Oval 11"/>
                <p:cNvSpPr/>
                <p:nvPr/>
              </p:nvSpPr>
              <p:spPr>
                <a:xfrm>
                  <a:off x="3294888" y="1652016"/>
                  <a:ext cx="228600" cy="3048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53"/>
                <p:cNvSpPr/>
                <p:nvPr/>
              </p:nvSpPr>
              <p:spPr>
                <a:xfrm rot="3002962">
                  <a:off x="4254178" y="323829"/>
                  <a:ext cx="145464" cy="1575034"/>
                </a:xfrm>
                <a:prstGeom prst="flowChartManualOperatio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e 13"/>
                <p:cNvSpPr/>
                <p:nvPr/>
              </p:nvSpPr>
              <p:spPr>
                <a:xfrm rot="14703344">
                  <a:off x="493937" y="593945"/>
                  <a:ext cx="2235140" cy="2241108"/>
                </a:xfrm>
                <a:prstGeom prst="pie">
                  <a:avLst>
                    <a:gd name="adj1" fmla="val 4628174"/>
                    <a:gd name="adj2" fmla="val 10742276"/>
                  </a:avLst>
                </a:prstGeom>
                <a:gradFill flip="none" rotWithShape="1">
                  <a:gsLst>
                    <a:gs pos="30000">
                      <a:srgbClr val="8488C4"/>
                    </a:gs>
                    <a:gs pos="52000">
                      <a:schemeClr val="tx2">
                        <a:lumMod val="20000"/>
                        <a:lumOff val="80000"/>
                        <a:alpha val="71000"/>
                      </a:schemeClr>
                    </a:gs>
                    <a:gs pos="29000">
                      <a:schemeClr val="tx2">
                        <a:lumMod val="20000"/>
                        <a:lumOff val="80000"/>
                        <a:alpha val="49000"/>
                      </a:schemeClr>
                    </a:gs>
                    <a:gs pos="100000">
                      <a:srgbClr val="96AB94"/>
                    </a:gs>
                  </a:gsLst>
                  <a:lin ang="7200000" scaled="0"/>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607514" y="764033"/>
                  <a:ext cx="1775855" cy="443609"/>
                </a:xfrm>
                <a:prstGeom prst="rect">
                  <a:avLst/>
                </a:prstGeom>
                <a:noFill/>
              </p:spPr>
              <p:txBody>
                <a:bodyPr wrap="square" rtlCol="0">
                  <a:spAutoFit/>
                </a:bodyPr>
                <a:lstStyle/>
                <a:p>
                  <a:r>
                    <a:rPr lang="en-US" dirty="0" smtClean="0">
                      <a:latin typeface="Times New Roman" pitchFamily="18" charset="0"/>
                      <a:cs typeface="Times New Roman" pitchFamily="18" charset="0"/>
                    </a:rPr>
                    <a:t>20-30</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a:t>
                  </a:r>
                  <a:endParaRPr lang="en-US" dirty="0">
                    <a:latin typeface="Times New Roman" pitchFamily="18" charset="0"/>
                    <a:cs typeface="Times New Roman" pitchFamily="18" charset="0"/>
                  </a:endParaRPr>
                </a:p>
              </p:txBody>
            </p:sp>
            <p:cxnSp>
              <p:nvCxnSpPr>
                <p:cNvPr id="16" name="Straight Connector 15"/>
                <p:cNvCxnSpPr/>
                <p:nvPr/>
              </p:nvCxnSpPr>
              <p:spPr>
                <a:xfrm>
                  <a:off x="1828800" y="1295400"/>
                  <a:ext cx="1371600" cy="0"/>
                </a:xfrm>
                <a:prstGeom prst="line">
                  <a:avLst/>
                </a:prstGeom>
                <a:ln>
                  <a:solidFill>
                    <a:schemeClr val="bg2">
                      <a:lumMod val="1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grpSp>
        <p:cxnSp>
          <p:nvCxnSpPr>
            <p:cNvPr id="8" name="Straight Connector 7"/>
            <p:cNvCxnSpPr/>
            <p:nvPr/>
          </p:nvCxnSpPr>
          <p:spPr>
            <a:xfrm>
              <a:off x="381000" y="1524000"/>
              <a:ext cx="990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1000" y="1752600"/>
              <a:ext cx="990600" cy="762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42398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3" y="170906"/>
            <a:ext cx="7886700" cy="1325563"/>
          </a:xfrm>
        </p:spPr>
        <p:txBody>
          <a:bodyPr>
            <a:normAutofit/>
          </a:bodyPr>
          <a:lstStyle/>
          <a:p>
            <a:pPr algn="ctr"/>
            <a:r>
              <a:rPr lang="en-US" sz="3200" b="1" dirty="0"/>
              <a:t>Adenosine A1R antagonism prolongs the seizure state by enhancing late </a:t>
            </a:r>
            <a:r>
              <a:rPr lang="en-US" sz="3200" b="1" dirty="0" err="1"/>
              <a:t>ictal</a:t>
            </a:r>
            <a:r>
              <a:rPr lang="en-US" sz="3200" b="1" dirty="0"/>
              <a:t> bursting</a:t>
            </a:r>
            <a:r>
              <a:rPr lang="en-CA" sz="3200" dirty="0"/>
              <a:t> </a:t>
            </a:r>
            <a:endParaRPr lang="en-US" sz="3200" dirty="0"/>
          </a:p>
        </p:txBody>
      </p:sp>
      <p:sp>
        <p:nvSpPr>
          <p:cNvPr id="3" name="Content Placeholder 2"/>
          <p:cNvSpPr>
            <a:spLocks noGrp="1"/>
          </p:cNvSpPr>
          <p:nvPr>
            <p:ph idx="1"/>
          </p:nvPr>
        </p:nvSpPr>
        <p:spPr>
          <a:xfrm>
            <a:off x="628653" y="1496469"/>
            <a:ext cx="7886700" cy="5212119"/>
          </a:xfrm>
        </p:spPr>
        <p:txBody>
          <a:bodyPr>
            <a:normAutofit fontScale="92500"/>
          </a:bodyPr>
          <a:lstStyle/>
          <a:p>
            <a:pPr marL="0" indent="0">
              <a:buNone/>
            </a:pPr>
            <a:r>
              <a:rPr lang="en-US" dirty="0"/>
              <a:t>In the Mg</a:t>
            </a:r>
            <a:r>
              <a:rPr lang="en-US" baseline="30000" dirty="0"/>
              <a:t>2+</a:t>
            </a:r>
            <a:r>
              <a:rPr lang="en-US" dirty="0"/>
              <a:t> free neocortical model, adenosine biosensors were recently used to record endogenous levels of purines (Wall and Richardson, 2015).  They observed that a </a:t>
            </a:r>
            <a:r>
              <a:rPr lang="en-US" dirty="0">
                <a:solidFill>
                  <a:srgbClr val="C55A11"/>
                </a:solidFill>
              </a:rPr>
              <a:t>rise in purines starts midway through the prolonged bursting state </a:t>
            </a:r>
            <a:r>
              <a:rPr lang="en-US" dirty="0"/>
              <a:t>and noted that small changes in local adenosine levels will have large effects on the network activity.</a:t>
            </a:r>
            <a:r>
              <a:rPr lang="en-CA" dirty="0"/>
              <a:t> </a:t>
            </a:r>
            <a:endParaRPr lang="en-US" dirty="0"/>
          </a:p>
          <a:p>
            <a:pPr marL="0" indent="0">
              <a:buNone/>
            </a:pPr>
            <a:r>
              <a:rPr lang="en-US" dirty="0" smtClean="0"/>
              <a:t>One </a:t>
            </a:r>
            <a:r>
              <a:rPr lang="en-US" dirty="0"/>
              <a:t>possibility during neocortical seizures is that presynaptic glutamate release is depressed by concomitant adenosine release, thus affecting the bursting events that precede seizure termination (</a:t>
            </a:r>
            <a:r>
              <a:rPr lang="en-US" dirty="0" err="1"/>
              <a:t>Köhling</a:t>
            </a:r>
            <a:r>
              <a:rPr lang="en-US" dirty="0"/>
              <a:t>, 2014).  </a:t>
            </a:r>
            <a:endParaRPr lang="en-US" dirty="0" smtClean="0"/>
          </a:p>
          <a:p>
            <a:pPr marL="0" indent="0">
              <a:buNone/>
            </a:pPr>
            <a:r>
              <a:rPr lang="en-US" dirty="0" smtClean="0"/>
              <a:t>A1 </a:t>
            </a:r>
            <a:r>
              <a:rPr lang="en-US" dirty="0"/>
              <a:t>receptors (A1R) are highly localized to layer V thick tufted pyramidal neurons in the cortex (Kerr et al., 2013).  If these receptors are stimulated during the seizures, they may influence the rhythms of these events. </a:t>
            </a:r>
          </a:p>
        </p:txBody>
      </p:sp>
    </p:spTree>
    <p:extLst>
      <p:ext uri="{BB962C8B-B14F-4D97-AF65-F5344CB8AC3E}">
        <p14:creationId xmlns:p14="http://schemas.microsoft.com/office/powerpoint/2010/main" val="8930285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 y="0"/>
            <a:ext cx="9097347" cy="6858000"/>
          </a:xfrm>
          <a:prstGeom prst="rect">
            <a:avLst/>
          </a:prstGeom>
        </p:spPr>
      </p:pic>
      <p:sp>
        <p:nvSpPr>
          <p:cNvPr id="5" name="Rectangle 4"/>
          <p:cNvSpPr/>
          <p:nvPr/>
        </p:nvSpPr>
        <p:spPr>
          <a:xfrm>
            <a:off x="6312765" y="228759"/>
            <a:ext cx="2797282" cy="1938992"/>
          </a:xfrm>
          <a:prstGeom prst="rect">
            <a:avLst/>
          </a:prstGeom>
        </p:spPr>
        <p:txBody>
          <a:bodyPr wrap="square">
            <a:spAutoFit/>
          </a:bodyPr>
          <a:lstStyle/>
          <a:p>
            <a:r>
              <a:rPr lang="en-US" sz="2000" dirty="0">
                <a:solidFill>
                  <a:schemeClr val="accent2">
                    <a:lumMod val="75000"/>
                  </a:schemeClr>
                </a:solidFill>
              </a:rPr>
              <a:t>A1 receptor antagonism prolongs seizures, reduces inter-seizure interval and alters underlying spontaneous burst activity. </a:t>
            </a:r>
          </a:p>
        </p:txBody>
      </p:sp>
    </p:spTree>
    <p:extLst>
      <p:ext uri="{BB962C8B-B14F-4D97-AF65-F5344CB8AC3E}">
        <p14:creationId xmlns:p14="http://schemas.microsoft.com/office/powerpoint/2010/main" val="33618649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6360" y="228600"/>
            <a:ext cx="8610600" cy="6263252"/>
          </a:xfrm>
          <a:prstGeom prst="rect">
            <a:avLst/>
          </a:prstGeom>
        </p:spPr>
        <p:txBody>
          <a:bodyPr wrap="square">
            <a:spAutoFit/>
          </a:bodyPr>
          <a:lstStyle/>
          <a:p>
            <a:endParaRPr lang="en-US" dirty="0"/>
          </a:p>
          <a:p>
            <a:r>
              <a:rPr lang="en-US" sz="2400" b="1" dirty="0"/>
              <a:t>WHY DO SEIZURES START AND STOP? </a:t>
            </a:r>
            <a:endParaRPr lang="en-US" sz="2400" dirty="0"/>
          </a:p>
          <a:p>
            <a:endParaRPr lang="en-US" sz="2400" dirty="0" smtClean="0"/>
          </a:p>
          <a:p>
            <a:r>
              <a:rPr lang="en-US" sz="2400" dirty="0" smtClean="0"/>
              <a:t>Chair</a:t>
            </a:r>
            <a:r>
              <a:rPr lang="en-US" sz="2400" dirty="0"/>
              <a:t>: Dr. Peter Carlen, University of Toronto </a:t>
            </a:r>
          </a:p>
          <a:p>
            <a:endParaRPr lang="en-US" sz="2400" dirty="0" smtClean="0"/>
          </a:p>
          <a:p>
            <a:r>
              <a:rPr lang="en-US" sz="2400" dirty="0" smtClean="0"/>
              <a:t>LEARNING </a:t>
            </a:r>
            <a:r>
              <a:rPr lang="en-US" sz="2400" dirty="0"/>
              <a:t>OBJECTIVES: </a:t>
            </a:r>
          </a:p>
          <a:p>
            <a:endParaRPr lang="en-US" sz="2400" dirty="0" smtClean="0"/>
          </a:p>
          <a:p>
            <a:pPr marL="342900" indent="-342900">
              <a:buFont typeface="Arial"/>
              <a:buChar char="•"/>
            </a:pPr>
            <a:r>
              <a:rPr lang="en-US" sz="2400" dirty="0" smtClean="0"/>
              <a:t>To </a:t>
            </a:r>
            <a:r>
              <a:rPr lang="en-US" sz="2400" dirty="0"/>
              <a:t>appreciate the EEG measured dynamics of seizure onset and offset. </a:t>
            </a:r>
          </a:p>
          <a:p>
            <a:pPr marL="342900" indent="-342900">
              <a:buFont typeface="Arial"/>
              <a:buChar char="•"/>
            </a:pPr>
            <a:r>
              <a:rPr lang="en-US" sz="2400" dirty="0"/>
              <a:t>To appreciate the many relevant cellular and local network properties and activities related to seizure phases. </a:t>
            </a:r>
          </a:p>
          <a:p>
            <a:pPr marL="342900" indent="-342900">
              <a:buFont typeface="Arial"/>
              <a:buChar char="•"/>
            </a:pPr>
            <a:r>
              <a:rPr lang="en-US" sz="2400" dirty="0"/>
              <a:t>To appreciate the relevance of brain metabolic changes that can lead to and result from seizure activity both in relationship to seizure onset and seizure termination. </a:t>
            </a:r>
          </a:p>
          <a:p>
            <a:pPr marL="342900" indent="-342900">
              <a:buFont typeface="Arial"/>
              <a:buChar char="•"/>
            </a:pPr>
            <a:r>
              <a:rPr lang="en-US" sz="2400" dirty="0"/>
              <a:t>To consider how our understanding of seizure onset and offset can lead to better preventative and therapeutic strategies. </a:t>
            </a:r>
          </a:p>
          <a:p>
            <a:r>
              <a:rPr lang="en-US" sz="2400" dirty="0"/>
              <a:t>	</a:t>
            </a:r>
          </a:p>
        </p:txBody>
      </p:sp>
    </p:spTree>
    <p:extLst>
      <p:ext uri="{BB962C8B-B14F-4D97-AF65-F5344CB8AC3E}">
        <p14:creationId xmlns:p14="http://schemas.microsoft.com/office/powerpoint/2010/main" val="13644796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3" y="289728"/>
            <a:ext cx="7886700" cy="6030390"/>
          </a:xfrm>
        </p:spPr>
        <p:txBody>
          <a:bodyPr>
            <a:normAutofit/>
          </a:bodyPr>
          <a:lstStyle/>
          <a:p>
            <a:pPr marL="0" indent="0">
              <a:buNone/>
            </a:pPr>
            <a:r>
              <a:rPr lang="en-US" dirty="0" smtClean="0"/>
              <a:t>DPCPX both </a:t>
            </a:r>
            <a:r>
              <a:rPr lang="en-US" dirty="0"/>
              <a:t>prolongs seizures and increases the frequency of bursting in our model, linking the modulation of presynaptic release probability to underlying dynamical changes in the seizure state.  </a:t>
            </a:r>
            <a:endParaRPr lang="en-US" dirty="0" smtClean="0"/>
          </a:p>
          <a:p>
            <a:pPr marL="0" indent="0">
              <a:buNone/>
            </a:pPr>
            <a:r>
              <a:rPr lang="en-US" dirty="0" smtClean="0"/>
              <a:t>To </a:t>
            </a:r>
            <a:r>
              <a:rPr lang="en-US" dirty="0"/>
              <a:t>identify whether endogenous adenosine plays a role in this suppression, short duration sucrose evoked puffs were applied over the course of the seizures in the presence of DPCPX, </a:t>
            </a:r>
            <a:r>
              <a:rPr lang="en-US" dirty="0" smtClean="0"/>
              <a:t>0.25μM.  </a:t>
            </a:r>
            <a:endParaRPr lang="en-CA" dirty="0"/>
          </a:p>
        </p:txBody>
      </p:sp>
    </p:spTree>
    <p:extLst>
      <p:ext uri="{BB962C8B-B14F-4D97-AF65-F5344CB8AC3E}">
        <p14:creationId xmlns:p14="http://schemas.microsoft.com/office/powerpoint/2010/main" val="30162222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3" y="289728"/>
            <a:ext cx="7886700" cy="6030390"/>
          </a:xfrm>
        </p:spPr>
        <p:txBody>
          <a:bodyPr>
            <a:normAutofit/>
          </a:bodyPr>
          <a:lstStyle/>
          <a:p>
            <a:pPr marL="0" indent="0">
              <a:buNone/>
            </a:pPr>
            <a:r>
              <a:rPr lang="en-US" dirty="0" smtClean="0"/>
              <a:t> </a:t>
            </a:r>
          </a:p>
          <a:p>
            <a:r>
              <a:rPr lang="en-US" sz="2400" dirty="0"/>
              <a:t>Pressure application of hypertonic sucrose solution is suggested to release contents of presynaptic vesicles through a calcium independent process (</a:t>
            </a:r>
            <a:r>
              <a:rPr lang="en-US" sz="2400" dirty="0" err="1"/>
              <a:t>Rosenmund</a:t>
            </a:r>
            <a:r>
              <a:rPr lang="en-US" sz="2400" dirty="0"/>
              <a:t> and Stevens, 1996). </a:t>
            </a:r>
            <a:endParaRPr lang="en-US" sz="2400" dirty="0" smtClean="0"/>
          </a:p>
          <a:p>
            <a:r>
              <a:rPr lang="en-US" sz="2400" dirty="0" smtClean="0"/>
              <a:t>Cells </a:t>
            </a:r>
            <a:r>
              <a:rPr lang="en-US" sz="2400" dirty="0"/>
              <a:t>were voltage clamped at -70mV, and short duration puffs of hypertonic sucrose (0.5M) were ejected from a nearby field </a:t>
            </a:r>
            <a:r>
              <a:rPr lang="en-US" sz="2400" dirty="0" smtClean="0"/>
              <a:t>electrode.  </a:t>
            </a:r>
          </a:p>
        </p:txBody>
      </p:sp>
    </p:spTree>
    <p:extLst>
      <p:ext uri="{BB962C8B-B14F-4D97-AF65-F5344CB8AC3E}">
        <p14:creationId xmlns:p14="http://schemas.microsoft.com/office/powerpoint/2010/main" val="824307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36538"/>
            <a:ext cx="9144000" cy="5821462"/>
          </a:xfrm>
          <a:prstGeom prst="rect">
            <a:avLst/>
          </a:prstGeom>
        </p:spPr>
      </p:pic>
      <p:sp>
        <p:nvSpPr>
          <p:cNvPr id="5" name="Rectangle 4"/>
          <p:cNvSpPr/>
          <p:nvPr/>
        </p:nvSpPr>
        <p:spPr>
          <a:xfrm>
            <a:off x="134471" y="9963"/>
            <a:ext cx="9009529" cy="1323439"/>
          </a:xfrm>
          <a:prstGeom prst="rect">
            <a:avLst/>
          </a:prstGeom>
        </p:spPr>
        <p:txBody>
          <a:bodyPr wrap="square">
            <a:spAutoFit/>
          </a:bodyPr>
          <a:lstStyle/>
          <a:p>
            <a:r>
              <a:rPr lang="en-US" sz="2000" dirty="0">
                <a:solidFill>
                  <a:srgbClr val="FF0000"/>
                </a:solidFill>
              </a:rPr>
              <a:t>Suppression of hypertonic sucrose-evoked EPSCs at seizure termination is eliminated with DPCPX </a:t>
            </a:r>
            <a:r>
              <a:rPr lang="en-US" sz="2000" dirty="0" smtClean="0">
                <a:solidFill>
                  <a:srgbClr val="FF0000"/>
                </a:solidFill>
              </a:rPr>
              <a:t>treatment, </a:t>
            </a:r>
            <a:r>
              <a:rPr lang="en-US" sz="2000" dirty="0">
                <a:solidFill>
                  <a:srgbClr val="FF0000"/>
                </a:solidFill>
              </a:rPr>
              <a:t>suggesting that endogenous adenosine is </a:t>
            </a:r>
            <a:r>
              <a:rPr lang="en-US" sz="2000" dirty="0" err="1">
                <a:solidFill>
                  <a:srgbClr val="FF0000"/>
                </a:solidFill>
              </a:rPr>
              <a:t>presynaptically</a:t>
            </a:r>
            <a:r>
              <a:rPr lang="en-US" sz="2000" dirty="0">
                <a:solidFill>
                  <a:srgbClr val="FF0000"/>
                </a:solidFill>
              </a:rPr>
              <a:t> impairing glutamate release during the late seizure phase.    </a:t>
            </a:r>
            <a:endParaRPr lang="en-CA" sz="2000" dirty="0">
              <a:solidFill>
                <a:srgbClr val="FF0000"/>
              </a:solidFill>
            </a:endParaRPr>
          </a:p>
          <a:p>
            <a:r>
              <a:rPr lang="en-US" sz="2000" dirty="0" smtClean="0">
                <a:solidFill>
                  <a:srgbClr val="FF0000"/>
                </a:solidFill>
              </a:rPr>
              <a:t>. </a:t>
            </a:r>
            <a:endParaRPr lang="en-US" sz="2000" dirty="0">
              <a:solidFill>
                <a:srgbClr val="FF0000"/>
              </a:solidFill>
            </a:endParaRPr>
          </a:p>
        </p:txBody>
      </p:sp>
    </p:spTree>
    <p:extLst>
      <p:ext uri="{BB962C8B-B14F-4D97-AF65-F5344CB8AC3E}">
        <p14:creationId xmlns:p14="http://schemas.microsoft.com/office/powerpoint/2010/main" val="40621490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60" y="265829"/>
            <a:ext cx="8697320" cy="5911136"/>
          </a:xfrm>
        </p:spPr>
        <p:txBody>
          <a:bodyPr>
            <a:normAutofit fontScale="85000" lnSpcReduction="20000"/>
          </a:bodyPr>
          <a:lstStyle/>
          <a:p>
            <a:pPr marL="0" indent="0">
              <a:buNone/>
            </a:pPr>
            <a:r>
              <a:rPr lang="en-US" b="1" dirty="0" smtClean="0"/>
              <a:t>Conclusions</a:t>
            </a:r>
          </a:p>
          <a:p>
            <a:r>
              <a:rPr lang="en-US" dirty="0" smtClean="0"/>
              <a:t>Presynaptic </a:t>
            </a:r>
            <a:r>
              <a:rPr lang="en-US" dirty="0"/>
              <a:t>glutamate release is elevated at seizure onset, and then depressed during seizures, particularly during the later 40</a:t>
            </a:r>
            <a:r>
              <a:rPr lang="en-US" baseline="30000" dirty="0"/>
              <a:t>o</a:t>
            </a:r>
            <a:r>
              <a:rPr lang="en-US" dirty="0"/>
              <a:t> of the seizure state.  This may contribute to seizure termination and may be a primary rate-limiting factor in the post-</a:t>
            </a:r>
            <a:r>
              <a:rPr lang="en-US" dirty="0" err="1"/>
              <a:t>ictal</a:t>
            </a:r>
            <a:r>
              <a:rPr lang="en-US" dirty="0"/>
              <a:t> recovery period.  </a:t>
            </a:r>
            <a:endParaRPr lang="en-US" dirty="0" smtClean="0"/>
          </a:p>
          <a:p>
            <a:r>
              <a:rPr lang="en-US" dirty="0" smtClean="0"/>
              <a:t>The </a:t>
            </a:r>
            <a:r>
              <a:rPr lang="en-US" dirty="0"/>
              <a:t>final phase of the seizure state is marked by a major reduction in the optically evoked EPSCs from layer V and a similar drop in local sucrose evoked EPSCs.  These observations are supported by optically evoked field EPSPs </a:t>
            </a:r>
            <a:r>
              <a:rPr lang="en-US" i="1" dirty="0"/>
              <a:t>in vivo</a:t>
            </a:r>
            <a:r>
              <a:rPr lang="en-US" dirty="0"/>
              <a:t> and by an increase followed by suppression of the electrically evoked EPSCs from the deep layer, with comparable changes in the frequency of the spontaneous EPSCs.  </a:t>
            </a:r>
            <a:endParaRPr lang="en-US" dirty="0" smtClean="0"/>
          </a:p>
          <a:p>
            <a:r>
              <a:rPr lang="en-US" dirty="0"/>
              <a:t>The sucrose-evoked release of the readily releasable pool of glutamate is increased at seizure onset and depressed at seizure termination in the </a:t>
            </a:r>
            <a:r>
              <a:rPr lang="en-US" dirty="0" err="1"/>
              <a:t>neocortex</a:t>
            </a:r>
            <a:r>
              <a:rPr lang="en-US" dirty="0"/>
              <a:t>.  </a:t>
            </a:r>
            <a:r>
              <a:rPr lang="en-US" dirty="0" smtClean="0"/>
              <a:t>This effect is blocked by the </a:t>
            </a:r>
            <a:r>
              <a:rPr lang="en-US" dirty="0"/>
              <a:t>adenosine A1 </a:t>
            </a:r>
            <a:r>
              <a:rPr lang="en-US" dirty="0" smtClean="0"/>
              <a:t>receptor antagonist, DPCPX, which also prolongs seizures and decreases the inter-seizure intervals.</a:t>
            </a:r>
          </a:p>
          <a:p>
            <a:r>
              <a:rPr lang="en-US" dirty="0" smtClean="0"/>
              <a:t>Modulating </a:t>
            </a:r>
            <a:r>
              <a:rPr lang="en-US" dirty="0"/>
              <a:t>presynaptic glutamate release is an attractive target for seizure control, now considered a key mechanism for some recently developed anticonvulsants.</a:t>
            </a:r>
            <a:endParaRPr lang="en-CA" dirty="0"/>
          </a:p>
          <a:p>
            <a:pPr marL="0" indent="0">
              <a:buNone/>
            </a:pPr>
            <a:endParaRPr lang="en-US" dirty="0"/>
          </a:p>
        </p:txBody>
      </p:sp>
    </p:spTree>
    <p:extLst>
      <p:ext uri="{BB962C8B-B14F-4D97-AF65-F5344CB8AC3E}">
        <p14:creationId xmlns:p14="http://schemas.microsoft.com/office/powerpoint/2010/main" val="1824554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40802" y="1122386"/>
            <a:ext cx="6588674" cy="5651081"/>
          </a:xfrm>
          <a:prstGeom prst="rect">
            <a:avLst/>
          </a:prstGeom>
          <a:noFill/>
        </p:spPr>
      </p:pic>
      <p:sp>
        <p:nvSpPr>
          <p:cNvPr id="6" name="Rectangle 5"/>
          <p:cNvSpPr/>
          <p:nvPr/>
        </p:nvSpPr>
        <p:spPr>
          <a:xfrm>
            <a:off x="293512" y="101709"/>
            <a:ext cx="8747125" cy="1169551"/>
          </a:xfrm>
          <a:prstGeom prst="rect">
            <a:avLst/>
          </a:prstGeom>
        </p:spPr>
        <p:txBody>
          <a:bodyPr wrap="square">
            <a:spAutoFit/>
          </a:bodyPr>
          <a:lstStyle/>
          <a:p>
            <a:r>
              <a:rPr lang="en-US" b="1" dirty="0"/>
              <a:t>Layer II/III and layer V pyramidal neurons show a reduction in excitability </a:t>
            </a:r>
            <a:r>
              <a:rPr lang="en-US" b="1" dirty="0" smtClean="0"/>
              <a:t>and depolarization throughout </a:t>
            </a:r>
            <a:r>
              <a:rPr lang="en-US" b="1" dirty="0"/>
              <a:t>the entire seizure</a:t>
            </a:r>
            <a:r>
              <a:rPr lang="en-US" b="1" dirty="0" smtClean="0"/>
              <a:t>. </a:t>
            </a:r>
            <a:r>
              <a:rPr lang="en-US" sz="1800" b="1" dirty="0"/>
              <a:t>A major increase in neuronal conductance (and decreased excitability) occurs during the later </a:t>
            </a:r>
            <a:r>
              <a:rPr lang="en-US" sz="1800" b="1" dirty="0" err="1"/>
              <a:t>ictal</a:t>
            </a:r>
            <a:r>
              <a:rPr lang="en-US" sz="1800" b="1" dirty="0"/>
              <a:t> phase and early post-</a:t>
            </a:r>
            <a:r>
              <a:rPr lang="en-US" sz="1800" b="1" dirty="0" err="1"/>
              <a:t>ictal</a:t>
            </a:r>
            <a:r>
              <a:rPr lang="en-US" sz="1800" b="1" dirty="0"/>
              <a:t> phases</a:t>
            </a:r>
          </a:p>
          <a:p>
            <a:pPr algn="ctr"/>
            <a:endParaRPr lang="en-CA" dirty="0"/>
          </a:p>
        </p:txBody>
      </p:sp>
      <p:sp>
        <p:nvSpPr>
          <p:cNvPr id="7" name="TextBox 6"/>
          <p:cNvSpPr txBox="1"/>
          <p:nvPr/>
        </p:nvSpPr>
        <p:spPr>
          <a:xfrm>
            <a:off x="643276" y="1841064"/>
            <a:ext cx="1080156" cy="369332"/>
          </a:xfrm>
          <a:prstGeom prst="rect">
            <a:avLst/>
          </a:prstGeom>
          <a:noFill/>
        </p:spPr>
        <p:txBody>
          <a:bodyPr wrap="none" rtlCol="0">
            <a:spAutoFit/>
          </a:bodyPr>
          <a:lstStyle/>
          <a:p>
            <a:r>
              <a:rPr lang="en-US" dirty="0" smtClean="0"/>
              <a:t>layer II/III</a:t>
            </a:r>
            <a:endParaRPr lang="en-US" dirty="0"/>
          </a:p>
        </p:txBody>
      </p:sp>
      <p:sp>
        <p:nvSpPr>
          <p:cNvPr id="8" name="TextBox 7"/>
          <p:cNvSpPr txBox="1"/>
          <p:nvPr/>
        </p:nvSpPr>
        <p:spPr>
          <a:xfrm>
            <a:off x="7387608" y="1841064"/>
            <a:ext cx="831177" cy="369332"/>
          </a:xfrm>
          <a:prstGeom prst="rect">
            <a:avLst/>
          </a:prstGeom>
          <a:noFill/>
        </p:spPr>
        <p:txBody>
          <a:bodyPr wrap="none" rtlCol="0">
            <a:spAutoFit/>
          </a:bodyPr>
          <a:lstStyle/>
          <a:p>
            <a:r>
              <a:rPr lang="en-US" dirty="0" smtClean="0"/>
              <a:t>layer V</a:t>
            </a:r>
            <a:endParaRPr lang="en-US" dirty="0"/>
          </a:p>
        </p:txBody>
      </p:sp>
    </p:spTree>
    <p:extLst>
      <p:ext uri="{BB962C8B-B14F-4D97-AF65-F5344CB8AC3E}">
        <p14:creationId xmlns:p14="http://schemas.microsoft.com/office/powerpoint/2010/main" val="12548275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62" y="365126"/>
            <a:ext cx="9076038" cy="1325563"/>
          </a:xfrm>
        </p:spPr>
        <p:txBody>
          <a:bodyPr>
            <a:normAutofit/>
          </a:bodyPr>
          <a:lstStyle/>
          <a:p>
            <a:r>
              <a:rPr lang="en-US" sz="2800" dirty="0" smtClean="0"/>
              <a:t>Instantaneous firing rate of layer 5 and 2/3 neurons.</a:t>
            </a:r>
            <a:br>
              <a:rPr lang="en-US" sz="2800" dirty="0" smtClean="0"/>
            </a:br>
            <a:r>
              <a:rPr lang="en-US" sz="2800" dirty="0" smtClean="0"/>
              <a:t>- indication of inhibitory control mechanisms.</a:t>
            </a:r>
            <a:endParaRPr lang="en-US" sz="2800" dirty="0"/>
          </a:p>
        </p:txBody>
      </p:sp>
      <p:sp>
        <p:nvSpPr>
          <p:cNvPr id="5" name="Rectangle 4"/>
          <p:cNvSpPr/>
          <p:nvPr/>
        </p:nvSpPr>
        <p:spPr>
          <a:xfrm>
            <a:off x="3943350" y="1604719"/>
            <a:ext cx="4572000" cy="830997"/>
          </a:xfrm>
          <a:prstGeom prst="rect">
            <a:avLst/>
          </a:prstGeom>
        </p:spPr>
        <p:txBody>
          <a:bodyPr>
            <a:spAutoFit/>
          </a:bodyPr>
          <a:lstStyle/>
          <a:p>
            <a:pPr marL="228600" indent="-228600">
              <a:buAutoNum type="alphaUcParenR"/>
            </a:pPr>
            <a:r>
              <a:rPr lang="en-US" sz="1200" dirty="0"/>
              <a:t>Normalized instantaneous firing rate of layer 5 and layer 2/3 pyramidal neurons N = 5 layer II/III N = 5 layer V.* p&lt;0.001 # p&lt;0.008;  Seizure termination shows similar pattern of reduced firing rate between layers. </a:t>
            </a:r>
          </a:p>
        </p:txBody>
      </p:sp>
      <p:sp>
        <p:nvSpPr>
          <p:cNvPr id="6" name="TextBox 5"/>
          <p:cNvSpPr txBox="1"/>
          <p:nvPr/>
        </p:nvSpPr>
        <p:spPr>
          <a:xfrm>
            <a:off x="6318558" y="3283091"/>
            <a:ext cx="2196792" cy="615553"/>
          </a:xfrm>
          <a:prstGeom prst="rect">
            <a:avLst/>
          </a:prstGeom>
          <a:noFill/>
        </p:spPr>
        <p:txBody>
          <a:bodyPr wrap="square" rtlCol="0">
            <a:spAutoFit/>
          </a:bodyPr>
          <a:lstStyle/>
          <a:p>
            <a:r>
              <a:rPr lang="en-US" dirty="0" smtClean="0"/>
              <a:t>Instantaneous firing rate = 1/</a:t>
            </a:r>
            <a:r>
              <a:rPr lang="el-GR" dirty="0" smtClean="0">
                <a:latin typeface="Times New Roman"/>
                <a:cs typeface="Times New Roman"/>
              </a:rPr>
              <a:t>Δ</a:t>
            </a:r>
            <a:r>
              <a:rPr lang="en-US" dirty="0" smtClean="0"/>
              <a:t>t = 1/(t</a:t>
            </a:r>
            <a:r>
              <a:rPr lang="en-US" baseline="-25000" dirty="0" smtClean="0"/>
              <a:t>1 </a:t>
            </a:r>
            <a:r>
              <a:rPr lang="en-US" dirty="0" smtClean="0"/>
              <a:t>– t</a:t>
            </a:r>
            <a:r>
              <a:rPr lang="en-US" baseline="-25000" dirty="0" smtClean="0"/>
              <a:t>0</a:t>
            </a:r>
            <a:r>
              <a:rPr lang="en-US" dirty="0" smtClean="0"/>
              <a:t>)</a:t>
            </a:r>
            <a:endParaRPr lang="en-US" dirty="0"/>
          </a:p>
        </p:txBody>
      </p:sp>
      <p:grpSp>
        <p:nvGrpSpPr>
          <p:cNvPr id="7" name="Group 6"/>
          <p:cNvGrpSpPr/>
          <p:nvPr/>
        </p:nvGrpSpPr>
        <p:grpSpPr>
          <a:xfrm>
            <a:off x="5640200" y="2606879"/>
            <a:ext cx="1498134" cy="3409407"/>
            <a:chOff x="4754880" y="1358537"/>
            <a:chExt cx="1997512" cy="3409407"/>
          </a:xfrm>
        </p:grpSpPr>
        <p:pic>
          <p:nvPicPr>
            <p:cNvPr id="8" name="Picture 11"/>
            <p:cNvPicPr>
              <a:picLocks noChangeAspect="1" noChangeArrowheads="1"/>
            </p:cNvPicPr>
            <p:nvPr/>
          </p:nvPicPr>
          <p:blipFill>
            <a:blip r:embed="rId2" cstate="print"/>
            <a:srcRect l="24243" r="38961" b="18919"/>
            <a:stretch>
              <a:fillRect/>
            </a:stretch>
          </p:blipFill>
          <p:spPr bwMode="auto">
            <a:xfrm>
              <a:off x="4754880" y="1392378"/>
              <a:ext cx="1997512" cy="3375566"/>
            </a:xfrm>
            <a:prstGeom prst="rect">
              <a:avLst/>
            </a:prstGeom>
            <a:noFill/>
            <a:ln w="9525">
              <a:noFill/>
              <a:miter lim="800000"/>
              <a:headEnd/>
              <a:tailEnd/>
            </a:ln>
            <a:effectLst/>
          </p:spPr>
        </p:pic>
        <p:cxnSp>
          <p:nvCxnSpPr>
            <p:cNvPr id="9" name="Straight Arrow Connector 8"/>
            <p:cNvCxnSpPr/>
            <p:nvPr/>
          </p:nvCxnSpPr>
          <p:spPr>
            <a:xfrm>
              <a:off x="5368834" y="1750423"/>
              <a:ext cx="33192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1268" y="1358537"/>
              <a:ext cx="460412" cy="353943"/>
            </a:xfrm>
            <a:prstGeom prst="rect">
              <a:avLst/>
            </a:prstGeom>
            <a:noFill/>
          </p:spPr>
          <p:txBody>
            <a:bodyPr wrap="square" rtlCol="0">
              <a:spAutoFit/>
            </a:bodyPr>
            <a:lstStyle/>
            <a:p>
              <a:r>
                <a:rPr lang="en-US" dirty="0" smtClean="0"/>
                <a:t>t</a:t>
              </a:r>
              <a:r>
                <a:rPr lang="en-US" baseline="-25000" dirty="0" smtClean="0"/>
                <a:t>0</a:t>
              </a:r>
              <a:endParaRPr lang="en-US" dirty="0"/>
            </a:p>
          </p:txBody>
        </p:sp>
        <p:sp>
          <p:nvSpPr>
            <p:cNvPr id="11" name="TextBox 10"/>
            <p:cNvSpPr txBox="1"/>
            <p:nvPr/>
          </p:nvSpPr>
          <p:spPr>
            <a:xfrm>
              <a:off x="5573487" y="1380309"/>
              <a:ext cx="460412" cy="353943"/>
            </a:xfrm>
            <a:prstGeom prst="rect">
              <a:avLst/>
            </a:prstGeom>
            <a:noFill/>
          </p:spPr>
          <p:txBody>
            <a:bodyPr wrap="square" rtlCol="0">
              <a:spAutoFit/>
            </a:bodyPr>
            <a:lstStyle/>
            <a:p>
              <a:r>
                <a:rPr lang="en-US" dirty="0" smtClean="0"/>
                <a:t>t</a:t>
              </a:r>
              <a:r>
                <a:rPr lang="en-US" baseline="-25000" dirty="0" smtClean="0"/>
                <a:t>1</a:t>
              </a:r>
              <a:endParaRPr lang="en-US" dirty="0"/>
            </a:p>
          </p:txBody>
        </p:sp>
      </p:grpSp>
      <p:graphicFrame>
        <p:nvGraphicFramePr>
          <p:cNvPr id="12" name="Chart 11"/>
          <p:cNvGraphicFramePr>
            <a:graphicFrameLocks/>
          </p:cNvGraphicFramePr>
          <p:nvPr>
            <p:extLst>
              <p:ext uri="{D42A27DB-BD31-4B8C-83A1-F6EECF244321}">
                <p14:modId xmlns:p14="http://schemas.microsoft.com/office/powerpoint/2010/main" val="2196251217"/>
              </p:ext>
            </p:extLst>
          </p:nvPr>
        </p:nvGraphicFramePr>
        <p:xfrm>
          <a:off x="1033063" y="2738845"/>
          <a:ext cx="3459464" cy="3200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01081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254929" y="1932318"/>
          <a:ext cx="3096984" cy="29225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nvPr>
        </p:nvGraphicFramePr>
        <p:xfrm>
          <a:off x="2916184" y="2487169"/>
          <a:ext cx="965444" cy="262543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92174" y="5221224"/>
            <a:ext cx="6069330" cy="1400383"/>
          </a:xfrm>
          <a:prstGeom prst="rect">
            <a:avLst/>
          </a:prstGeom>
          <a:noFill/>
        </p:spPr>
        <p:txBody>
          <a:bodyPr wrap="square" rtlCol="0">
            <a:spAutoFit/>
          </a:bodyPr>
          <a:lstStyle/>
          <a:p>
            <a:r>
              <a:rPr lang="en-US" dirty="0" smtClean="0"/>
              <a:t>Probability of getting a second spike is much lower, and there is a large change in threshold of the second spike relative to the first spike approaching the end of seizure.</a:t>
            </a:r>
          </a:p>
          <a:p>
            <a:endParaRPr lang="en-US" dirty="0"/>
          </a:p>
          <a:p>
            <a:r>
              <a:rPr lang="en-US" dirty="0" smtClean="0">
                <a:sym typeface="Wingdings" panose="05000000000000000000" pitchFamily="2" charset="2"/>
              </a:rPr>
              <a:t> Greatest change in excitability approaching seizure termination</a:t>
            </a:r>
            <a:endParaRPr lang="en-US" dirty="0"/>
          </a:p>
        </p:txBody>
      </p:sp>
    </p:spTree>
    <p:extLst>
      <p:ext uri="{BB962C8B-B14F-4D97-AF65-F5344CB8AC3E}">
        <p14:creationId xmlns:p14="http://schemas.microsoft.com/office/powerpoint/2010/main" val="1590699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8213" y="781562"/>
            <a:ext cx="3720084" cy="2309683"/>
            <a:chOff x="5627531" y="858385"/>
            <a:chExt cx="6230235" cy="2724231"/>
          </a:xfrm>
        </p:grpSpPr>
        <p:pic>
          <p:nvPicPr>
            <p:cNvPr id="38" name="Picture 37"/>
            <p:cNvPicPr>
              <a:picLocks noChangeAspect="1"/>
            </p:cNvPicPr>
            <p:nvPr/>
          </p:nvPicPr>
          <p:blipFill rotWithShape="1">
            <a:blip r:embed="rId2" cstate="print"/>
            <a:srcRect t="2871" b="67546"/>
            <a:stretch/>
          </p:blipFill>
          <p:spPr>
            <a:xfrm>
              <a:off x="6915796" y="858385"/>
              <a:ext cx="3986074" cy="614757"/>
            </a:xfrm>
            <a:prstGeom prst="rect">
              <a:avLst/>
            </a:prstGeom>
          </p:spPr>
        </p:pic>
        <p:pic>
          <p:nvPicPr>
            <p:cNvPr id="39" name="Picture 38"/>
            <p:cNvPicPr>
              <a:picLocks noChangeAspect="1"/>
            </p:cNvPicPr>
            <p:nvPr/>
          </p:nvPicPr>
          <p:blipFill rotWithShape="1">
            <a:blip r:embed="rId2" cstate="print"/>
            <a:srcRect t="33867" b="24717"/>
            <a:stretch/>
          </p:blipFill>
          <p:spPr>
            <a:xfrm>
              <a:off x="6915797" y="1331304"/>
              <a:ext cx="3986074" cy="860660"/>
            </a:xfrm>
            <a:prstGeom prst="rect">
              <a:avLst/>
            </a:prstGeom>
          </p:spPr>
        </p:pic>
        <p:pic>
          <p:nvPicPr>
            <p:cNvPr id="41" name="Picture 40"/>
            <p:cNvPicPr>
              <a:picLocks noChangeAspect="1"/>
            </p:cNvPicPr>
            <p:nvPr/>
          </p:nvPicPr>
          <p:blipFill rotWithShape="1">
            <a:blip r:embed="rId3" cstate="print"/>
            <a:srcRect t="14635" b="20468"/>
            <a:stretch/>
          </p:blipFill>
          <p:spPr>
            <a:xfrm>
              <a:off x="5627531" y="2850410"/>
              <a:ext cx="1037261" cy="554861"/>
            </a:xfrm>
            <a:prstGeom prst="rect">
              <a:avLst/>
            </a:prstGeom>
          </p:spPr>
        </p:pic>
        <p:pic>
          <p:nvPicPr>
            <p:cNvPr id="42" name="Picture 41"/>
            <p:cNvPicPr>
              <a:picLocks noChangeAspect="1"/>
            </p:cNvPicPr>
            <p:nvPr/>
          </p:nvPicPr>
          <p:blipFill rotWithShape="1">
            <a:blip r:embed="rId4" cstate="print"/>
            <a:srcRect t="15689" b="25627"/>
            <a:stretch/>
          </p:blipFill>
          <p:spPr>
            <a:xfrm>
              <a:off x="6763044" y="2942588"/>
              <a:ext cx="1037261" cy="501749"/>
            </a:xfrm>
            <a:prstGeom prst="rect">
              <a:avLst/>
            </a:prstGeom>
          </p:spPr>
        </p:pic>
        <p:pic>
          <p:nvPicPr>
            <p:cNvPr id="43" name="Picture 42"/>
            <p:cNvPicPr>
              <a:picLocks noChangeAspect="1"/>
            </p:cNvPicPr>
            <p:nvPr/>
          </p:nvPicPr>
          <p:blipFill rotWithShape="1">
            <a:blip r:embed="rId5" cstate="print"/>
            <a:srcRect t="12051" b="25879"/>
            <a:stretch/>
          </p:blipFill>
          <p:spPr>
            <a:xfrm>
              <a:off x="7898360" y="3073935"/>
              <a:ext cx="1037260" cy="353733"/>
            </a:xfrm>
            <a:prstGeom prst="rect">
              <a:avLst/>
            </a:prstGeom>
          </p:spPr>
        </p:pic>
        <p:pic>
          <p:nvPicPr>
            <p:cNvPr id="44" name="Picture 43"/>
            <p:cNvPicPr>
              <a:picLocks noChangeAspect="1"/>
            </p:cNvPicPr>
            <p:nvPr/>
          </p:nvPicPr>
          <p:blipFill rotWithShape="1">
            <a:blip r:embed="rId6" cstate="print"/>
            <a:srcRect t="12011" b="26846"/>
            <a:stretch/>
          </p:blipFill>
          <p:spPr>
            <a:xfrm>
              <a:off x="9016978" y="2135894"/>
              <a:ext cx="1037261" cy="1303680"/>
            </a:xfrm>
            <a:prstGeom prst="rect">
              <a:avLst/>
            </a:prstGeom>
          </p:spPr>
        </p:pic>
        <p:pic>
          <p:nvPicPr>
            <p:cNvPr id="47" name="Picture 46"/>
            <p:cNvPicPr>
              <a:picLocks noChangeAspect="1"/>
            </p:cNvPicPr>
            <p:nvPr/>
          </p:nvPicPr>
          <p:blipFill rotWithShape="1">
            <a:blip r:embed="rId7" cstate="print"/>
            <a:srcRect t="15720" b="26417"/>
            <a:stretch/>
          </p:blipFill>
          <p:spPr>
            <a:xfrm>
              <a:off x="10158019" y="3061622"/>
              <a:ext cx="1037261" cy="397002"/>
            </a:xfrm>
            <a:prstGeom prst="rect">
              <a:avLst/>
            </a:prstGeom>
          </p:spPr>
        </p:pic>
        <p:cxnSp>
          <p:nvCxnSpPr>
            <p:cNvPr id="49" name="Straight Arrow Connector 48"/>
            <p:cNvCxnSpPr>
              <a:endCxn id="41" idx="0"/>
            </p:cNvCxnSpPr>
            <p:nvPr/>
          </p:nvCxnSpPr>
          <p:spPr>
            <a:xfrm flipH="1">
              <a:off x="6146162" y="2135894"/>
              <a:ext cx="954294" cy="714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7079416" y="2188168"/>
              <a:ext cx="815800" cy="8082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10552560" y="2163078"/>
              <a:ext cx="248181" cy="8333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9628628" y="2163078"/>
              <a:ext cx="231193" cy="501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8211588" y="2188168"/>
              <a:ext cx="561175" cy="8082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12032" y="2877594"/>
              <a:ext cx="550287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10799347" y="3050813"/>
              <a:ext cx="1058419" cy="531803"/>
              <a:chOff x="5338552" y="5650304"/>
              <a:chExt cx="1058419" cy="531803"/>
            </a:xfrm>
          </p:grpSpPr>
          <p:sp>
            <p:nvSpPr>
              <p:cNvPr id="70" name="TextBox 69"/>
              <p:cNvSpPr txBox="1"/>
              <p:nvPr/>
            </p:nvSpPr>
            <p:spPr>
              <a:xfrm>
                <a:off x="5338552" y="5650304"/>
                <a:ext cx="763079" cy="254113"/>
              </a:xfrm>
              <a:prstGeom prst="rect">
                <a:avLst/>
              </a:prstGeom>
              <a:noFill/>
            </p:spPr>
            <p:txBody>
              <a:bodyPr wrap="square" rtlCol="0">
                <a:spAutoFit/>
              </a:bodyPr>
              <a:lstStyle/>
              <a:p>
                <a:r>
                  <a:rPr lang="en-US" sz="800" dirty="0" smtClean="0"/>
                  <a:t>46pA</a:t>
                </a:r>
                <a:endParaRPr lang="en-US" sz="800" dirty="0"/>
              </a:p>
            </p:txBody>
          </p:sp>
          <p:sp>
            <p:nvSpPr>
              <p:cNvPr id="71" name="TextBox 70"/>
              <p:cNvSpPr txBox="1"/>
              <p:nvPr/>
            </p:nvSpPr>
            <p:spPr>
              <a:xfrm>
                <a:off x="5837999" y="5782788"/>
                <a:ext cx="558972" cy="399319"/>
              </a:xfrm>
              <a:prstGeom prst="rect">
                <a:avLst/>
              </a:prstGeom>
              <a:noFill/>
            </p:spPr>
            <p:txBody>
              <a:bodyPr wrap="square" rtlCol="0">
                <a:spAutoFit/>
              </a:bodyPr>
              <a:lstStyle/>
              <a:p>
                <a:r>
                  <a:rPr lang="en-US" sz="800" dirty="0" smtClean="0"/>
                  <a:t>20ms</a:t>
                </a:r>
                <a:endParaRPr lang="en-US" sz="800" dirty="0"/>
              </a:p>
            </p:txBody>
          </p:sp>
          <p:pic>
            <p:nvPicPr>
              <p:cNvPr id="72" name="Picture 71"/>
              <p:cNvPicPr>
                <a:picLocks noChangeAspect="1"/>
              </p:cNvPicPr>
              <p:nvPr/>
            </p:nvPicPr>
            <p:blipFill rotWithShape="1">
              <a:blip r:embed="rId3" cstate="print"/>
              <a:srcRect t="78505" r="78638" b="2775"/>
              <a:stretch/>
            </p:blipFill>
            <p:spPr>
              <a:xfrm>
                <a:off x="5850611" y="5688806"/>
                <a:ext cx="221577" cy="160059"/>
              </a:xfrm>
              <a:prstGeom prst="rect">
                <a:avLst/>
              </a:prstGeom>
            </p:spPr>
          </p:pic>
          <p:sp>
            <p:nvSpPr>
              <p:cNvPr id="73" name="Rectangle 72"/>
              <p:cNvSpPr/>
              <p:nvPr/>
            </p:nvSpPr>
            <p:spPr>
              <a:xfrm>
                <a:off x="5860256" y="5710238"/>
                <a:ext cx="223838" cy="72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rot="7446085">
              <a:off x="6492546" y="3128663"/>
              <a:ext cx="369715" cy="335043"/>
            </a:xfrm>
            <a:prstGeom prst="rect">
              <a:avLst/>
            </a:prstGeom>
            <a:noFill/>
          </p:spPr>
          <p:txBody>
            <a:bodyPr wrap="square" rtlCol="0">
              <a:spAutoFit/>
            </a:bodyPr>
            <a:lstStyle/>
            <a:p>
              <a:r>
                <a:rPr lang="en-US" sz="700" dirty="0" smtClean="0"/>
                <a:t>//</a:t>
              </a:r>
              <a:endParaRPr lang="en-US" sz="700" dirty="0"/>
            </a:p>
          </p:txBody>
        </p:sp>
        <p:sp>
          <p:nvSpPr>
            <p:cNvPr id="76" name="TextBox 75"/>
            <p:cNvSpPr txBox="1"/>
            <p:nvPr/>
          </p:nvSpPr>
          <p:spPr>
            <a:xfrm rot="7446085">
              <a:off x="7614310" y="3124520"/>
              <a:ext cx="369715" cy="335043"/>
            </a:xfrm>
            <a:prstGeom prst="rect">
              <a:avLst/>
            </a:prstGeom>
            <a:noFill/>
          </p:spPr>
          <p:txBody>
            <a:bodyPr wrap="square" rtlCol="0">
              <a:spAutoFit/>
            </a:bodyPr>
            <a:lstStyle/>
            <a:p>
              <a:r>
                <a:rPr lang="en-US" sz="700" dirty="0" smtClean="0"/>
                <a:t>//</a:t>
              </a:r>
              <a:endParaRPr lang="en-US" sz="700" dirty="0"/>
            </a:p>
          </p:txBody>
        </p:sp>
        <p:sp>
          <p:nvSpPr>
            <p:cNvPr id="77" name="TextBox 76"/>
            <p:cNvSpPr txBox="1"/>
            <p:nvPr/>
          </p:nvSpPr>
          <p:spPr>
            <a:xfrm rot="7446085">
              <a:off x="8750762" y="3128663"/>
              <a:ext cx="369715" cy="335043"/>
            </a:xfrm>
            <a:prstGeom prst="rect">
              <a:avLst/>
            </a:prstGeom>
            <a:noFill/>
          </p:spPr>
          <p:txBody>
            <a:bodyPr wrap="square" rtlCol="0">
              <a:spAutoFit/>
            </a:bodyPr>
            <a:lstStyle/>
            <a:p>
              <a:r>
                <a:rPr lang="en-US" sz="700" dirty="0" smtClean="0"/>
                <a:t>//</a:t>
              </a:r>
              <a:endParaRPr lang="en-US" sz="700" dirty="0"/>
            </a:p>
          </p:txBody>
        </p:sp>
        <p:sp>
          <p:nvSpPr>
            <p:cNvPr id="78" name="TextBox 77"/>
            <p:cNvSpPr txBox="1"/>
            <p:nvPr/>
          </p:nvSpPr>
          <p:spPr>
            <a:xfrm rot="7446085">
              <a:off x="9886252" y="3124113"/>
              <a:ext cx="369715" cy="335043"/>
            </a:xfrm>
            <a:prstGeom prst="rect">
              <a:avLst/>
            </a:prstGeom>
            <a:noFill/>
          </p:spPr>
          <p:txBody>
            <a:bodyPr wrap="square" rtlCol="0">
              <a:spAutoFit/>
            </a:bodyPr>
            <a:lstStyle/>
            <a:p>
              <a:r>
                <a:rPr lang="en-US" sz="700" dirty="0" smtClean="0"/>
                <a:t>//</a:t>
              </a:r>
              <a:endParaRPr lang="en-US" sz="700" dirty="0"/>
            </a:p>
          </p:txBody>
        </p:sp>
        <p:sp>
          <p:nvSpPr>
            <p:cNvPr id="79" name="TextBox 78"/>
            <p:cNvSpPr txBox="1"/>
            <p:nvPr/>
          </p:nvSpPr>
          <p:spPr>
            <a:xfrm>
              <a:off x="5679574" y="1999367"/>
              <a:ext cx="1261989" cy="435621"/>
            </a:xfrm>
            <a:prstGeom prst="rect">
              <a:avLst/>
            </a:prstGeom>
            <a:noFill/>
          </p:spPr>
          <p:txBody>
            <a:bodyPr wrap="square" rtlCol="0">
              <a:spAutoFit/>
            </a:bodyPr>
            <a:lstStyle/>
            <a:p>
              <a:r>
                <a:rPr lang="en-US" sz="900" dirty="0" smtClean="0"/>
                <a:t>Voltage clamp: 0mV</a:t>
              </a:r>
              <a:endParaRPr lang="en-US" sz="900" dirty="0"/>
            </a:p>
          </p:txBody>
        </p:sp>
        <p:sp>
          <p:nvSpPr>
            <p:cNvPr id="80" name="TextBox 79"/>
            <p:cNvSpPr txBox="1"/>
            <p:nvPr/>
          </p:nvSpPr>
          <p:spPr>
            <a:xfrm>
              <a:off x="6527800" y="970291"/>
              <a:ext cx="586706" cy="272262"/>
            </a:xfrm>
            <a:prstGeom prst="rect">
              <a:avLst/>
            </a:prstGeom>
            <a:noFill/>
          </p:spPr>
          <p:txBody>
            <a:bodyPr wrap="square" rtlCol="0">
              <a:spAutoFit/>
            </a:bodyPr>
            <a:lstStyle/>
            <a:p>
              <a:r>
                <a:rPr lang="en-US" sz="900" dirty="0" smtClean="0"/>
                <a:t>LFP</a:t>
              </a:r>
              <a:endParaRPr lang="en-US" sz="900" dirty="0"/>
            </a:p>
          </p:txBody>
        </p:sp>
      </p:grpSp>
      <p:sp>
        <p:nvSpPr>
          <p:cNvPr id="67" name="TextBox 66"/>
          <p:cNvSpPr txBox="1"/>
          <p:nvPr/>
        </p:nvSpPr>
        <p:spPr>
          <a:xfrm>
            <a:off x="364680" y="203810"/>
            <a:ext cx="4159688" cy="615553"/>
          </a:xfrm>
          <a:prstGeom prst="rect">
            <a:avLst/>
          </a:prstGeom>
          <a:noFill/>
        </p:spPr>
        <p:txBody>
          <a:bodyPr wrap="square" rtlCol="0">
            <a:spAutoFit/>
          </a:bodyPr>
          <a:lstStyle/>
          <a:p>
            <a:r>
              <a:rPr lang="en-US" dirty="0" smtClean="0"/>
              <a:t>Deep layer Evoked </a:t>
            </a:r>
            <a:r>
              <a:rPr lang="en-US" dirty="0" smtClean="0"/>
              <a:t>IPCSs </a:t>
            </a:r>
            <a:r>
              <a:rPr lang="en-US" dirty="0" smtClean="0"/>
              <a:t>measured in layer II/III </a:t>
            </a:r>
            <a:r>
              <a:rPr lang="en-US" dirty="0" err="1" smtClean="0"/>
              <a:t>pyramical</a:t>
            </a:r>
            <a:r>
              <a:rPr lang="en-US" dirty="0" smtClean="0"/>
              <a:t> neurons</a:t>
            </a:r>
            <a:endParaRPr lang="en-US" dirty="0"/>
          </a:p>
        </p:txBody>
      </p:sp>
      <p:sp>
        <p:nvSpPr>
          <p:cNvPr id="69" name="TextBox 68"/>
          <p:cNvSpPr txBox="1"/>
          <p:nvPr/>
        </p:nvSpPr>
        <p:spPr>
          <a:xfrm>
            <a:off x="258840" y="5341023"/>
            <a:ext cx="8692376" cy="1384995"/>
          </a:xfrm>
          <a:prstGeom prst="rect">
            <a:avLst/>
          </a:prstGeom>
          <a:noFill/>
        </p:spPr>
        <p:txBody>
          <a:bodyPr wrap="square" rtlCol="0">
            <a:spAutoFit/>
          </a:bodyPr>
          <a:lstStyle/>
          <a:p>
            <a:r>
              <a:rPr lang="en-US" sz="1400" b="1" dirty="0" err="1" smtClean="0"/>
              <a:t>eIPSCs</a:t>
            </a:r>
            <a:r>
              <a:rPr lang="en-US" sz="1400" b="1" dirty="0" smtClean="0"/>
              <a:t> run rampant at seizure termination.</a:t>
            </a:r>
            <a:r>
              <a:rPr lang="en-US" sz="1400" dirty="0" smtClean="0"/>
              <a:t>  A) Representative example of the spontaneous local field potential seizure like event and intracellular excitatory  currents. The intracellular recordings are expanded from the top trace voltage clamp data. B) Average charge transfer energy calculated at each phase of the seizure. -180 degrees is seizure start, 0 is seizure end and 180 is the start of the next </a:t>
            </a:r>
            <a:r>
              <a:rPr lang="en-US" sz="1400" dirty="0"/>
              <a:t>seizure. Normalized to pre-ictal values. * p&lt;0.008 n = 6 </a:t>
            </a:r>
            <a:r>
              <a:rPr lang="en-US" sz="1400" dirty="0" err="1" smtClean="0"/>
              <a:t>eIPSCs</a:t>
            </a:r>
            <a:r>
              <a:rPr lang="en-US" sz="1400" dirty="0" smtClean="0"/>
              <a:t>.</a:t>
            </a:r>
            <a:endParaRPr lang="en-US" sz="1400" b="1" dirty="0"/>
          </a:p>
          <a:p>
            <a:r>
              <a:rPr lang="en-US" sz="1400" dirty="0" smtClean="0"/>
              <a:t>C) Representative example of the spontaneous intracellular inhibitory currents.  D) Charge transfer energy of the inhibitory currents normalized to pre-ictal evoked responses.  </a:t>
            </a:r>
            <a:endParaRPr lang="en-US" sz="1400" b="1" dirty="0"/>
          </a:p>
        </p:txBody>
      </p:sp>
      <p:graphicFrame>
        <p:nvGraphicFramePr>
          <p:cNvPr id="34" name="Chart 33"/>
          <p:cNvGraphicFramePr>
            <a:graphicFrameLocks/>
          </p:cNvGraphicFramePr>
          <p:nvPr>
            <p:extLst>
              <p:ext uri="{D42A27DB-BD31-4B8C-83A1-F6EECF244321}">
                <p14:modId xmlns:p14="http://schemas.microsoft.com/office/powerpoint/2010/main" val="128527343"/>
              </p:ext>
            </p:extLst>
          </p:nvPr>
        </p:nvGraphicFramePr>
        <p:xfrm>
          <a:off x="1048669" y="3159551"/>
          <a:ext cx="2918030" cy="20867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hart 34"/>
          <p:cNvGraphicFramePr>
            <a:graphicFrameLocks/>
          </p:cNvGraphicFramePr>
          <p:nvPr>
            <p:extLst>
              <p:ext uri="{D42A27DB-BD31-4B8C-83A1-F6EECF244321}">
                <p14:modId xmlns:p14="http://schemas.microsoft.com/office/powerpoint/2010/main" val="4128127998"/>
              </p:ext>
            </p:extLst>
          </p:nvPr>
        </p:nvGraphicFramePr>
        <p:xfrm>
          <a:off x="4801170" y="3159552"/>
          <a:ext cx="3078956" cy="2226825"/>
        </p:xfrm>
        <a:graphic>
          <a:graphicData uri="http://schemas.openxmlformats.org/drawingml/2006/chart">
            <c:chart xmlns:c="http://schemas.openxmlformats.org/drawingml/2006/chart" xmlns:r="http://schemas.openxmlformats.org/officeDocument/2006/relationships" r:id="rId9"/>
          </a:graphicData>
        </a:graphic>
      </p:graphicFrame>
      <p:pic>
        <p:nvPicPr>
          <p:cNvPr id="36" name="Picture 35"/>
          <p:cNvPicPr/>
          <p:nvPr/>
        </p:nvPicPr>
        <p:blipFill rotWithShape="1">
          <a:blip r:embed="rId10" cstate="print"/>
          <a:srcRect l="45390" t="14" r="11272" b="41780"/>
          <a:stretch/>
        </p:blipFill>
        <p:spPr bwMode="auto">
          <a:xfrm>
            <a:off x="4737076" y="777441"/>
            <a:ext cx="3035324" cy="2382110"/>
          </a:xfrm>
          <a:prstGeom prst="rect">
            <a:avLst/>
          </a:prstGeom>
          <a:noFill/>
        </p:spPr>
      </p:pic>
      <p:sp>
        <p:nvSpPr>
          <p:cNvPr id="3" name="TextBox 2"/>
          <p:cNvSpPr txBox="1"/>
          <p:nvPr/>
        </p:nvSpPr>
        <p:spPr>
          <a:xfrm>
            <a:off x="1048669" y="777441"/>
            <a:ext cx="349308" cy="353943"/>
          </a:xfrm>
          <a:prstGeom prst="rect">
            <a:avLst/>
          </a:prstGeom>
          <a:noFill/>
        </p:spPr>
        <p:txBody>
          <a:bodyPr wrap="square" rtlCol="0">
            <a:spAutoFit/>
          </a:bodyPr>
          <a:lstStyle/>
          <a:p>
            <a:r>
              <a:rPr lang="en-US" dirty="0" smtClean="0"/>
              <a:t>A</a:t>
            </a:r>
            <a:endParaRPr lang="en-US" dirty="0"/>
          </a:p>
        </p:txBody>
      </p:sp>
      <p:sp>
        <p:nvSpPr>
          <p:cNvPr id="37" name="TextBox 36"/>
          <p:cNvSpPr txBox="1"/>
          <p:nvPr/>
        </p:nvSpPr>
        <p:spPr>
          <a:xfrm>
            <a:off x="4546098" y="777441"/>
            <a:ext cx="349308" cy="353943"/>
          </a:xfrm>
          <a:prstGeom prst="rect">
            <a:avLst/>
          </a:prstGeom>
          <a:noFill/>
        </p:spPr>
        <p:txBody>
          <a:bodyPr wrap="square" rtlCol="0">
            <a:spAutoFit/>
          </a:bodyPr>
          <a:lstStyle/>
          <a:p>
            <a:r>
              <a:rPr lang="en-US" dirty="0" smtClean="0"/>
              <a:t>B</a:t>
            </a:r>
            <a:endParaRPr lang="en-US" dirty="0"/>
          </a:p>
        </p:txBody>
      </p:sp>
      <p:grpSp>
        <p:nvGrpSpPr>
          <p:cNvPr id="22" name="Group 21"/>
          <p:cNvGrpSpPr/>
          <p:nvPr/>
        </p:nvGrpSpPr>
        <p:grpSpPr>
          <a:xfrm>
            <a:off x="3489377" y="1136592"/>
            <a:ext cx="731757" cy="552880"/>
            <a:chOff x="4880275" y="1293692"/>
            <a:chExt cx="975676" cy="552880"/>
          </a:xfrm>
        </p:grpSpPr>
        <p:grpSp>
          <p:nvGrpSpPr>
            <p:cNvPr id="13" name="Group 12"/>
            <p:cNvGrpSpPr/>
            <p:nvPr/>
          </p:nvGrpSpPr>
          <p:grpSpPr>
            <a:xfrm>
              <a:off x="5368880" y="1308263"/>
              <a:ext cx="369606" cy="287405"/>
              <a:chOff x="5288931" y="1302771"/>
              <a:chExt cx="369606" cy="283754"/>
            </a:xfrm>
          </p:grpSpPr>
          <p:cxnSp>
            <p:nvCxnSpPr>
              <p:cNvPr id="5" name="Straight Connector 4"/>
              <p:cNvCxnSpPr/>
              <p:nvPr/>
            </p:nvCxnSpPr>
            <p:spPr>
              <a:xfrm>
                <a:off x="5288931" y="1302771"/>
                <a:ext cx="0" cy="28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288931" y="1586525"/>
                <a:ext cx="3696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880275" y="1293692"/>
              <a:ext cx="553224" cy="276999"/>
            </a:xfrm>
            <a:prstGeom prst="rect">
              <a:avLst/>
            </a:prstGeom>
            <a:noFill/>
          </p:spPr>
          <p:txBody>
            <a:bodyPr wrap="square" rtlCol="0">
              <a:spAutoFit/>
            </a:bodyPr>
            <a:lstStyle/>
            <a:p>
              <a:pPr algn="r"/>
              <a:r>
                <a:rPr lang="en-US" sz="600" dirty="0" smtClean="0"/>
                <a:t>0.5mV</a:t>
              </a:r>
            </a:p>
            <a:p>
              <a:pPr algn="r"/>
              <a:r>
                <a:rPr lang="en-US" sz="600" dirty="0" smtClean="0"/>
                <a:t>900pA</a:t>
              </a:r>
              <a:endParaRPr lang="en-US" sz="600" dirty="0"/>
            </a:p>
          </p:txBody>
        </p:sp>
        <p:sp>
          <p:nvSpPr>
            <p:cNvPr id="52" name="TextBox 51"/>
            <p:cNvSpPr txBox="1"/>
            <p:nvPr/>
          </p:nvSpPr>
          <p:spPr>
            <a:xfrm>
              <a:off x="5602379" y="1569573"/>
              <a:ext cx="253572" cy="276999"/>
            </a:xfrm>
            <a:prstGeom prst="rect">
              <a:avLst/>
            </a:prstGeom>
            <a:noFill/>
          </p:spPr>
          <p:txBody>
            <a:bodyPr wrap="square" rtlCol="0">
              <a:spAutoFit/>
            </a:bodyPr>
            <a:lstStyle/>
            <a:p>
              <a:pPr algn="r"/>
              <a:r>
                <a:rPr lang="en-US" sz="600" dirty="0" smtClean="0"/>
                <a:t>5s</a:t>
              </a:r>
              <a:endParaRPr lang="en-US" sz="600" dirty="0"/>
            </a:p>
          </p:txBody>
        </p:sp>
      </p:grpSp>
      <p:sp>
        <p:nvSpPr>
          <p:cNvPr id="23" name="Rectangle 22"/>
          <p:cNvSpPr/>
          <p:nvPr/>
        </p:nvSpPr>
        <p:spPr>
          <a:xfrm>
            <a:off x="7003953" y="1597138"/>
            <a:ext cx="1325660" cy="503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7021205" y="1597138"/>
            <a:ext cx="736257" cy="624031"/>
            <a:chOff x="5132804" y="1293692"/>
            <a:chExt cx="723147" cy="496087"/>
          </a:xfrm>
        </p:grpSpPr>
        <p:grpSp>
          <p:nvGrpSpPr>
            <p:cNvPr id="81" name="Group 80"/>
            <p:cNvGrpSpPr/>
            <p:nvPr/>
          </p:nvGrpSpPr>
          <p:grpSpPr>
            <a:xfrm>
              <a:off x="5368880" y="1308263"/>
              <a:ext cx="369606" cy="287405"/>
              <a:chOff x="5288931" y="1302771"/>
              <a:chExt cx="369606" cy="283754"/>
            </a:xfrm>
          </p:grpSpPr>
          <p:cxnSp>
            <p:nvCxnSpPr>
              <p:cNvPr id="84" name="Straight Connector 83"/>
              <p:cNvCxnSpPr/>
              <p:nvPr/>
            </p:nvCxnSpPr>
            <p:spPr>
              <a:xfrm>
                <a:off x="5288931" y="1302771"/>
                <a:ext cx="0" cy="28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288931" y="1586525"/>
                <a:ext cx="3696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5132804" y="1293692"/>
              <a:ext cx="300694" cy="367011"/>
            </a:xfrm>
            <a:prstGeom prst="rect">
              <a:avLst/>
            </a:prstGeom>
            <a:noFill/>
          </p:spPr>
          <p:txBody>
            <a:bodyPr wrap="square" rtlCol="0">
              <a:spAutoFit/>
            </a:bodyPr>
            <a:lstStyle/>
            <a:p>
              <a:pPr algn="r"/>
              <a:r>
                <a:rPr lang="en-US" sz="600" dirty="0" smtClean="0"/>
                <a:t>1mV</a:t>
              </a:r>
            </a:p>
            <a:p>
              <a:pPr algn="r"/>
              <a:r>
                <a:rPr lang="en-US" sz="600" dirty="0" smtClean="0"/>
                <a:t>680pA</a:t>
              </a:r>
              <a:endParaRPr lang="en-US" sz="600" dirty="0"/>
            </a:p>
          </p:txBody>
        </p:sp>
        <p:sp>
          <p:nvSpPr>
            <p:cNvPr id="83" name="TextBox 82"/>
            <p:cNvSpPr txBox="1"/>
            <p:nvPr/>
          </p:nvSpPr>
          <p:spPr>
            <a:xfrm>
              <a:off x="5602379" y="1569573"/>
              <a:ext cx="253572" cy="220206"/>
            </a:xfrm>
            <a:prstGeom prst="rect">
              <a:avLst/>
            </a:prstGeom>
            <a:noFill/>
          </p:spPr>
          <p:txBody>
            <a:bodyPr wrap="square" rtlCol="0">
              <a:spAutoFit/>
            </a:bodyPr>
            <a:lstStyle/>
            <a:p>
              <a:pPr algn="r"/>
              <a:r>
                <a:rPr lang="en-US" sz="600" dirty="0" smtClean="0"/>
                <a:t>20s</a:t>
              </a:r>
              <a:endParaRPr lang="en-US" sz="600" dirty="0"/>
            </a:p>
          </p:txBody>
        </p:sp>
      </p:grpSp>
      <p:grpSp>
        <p:nvGrpSpPr>
          <p:cNvPr id="87" name="Group 86"/>
          <p:cNvGrpSpPr/>
          <p:nvPr/>
        </p:nvGrpSpPr>
        <p:grpSpPr>
          <a:xfrm>
            <a:off x="7788687" y="2378679"/>
            <a:ext cx="147524" cy="469508"/>
            <a:chOff x="5288931" y="1302771"/>
            <a:chExt cx="369606" cy="283754"/>
          </a:xfrm>
        </p:grpSpPr>
        <p:cxnSp>
          <p:nvCxnSpPr>
            <p:cNvPr id="90" name="Straight Connector 89"/>
            <p:cNvCxnSpPr/>
            <p:nvPr/>
          </p:nvCxnSpPr>
          <p:spPr>
            <a:xfrm>
              <a:off x="5288931" y="1302771"/>
              <a:ext cx="0" cy="28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288931" y="1586525"/>
              <a:ext cx="3696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7774826" y="2808714"/>
            <a:ext cx="341908" cy="400110"/>
          </a:xfrm>
          <a:prstGeom prst="rect">
            <a:avLst/>
          </a:prstGeom>
          <a:noFill/>
        </p:spPr>
        <p:txBody>
          <a:bodyPr wrap="square" rtlCol="0">
            <a:spAutoFit/>
          </a:bodyPr>
          <a:lstStyle/>
          <a:p>
            <a:r>
              <a:rPr lang="en-US" sz="1000" dirty="0" smtClean="0"/>
              <a:t>0.2s</a:t>
            </a:r>
            <a:endParaRPr lang="en-US" sz="1000" dirty="0"/>
          </a:p>
        </p:txBody>
      </p:sp>
      <p:cxnSp>
        <p:nvCxnSpPr>
          <p:cNvPr id="54" name="Straight Connector 53"/>
          <p:cNvCxnSpPr/>
          <p:nvPr/>
        </p:nvCxnSpPr>
        <p:spPr>
          <a:xfrm>
            <a:off x="1337497" y="1438568"/>
            <a:ext cx="1205313" cy="22358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8840" y="1136592"/>
            <a:ext cx="1605609" cy="276999"/>
          </a:xfrm>
          <a:prstGeom prst="rect">
            <a:avLst/>
          </a:prstGeom>
          <a:noFill/>
        </p:spPr>
        <p:txBody>
          <a:bodyPr wrap="square" rtlCol="0">
            <a:spAutoFit/>
          </a:bodyPr>
          <a:lstStyle/>
          <a:p>
            <a:r>
              <a:rPr lang="en-US" sz="1200" dirty="0" smtClean="0"/>
              <a:t>initial IPSC burst</a:t>
            </a:r>
            <a:endParaRPr lang="en-US" sz="1200" dirty="0"/>
          </a:p>
        </p:txBody>
      </p:sp>
      <p:sp>
        <p:nvSpPr>
          <p:cNvPr id="59" name="TextBox 58"/>
          <p:cNvSpPr txBox="1"/>
          <p:nvPr/>
        </p:nvSpPr>
        <p:spPr>
          <a:xfrm>
            <a:off x="4718297" y="294518"/>
            <a:ext cx="4159688" cy="353943"/>
          </a:xfrm>
          <a:prstGeom prst="rect">
            <a:avLst/>
          </a:prstGeom>
          <a:noFill/>
        </p:spPr>
        <p:txBody>
          <a:bodyPr wrap="square" rtlCol="0">
            <a:spAutoFit/>
          </a:bodyPr>
          <a:lstStyle/>
          <a:p>
            <a:r>
              <a:rPr lang="en-US" dirty="0" smtClean="0"/>
              <a:t>Spontaneous </a:t>
            </a:r>
            <a:r>
              <a:rPr lang="en-US" dirty="0" smtClean="0"/>
              <a:t>IPCSs</a:t>
            </a:r>
            <a:endParaRPr lang="en-US" dirty="0"/>
          </a:p>
        </p:txBody>
      </p:sp>
    </p:spTree>
    <p:extLst>
      <p:ext uri="{BB962C8B-B14F-4D97-AF65-F5344CB8AC3E}">
        <p14:creationId xmlns:p14="http://schemas.microsoft.com/office/powerpoint/2010/main" val="29490054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60" y="265829"/>
            <a:ext cx="8697320" cy="5911136"/>
          </a:xfrm>
        </p:spPr>
        <p:txBody>
          <a:bodyPr>
            <a:normAutofit/>
          </a:bodyPr>
          <a:lstStyle/>
          <a:p>
            <a:endParaRPr lang="en-US" dirty="0" smtClean="0"/>
          </a:p>
          <a:p>
            <a:pPr marL="0" indent="0">
              <a:buNone/>
            </a:pPr>
            <a:r>
              <a:rPr lang="en-US" dirty="0" smtClean="0"/>
              <a:t>Seizure onset and offset factors:</a:t>
            </a:r>
            <a:endParaRPr lang="en-US" dirty="0"/>
          </a:p>
          <a:p>
            <a:endParaRPr lang="en-US" dirty="0" smtClean="0"/>
          </a:p>
          <a:p>
            <a:r>
              <a:rPr lang="en-US" dirty="0" smtClean="0"/>
              <a:t>Neocortical seizure onset is associated with increased glutamate and GABA release.</a:t>
            </a:r>
          </a:p>
          <a:p>
            <a:r>
              <a:rPr lang="en-US" dirty="0" smtClean="0"/>
              <a:t>Seizure termination is associated with depressed glutamate release which is adenosine</a:t>
            </a:r>
            <a:r>
              <a:rPr lang="en-US" dirty="0"/>
              <a:t>-</a:t>
            </a:r>
            <a:r>
              <a:rPr lang="en-US" dirty="0" smtClean="0"/>
              <a:t>mediated, increased evoked and spontaneous GABA release, decreased </a:t>
            </a:r>
            <a:r>
              <a:rPr lang="en-US" dirty="0"/>
              <a:t>neuronal </a:t>
            </a:r>
            <a:r>
              <a:rPr lang="en-US" dirty="0" smtClean="0"/>
              <a:t>excitability, increased postsynaptic conductance (from many potential sources), increased K+, decreased </a:t>
            </a:r>
            <a:r>
              <a:rPr lang="en-US" dirty="0"/>
              <a:t> </a:t>
            </a:r>
            <a:r>
              <a:rPr lang="en-US" dirty="0" smtClean="0"/>
              <a:t> </a:t>
            </a:r>
            <a:r>
              <a:rPr lang="en-US" dirty="0" err="1" smtClean="0"/>
              <a:t>Ca</a:t>
            </a:r>
            <a:r>
              <a:rPr lang="en-US" dirty="0" smtClean="0"/>
              <a:t>++, cell swelling, increased presynaptic metabotropic </a:t>
            </a:r>
            <a:r>
              <a:rPr lang="en-US" dirty="0" err="1" smtClean="0"/>
              <a:t>glutamatergic</a:t>
            </a:r>
            <a:r>
              <a:rPr lang="en-US" dirty="0" smtClean="0"/>
              <a:t> activation, etc…..</a:t>
            </a:r>
          </a:p>
        </p:txBody>
      </p:sp>
    </p:spTree>
    <p:extLst>
      <p:ext uri="{BB962C8B-B14F-4D97-AF65-F5344CB8AC3E}">
        <p14:creationId xmlns:p14="http://schemas.microsoft.com/office/powerpoint/2010/main" val="19432016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1692"/>
            <a:ext cx="8534400" cy="9094799"/>
          </a:xfrm>
          <a:prstGeom prst="rect">
            <a:avLst/>
          </a:prstGeom>
        </p:spPr>
        <p:txBody>
          <a:bodyPr wrap="square">
            <a:spAutoFit/>
          </a:bodyPr>
          <a:lstStyle/>
          <a:p>
            <a:r>
              <a:rPr lang="en-US" sz="2400" dirty="0" smtClean="0"/>
              <a:t>TOPICS </a:t>
            </a:r>
            <a:r>
              <a:rPr lang="en-US" sz="2400" dirty="0"/>
              <a:t>AND SPEAKERS: </a:t>
            </a:r>
            <a:endParaRPr lang="en-US" sz="2400" dirty="0" smtClean="0"/>
          </a:p>
          <a:p>
            <a:endParaRPr lang="en-US" sz="2400" dirty="0"/>
          </a:p>
          <a:p>
            <a:r>
              <a:rPr lang="en-US" sz="2400" dirty="0"/>
              <a:t>Intra and </a:t>
            </a:r>
            <a:r>
              <a:rPr lang="en-US" sz="2400" dirty="0" err="1"/>
              <a:t>Extracranial</a:t>
            </a:r>
            <a:r>
              <a:rPr lang="en-US" sz="2400" dirty="0"/>
              <a:t> EEG Dynamics in Relationship to Seizure States and Strategies for Modulating Seizure Activities </a:t>
            </a:r>
          </a:p>
          <a:p>
            <a:r>
              <a:rPr lang="en-US" sz="2400" dirty="0"/>
              <a:t>Dr. </a:t>
            </a:r>
            <a:r>
              <a:rPr lang="en-US" sz="2400" dirty="0" err="1"/>
              <a:t>Berj</a:t>
            </a:r>
            <a:r>
              <a:rPr lang="en-US" sz="2400" dirty="0"/>
              <a:t> </a:t>
            </a:r>
            <a:r>
              <a:rPr lang="en-US" sz="2400" dirty="0" err="1"/>
              <a:t>Bardakjian</a:t>
            </a:r>
            <a:r>
              <a:rPr lang="en-US" sz="2400" dirty="0"/>
              <a:t>, University of </a:t>
            </a:r>
            <a:r>
              <a:rPr lang="en-US" sz="2400" dirty="0" smtClean="0"/>
              <a:t>Toronto</a:t>
            </a:r>
          </a:p>
          <a:p>
            <a:endParaRPr lang="en-US" sz="2400" dirty="0"/>
          </a:p>
          <a:p>
            <a:r>
              <a:rPr lang="en-US" sz="2400" dirty="0"/>
              <a:t>Neuronal and Ionic Dynamics in Relation to Seizure Onset and Termination </a:t>
            </a:r>
          </a:p>
          <a:p>
            <a:r>
              <a:rPr lang="en-US" sz="2400" dirty="0"/>
              <a:t>Dr. Igor </a:t>
            </a:r>
            <a:r>
              <a:rPr lang="en-US" sz="2400" dirty="0" err="1"/>
              <a:t>Timofeev</a:t>
            </a:r>
            <a:r>
              <a:rPr lang="en-US" sz="2400" dirty="0"/>
              <a:t>, </a:t>
            </a:r>
            <a:r>
              <a:rPr lang="en-US" sz="2400" dirty="0" err="1"/>
              <a:t>Université</a:t>
            </a:r>
            <a:r>
              <a:rPr lang="en-US" sz="2400" dirty="0"/>
              <a:t> Laval </a:t>
            </a:r>
          </a:p>
          <a:p>
            <a:endParaRPr lang="en-US" sz="2400" dirty="0" smtClean="0"/>
          </a:p>
          <a:p>
            <a:r>
              <a:rPr lang="en-US" sz="2400" dirty="0" smtClean="0"/>
              <a:t>Local </a:t>
            </a:r>
            <a:r>
              <a:rPr lang="en-US" sz="2400" dirty="0"/>
              <a:t>Neuronal Network Involvement in Seizure Onsets and Offsets </a:t>
            </a:r>
          </a:p>
          <a:p>
            <a:r>
              <a:rPr lang="en-US" sz="2400" dirty="0"/>
              <a:t>Dr. Massimo </a:t>
            </a:r>
            <a:r>
              <a:rPr lang="en-US" sz="2400" dirty="0" err="1"/>
              <a:t>Avoli</a:t>
            </a:r>
            <a:r>
              <a:rPr lang="en-US" sz="2400" dirty="0"/>
              <a:t>, McGill University </a:t>
            </a:r>
          </a:p>
          <a:p>
            <a:endParaRPr lang="en-US" sz="2400" dirty="0" smtClean="0"/>
          </a:p>
          <a:p>
            <a:r>
              <a:rPr lang="en-US" sz="2400" dirty="0" smtClean="0"/>
              <a:t>Presynaptic </a:t>
            </a:r>
            <a:r>
              <a:rPr lang="en-US" sz="2400" dirty="0"/>
              <a:t>Mechanisms Determining Seizure Onset and Offset </a:t>
            </a:r>
          </a:p>
          <a:p>
            <a:r>
              <a:rPr lang="en-US" sz="2400" dirty="0"/>
              <a:t>Dr. Peter Carlen, University of Toronto </a:t>
            </a:r>
          </a:p>
          <a:p>
            <a:endParaRPr lang="en-US" sz="2400" dirty="0" smtClean="0"/>
          </a:p>
          <a:p>
            <a:r>
              <a:rPr lang="en-US" sz="2400" dirty="0" smtClean="0"/>
              <a:t>Metabolic </a:t>
            </a:r>
            <a:r>
              <a:rPr lang="en-US" sz="2400" dirty="0"/>
              <a:t>and Glia Changes in Relationship to Seizure Phases </a:t>
            </a:r>
          </a:p>
          <a:p>
            <a:r>
              <a:rPr lang="en-US" sz="2400" dirty="0"/>
              <a:t>Dr. Paolo </a:t>
            </a:r>
            <a:r>
              <a:rPr lang="en-US" sz="2400" dirty="0" err="1"/>
              <a:t>Bazzigaluppi</a:t>
            </a:r>
            <a:r>
              <a:rPr lang="en-US" sz="2400" dirty="0"/>
              <a:t>, Toronto Western Hospital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	</a:t>
            </a:r>
          </a:p>
        </p:txBody>
      </p:sp>
    </p:spTree>
    <p:extLst>
      <p:ext uri="{BB962C8B-B14F-4D97-AF65-F5344CB8AC3E}">
        <p14:creationId xmlns:p14="http://schemas.microsoft.com/office/powerpoint/2010/main" val="751420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8418" name="Text Box 2"/>
          <p:cNvSpPr txBox="1">
            <a:spLocks noChangeArrowheads="1"/>
          </p:cNvSpPr>
          <p:nvPr/>
        </p:nvSpPr>
        <p:spPr bwMode="auto">
          <a:xfrm>
            <a:off x="1225552" y="2190757"/>
            <a:ext cx="184523" cy="69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9" tIns="45686" rIns="91369" bIns="45686">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defTabSz="913690" eaLnBrk="0" fontAlgn="base" hangingPunct="0">
              <a:spcBef>
                <a:spcPct val="0"/>
              </a:spcBef>
              <a:spcAft>
                <a:spcPct val="0"/>
              </a:spcAft>
              <a:defRPr/>
            </a:pPr>
            <a:endParaRPr lang="de-CH" altLang="en-US" sz="3900">
              <a:solidFill>
                <a:srgbClr val="FFFFFF"/>
              </a:solidFill>
              <a:effectLst>
                <a:outerShdw blurRad="38100" dist="38100" dir="2700000" algn="tl">
                  <a:srgbClr val="000000"/>
                </a:outerShdw>
              </a:effectLst>
              <a:latin typeface="Book Antiqua" pitchFamily="18" charset="0"/>
              <a:ea typeface="ＭＳ Ｐゴシック" charset="0"/>
              <a:cs typeface="ＭＳ Ｐゴシック" charset="0"/>
            </a:endParaRPr>
          </a:p>
        </p:txBody>
      </p:sp>
      <p:sp>
        <p:nvSpPr>
          <p:cNvPr id="4668419" name="Text Box 3"/>
          <p:cNvSpPr txBox="1">
            <a:spLocks noChangeArrowheads="1"/>
          </p:cNvSpPr>
          <p:nvPr/>
        </p:nvSpPr>
        <p:spPr bwMode="auto">
          <a:xfrm>
            <a:off x="4362453" y="3416304"/>
            <a:ext cx="184523" cy="69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9" tIns="45686" rIns="91369" bIns="45686">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defTabSz="913690" eaLnBrk="0" fontAlgn="base" hangingPunct="0">
              <a:spcBef>
                <a:spcPct val="0"/>
              </a:spcBef>
              <a:spcAft>
                <a:spcPct val="0"/>
              </a:spcAft>
              <a:defRPr/>
            </a:pPr>
            <a:endParaRPr lang="de-CH" altLang="en-US" sz="3900">
              <a:solidFill>
                <a:srgbClr val="FFFFFF"/>
              </a:solidFill>
              <a:effectLst>
                <a:outerShdw blurRad="38100" dist="38100" dir="2700000" algn="tl">
                  <a:srgbClr val="000000"/>
                </a:outerShdw>
              </a:effectLst>
              <a:latin typeface="Book Antiqua" pitchFamily="18" charset="0"/>
              <a:ea typeface="ＭＳ Ｐゴシック" charset="0"/>
              <a:cs typeface="ＭＳ Ｐゴシック" charset="0"/>
            </a:endParaRPr>
          </a:p>
        </p:txBody>
      </p:sp>
      <p:sp>
        <p:nvSpPr>
          <p:cNvPr id="4668420" name="Text Box 4"/>
          <p:cNvSpPr txBox="1">
            <a:spLocks noChangeArrowheads="1"/>
          </p:cNvSpPr>
          <p:nvPr/>
        </p:nvSpPr>
        <p:spPr bwMode="auto">
          <a:xfrm>
            <a:off x="265116" y="2335218"/>
            <a:ext cx="184523" cy="69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9" tIns="45686" rIns="91369" bIns="45686">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defTabSz="913690" eaLnBrk="0" fontAlgn="base" hangingPunct="0">
              <a:spcBef>
                <a:spcPct val="0"/>
              </a:spcBef>
              <a:spcAft>
                <a:spcPct val="0"/>
              </a:spcAft>
              <a:defRPr/>
            </a:pPr>
            <a:endParaRPr lang="de-CH" altLang="en-US" sz="3900">
              <a:solidFill>
                <a:srgbClr val="FFFFFF"/>
              </a:solidFill>
              <a:effectLst>
                <a:outerShdw blurRad="38100" dist="38100" dir="2700000" algn="tl">
                  <a:srgbClr val="000000"/>
                </a:outerShdw>
              </a:effectLst>
              <a:latin typeface="Book Antiqua" pitchFamily="18" charset="0"/>
              <a:ea typeface="ＭＳ Ｐゴシック" charset="0"/>
              <a:cs typeface="ＭＳ Ｐゴシック" charset="0"/>
            </a:endParaRPr>
          </a:p>
        </p:txBody>
      </p:sp>
      <p:sp>
        <p:nvSpPr>
          <p:cNvPr id="4668421" name="Text Box 5"/>
          <p:cNvSpPr txBox="1">
            <a:spLocks noChangeArrowheads="1"/>
          </p:cNvSpPr>
          <p:nvPr/>
        </p:nvSpPr>
        <p:spPr bwMode="auto">
          <a:xfrm>
            <a:off x="4745042" y="2406657"/>
            <a:ext cx="184523" cy="692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9" tIns="45686" rIns="91369" bIns="45686">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defTabSz="913690" eaLnBrk="0" fontAlgn="base" hangingPunct="0">
              <a:spcBef>
                <a:spcPct val="0"/>
              </a:spcBef>
              <a:spcAft>
                <a:spcPct val="0"/>
              </a:spcAft>
              <a:defRPr/>
            </a:pPr>
            <a:endParaRPr lang="de-CH" altLang="en-US" sz="3900">
              <a:solidFill>
                <a:srgbClr val="FFFFFF"/>
              </a:solidFill>
              <a:effectLst>
                <a:outerShdw blurRad="38100" dist="38100" dir="2700000" algn="tl">
                  <a:srgbClr val="000000"/>
                </a:outerShdw>
              </a:effectLst>
              <a:latin typeface="Book Antiqua" pitchFamily="18" charset="0"/>
              <a:ea typeface="ＭＳ Ｐゴシック" charset="0"/>
              <a:cs typeface="ＭＳ Ｐゴシック" charset="0"/>
            </a:endParaRPr>
          </a:p>
        </p:txBody>
      </p:sp>
      <p:pic>
        <p:nvPicPr>
          <p:cNvPr id="31749" name="Picture 6" descr="Schroeder van der Kol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24026" y="0"/>
            <a:ext cx="5295900" cy="6858000"/>
          </a:xfrm>
          <a:noFill/>
        </p:spPr>
      </p:pic>
    </p:spTree>
    <p:extLst>
      <p:ext uri="{BB962C8B-B14F-4D97-AF65-F5344CB8AC3E}">
        <p14:creationId xmlns:p14="http://schemas.microsoft.com/office/powerpoint/2010/main" val="18061861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2514" name="Rectangle 2"/>
          <p:cNvSpPr>
            <a:spLocks noGrp="1" noChangeArrowheads="1"/>
          </p:cNvSpPr>
          <p:nvPr>
            <p:ph type="title"/>
          </p:nvPr>
        </p:nvSpPr>
        <p:spPr>
          <a:xfrm>
            <a:off x="-36504" y="186862"/>
            <a:ext cx="9144003" cy="1089973"/>
          </a:xfrm>
          <a:extLst>
            <a:ext uri="{91240B29-F687-4f45-9708-019B960494DF}">
              <a14:hiddenLine xmlns:a14="http://schemas.microsoft.com/office/drawing/2010/main" w="12700">
                <a:solidFill>
                  <a:schemeClr val="tx1"/>
                </a:solidFill>
                <a:miter lim="800000"/>
                <a:headEnd/>
                <a:tailEnd/>
              </a14:hiddenLine>
            </a:ext>
          </a:extLst>
        </p:spPr>
        <p:txBody>
          <a:bodyPr lIns="90421" tIns="44416" rIns="90421" bIns="44416" anchor="ctr"/>
          <a:lstStyle/>
          <a:p>
            <a:pPr eaLnBrk="1" hangingPunct="1"/>
            <a:r>
              <a:rPr lang="de-DE" sz="2500" b="1">
                <a:solidFill>
                  <a:srgbClr val="00FFFF"/>
                </a:solidFill>
                <a:latin typeface="Verdana" charset="0"/>
              </a:rPr>
              <a:t>Jacobus Schroeder von der Kolk (1797 –1862)</a:t>
            </a:r>
            <a:br>
              <a:rPr lang="de-DE" sz="2500" b="1">
                <a:solidFill>
                  <a:srgbClr val="00FFFF"/>
                </a:solidFill>
                <a:latin typeface="Verdana" charset="0"/>
              </a:rPr>
            </a:br>
            <a:r>
              <a:rPr lang="de-DE" sz="2500" b="1">
                <a:solidFill>
                  <a:srgbClr val="00FFFF"/>
                </a:solidFill>
                <a:latin typeface="Verdana" charset="0"/>
              </a:rPr>
              <a:t>On the Medical Treatment of Epilepsy</a:t>
            </a:r>
            <a:br>
              <a:rPr lang="de-DE" sz="2500" b="1">
                <a:solidFill>
                  <a:srgbClr val="00FFFF"/>
                </a:solidFill>
                <a:latin typeface="Verdana" charset="0"/>
              </a:rPr>
            </a:br>
            <a:r>
              <a:rPr lang="de-DE" sz="1500" b="1">
                <a:solidFill>
                  <a:srgbClr val="00FFFF"/>
                </a:solidFill>
                <a:latin typeface="Verdana" charset="0"/>
              </a:rPr>
              <a:t>Amsterdam, C. G. van der Post 1858 / </a:t>
            </a:r>
            <a:r>
              <a:rPr lang="en-US" sz="1500" b="1">
                <a:solidFill>
                  <a:srgbClr val="00FFFF"/>
                </a:solidFill>
                <a:latin typeface="Verdana" charset="0"/>
              </a:rPr>
              <a:t>London, The New Sydenham Society 1859</a:t>
            </a:r>
            <a:endParaRPr lang="de-DE" sz="2900" b="1">
              <a:solidFill>
                <a:srgbClr val="00FFFF"/>
              </a:solidFill>
              <a:latin typeface="Verdana" charset="0"/>
            </a:endParaRPr>
          </a:p>
        </p:txBody>
      </p:sp>
      <p:sp>
        <p:nvSpPr>
          <p:cNvPr id="4672515" name="Rectangle 3"/>
          <p:cNvSpPr>
            <a:spLocks noGrp="1" noChangeArrowheads="1"/>
          </p:cNvSpPr>
          <p:nvPr>
            <p:ph type="body" idx="1"/>
          </p:nvPr>
        </p:nvSpPr>
        <p:spPr>
          <a:xfrm>
            <a:off x="107961" y="1484318"/>
            <a:ext cx="9036050" cy="5014146"/>
          </a:xfrm>
          <a:extLst>
            <a:ext uri="{91240B29-F687-4f45-9708-019B960494DF}">
              <a14:hiddenLine xmlns:a14="http://schemas.microsoft.com/office/drawing/2010/main" w="12700">
                <a:solidFill>
                  <a:schemeClr val="tx1"/>
                </a:solidFill>
                <a:miter lim="800000"/>
                <a:headEnd/>
                <a:tailEnd/>
              </a14:hiddenLine>
            </a:ext>
          </a:extLst>
        </p:spPr>
        <p:txBody>
          <a:bodyPr lIns="90421" tIns="44416" rIns="90421" bIns="44416" anchorCtr="0"/>
          <a:lstStyle/>
          <a:p>
            <a:pPr marL="0" indent="0" defTabSz="761408" eaLnBrk="1" hangingPunct="1">
              <a:spcBef>
                <a:spcPct val="40000"/>
              </a:spcBef>
              <a:buClr>
                <a:srgbClr val="FFFF00"/>
              </a:buClr>
              <a:buNone/>
              <a:defRPr/>
            </a:pPr>
            <a:r>
              <a:rPr lang="en-GB" dirty="0">
                <a:solidFill>
                  <a:srgbClr val="FFFFFF"/>
                </a:solidFill>
                <a:latin typeface="Arial" charset="0"/>
                <a:cs typeface="+mn-cs"/>
              </a:rPr>
              <a:t>“In no department of medicine does a more rude </a:t>
            </a:r>
            <a:r>
              <a:rPr lang="en-GB" dirty="0" err="1">
                <a:solidFill>
                  <a:srgbClr val="FFFFFF"/>
                </a:solidFill>
                <a:latin typeface="Arial" charset="0"/>
                <a:cs typeface="+mn-cs"/>
              </a:rPr>
              <a:t>empi-ricism</a:t>
            </a:r>
            <a:r>
              <a:rPr lang="en-GB" dirty="0">
                <a:solidFill>
                  <a:srgbClr val="FFFFFF"/>
                </a:solidFill>
                <a:latin typeface="Arial" charset="0"/>
                <a:cs typeface="+mn-cs"/>
              </a:rPr>
              <a:t> prevail. All kinds of… remedies are tried without distinction, and a proper rational treatment… can scar-</a:t>
            </a:r>
            <a:r>
              <a:rPr lang="en-GB" dirty="0" err="1">
                <a:solidFill>
                  <a:srgbClr val="FFFFFF"/>
                </a:solidFill>
                <a:latin typeface="Arial" charset="0"/>
                <a:cs typeface="+mn-cs"/>
              </a:rPr>
              <a:t>cely</a:t>
            </a:r>
            <a:r>
              <a:rPr lang="en-GB" dirty="0">
                <a:solidFill>
                  <a:srgbClr val="FFFFFF"/>
                </a:solidFill>
                <a:latin typeface="Arial" charset="0"/>
                <a:cs typeface="+mn-cs"/>
              </a:rPr>
              <a:t> be said to exist…</a:t>
            </a:r>
          </a:p>
          <a:p>
            <a:pPr marL="0" indent="0" defTabSz="761408" eaLnBrk="1" hangingPunct="1">
              <a:spcBef>
                <a:spcPct val="40000"/>
              </a:spcBef>
              <a:buClr>
                <a:srgbClr val="FFFF00"/>
              </a:buClr>
              <a:buNone/>
              <a:defRPr/>
            </a:pPr>
            <a:r>
              <a:rPr lang="en-GB" dirty="0">
                <a:solidFill>
                  <a:srgbClr val="FFFFFF"/>
                </a:solidFill>
                <a:latin typeface="Arial" charset="0"/>
                <a:cs typeface="+mn-cs"/>
              </a:rPr>
              <a:t>Everything rests upon loose conjectures, upon the tem-</a:t>
            </a:r>
            <a:r>
              <a:rPr lang="en-GB" dirty="0" err="1">
                <a:solidFill>
                  <a:srgbClr val="FFFFFF"/>
                </a:solidFill>
                <a:latin typeface="Arial" charset="0"/>
                <a:cs typeface="+mn-cs"/>
              </a:rPr>
              <a:t>porary</a:t>
            </a:r>
            <a:r>
              <a:rPr lang="en-GB" dirty="0">
                <a:solidFill>
                  <a:srgbClr val="FFFFFF"/>
                </a:solidFill>
                <a:latin typeface="Arial" charset="0"/>
                <a:cs typeface="+mn-cs"/>
              </a:rPr>
              <a:t> fame – now of this, now of another remedy; …</a:t>
            </a:r>
          </a:p>
          <a:p>
            <a:pPr marL="0" indent="0" defTabSz="761408" eaLnBrk="1" hangingPunct="1">
              <a:spcBef>
                <a:spcPct val="40000"/>
              </a:spcBef>
              <a:buClr>
                <a:srgbClr val="FFFF00"/>
              </a:buClr>
              <a:buNone/>
              <a:defRPr/>
            </a:pPr>
            <a:r>
              <a:rPr lang="en-GB" dirty="0">
                <a:solidFill>
                  <a:srgbClr val="FFFFFF"/>
                </a:solidFill>
                <a:latin typeface="Arial" charset="0"/>
                <a:cs typeface="+mn-cs"/>
              </a:rPr>
              <a:t>…many physicians, when called on to treat epilepsy, take refuge in a great box full of all kinds of medicines… Now, they close their eyes, grope blindly in the box, take out a remedy, and compel the unfortunate to </a:t>
            </a:r>
            <a:r>
              <a:rPr lang="en-GB" dirty="0" smtClean="0">
                <a:solidFill>
                  <a:srgbClr val="FFFFFF"/>
                </a:solidFill>
                <a:latin typeface="Arial" charset="0"/>
                <a:cs typeface="+mn-cs"/>
              </a:rPr>
              <a:t>venture </a:t>
            </a:r>
            <a:r>
              <a:rPr lang="en-GB" dirty="0">
                <a:solidFill>
                  <a:srgbClr val="FFFFFF"/>
                </a:solidFill>
                <a:latin typeface="Arial" charset="0"/>
                <a:cs typeface="+mn-cs"/>
              </a:rPr>
              <a:t>the slight chance that… this is exactly the one suited to his state and the nature of his illness.</a:t>
            </a:r>
            <a:r>
              <a:rPr lang="de-CH" dirty="0">
                <a:solidFill>
                  <a:srgbClr val="FFFFFF"/>
                </a:solidFill>
                <a:latin typeface="Arial" charset="0"/>
                <a:cs typeface="+mn-cs"/>
              </a:rPr>
              <a:t>“</a:t>
            </a:r>
            <a:endParaRPr lang="de-DE" dirty="0">
              <a:solidFill>
                <a:srgbClr val="FFFFFF"/>
              </a:solidFill>
              <a:latin typeface="Arial" charset="0"/>
              <a:cs typeface="+mn-cs"/>
            </a:endParaRPr>
          </a:p>
        </p:txBody>
      </p:sp>
    </p:spTree>
    <p:extLst>
      <p:ext uri="{BB962C8B-B14F-4D97-AF65-F5344CB8AC3E}">
        <p14:creationId xmlns:p14="http://schemas.microsoft.com/office/powerpoint/2010/main" val="39156833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72" y="1511821"/>
            <a:ext cx="8229599" cy="2989928"/>
          </a:xfrm>
        </p:spPr>
        <p:txBody>
          <a:bodyPr>
            <a:normAutofit fontScale="90000"/>
          </a:bodyPr>
          <a:lstStyle/>
          <a:p>
            <a:r>
              <a:rPr lang="en-US" sz="4800" dirty="0"/>
              <a:t>Presynaptic Mechanisms Determining Seizure Onset and Offset </a:t>
            </a:r>
            <a:br>
              <a:rPr lang="en-US" sz="4800" dirty="0"/>
            </a:br>
            <a:endParaRPr lang="en-US" dirty="0"/>
          </a:p>
        </p:txBody>
      </p:sp>
    </p:spTree>
    <p:extLst>
      <p:ext uri="{BB962C8B-B14F-4D97-AF65-F5344CB8AC3E}">
        <p14:creationId xmlns:p14="http://schemas.microsoft.com/office/powerpoint/2010/main" val="355639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8595" y="1240532"/>
            <a:ext cx="4652475" cy="2831941"/>
          </a:xfrm>
          <a:prstGeom prst="rect">
            <a:avLst/>
          </a:prstGeom>
        </p:spPr>
      </p:pic>
      <p:sp>
        <p:nvSpPr>
          <p:cNvPr id="3" name="Title 1"/>
          <p:cNvSpPr txBox="1">
            <a:spLocks/>
          </p:cNvSpPr>
          <p:nvPr/>
        </p:nvSpPr>
        <p:spPr>
          <a:xfrm>
            <a:off x="914400" y="166249"/>
            <a:ext cx="7772401" cy="1074283"/>
          </a:xfrm>
          <a:prstGeom prst="rect">
            <a:avLst/>
          </a:prstGeom>
        </p:spPr>
        <p:txBody>
          <a:bodyPr>
            <a:normAutofit fontScale="97500"/>
          </a:bodyPr>
          <a:lstStyle>
            <a:lvl1pPr algn="l" defTabSz="872258" rtl="0" eaLnBrk="1" latinLnBrk="0" hangingPunct="1">
              <a:lnSpc>
                <a:spcPct val="90000"/>
              </a:lnSpc>
              <a:spcBef>
                <a:spcPct val="0"/>
              </a:spcBef>
              <a:buNone/>
              <a:defRPr sz="4200" kern="1200">
                <a:solidFill>
                  <a:schemeClr val="tx1"/>
                </a:solidFill>
                <a:latin typeface="+mj-lt"/>
                <a:ea typeface="+mj-ea"/>
                <a:cs typeface="+mj-cs"/>
              </a:defRPr>
            </a:lvl1pPr>
          </a:lstStyle>
          <a:p>
            <a:pPr algn="ctr"/>
            <a:r>
              <a:rPr lang="en-US" sz="3600" dirty="0" smtClean="0"/>
              <a:t>Presynaptic terminal as target for </a:t>
            </a:r>
            <a:br>
              <a:rPr lang="en-US" sz="3600" dirty="0" smtClean="0"/>
            </a:br>
            <a:r>
              <a:rPr lang="en-US" sz="3600" dirty="0" smtClean="0"/>
              <a:t>anticonvulsants</a:t>
            </a:r>
            <a:endParaRPr lang="en-US" sz="3600" dirty="0"/>
          </a:p>
        </p:txBody>
      </p:sp>
      <p:sp>
        <p:nvSpPr>
          <p:cNvPr id="4" name="Rectangle 3"/>
          <p:cNvSpPr/>
          <p:nvPr/>
        </p:nvSpPr>
        <p:spPr>
          <a:xfrm>
            <a:off x="358635" y="4187304"/>
            <a:ext cx="8446294" cy="2554545"/>
          </a:xfrm>
          <a:prstGeom prst="rect">
            <a:avLst/>
          </a:prstGeom>
        </p:spPr>
        <p:txBody>
          <a:bodyPr wrap="square">
            <a:spAutoFit/>
          </a:bodyPr>
          <a:lstStyle/>
          <a:p>
            <a:pPr marL="285750" indent="-285750">
              <a:buFont typeface="Arial"/>
              <a:buChar char="•"/>
            </a:pPr>
            <a:r>
              <a:rPr lang="en-US" sz="2000" dirty="0"/>
              <a:t>The presynaptic terminal is an under-recognized anticonvulsant target (</a:t>
            </a:r>
            <a:r>
              <a:rPr lang="en-US" sz="2000" dirty="0" err="1"/>
              <a:t>Rogawski</a:t>
            </a:r>
            <a:r>
              <a:rPr lang="en-US" sz="2000" dirty="0"/>
              <a:t> and </a:t>
            </a:r>
            <a:r>
              <a:rPr lang="en-US" sz="2000" dirty="0" err="1"/>
              <a:t>Bazil</a:t>
            </a:r>
            <a:r>
              <a:rPr lang="en-US" sz="2000" dirty="0"/>
              <a:t>, 2008; Barker-</a:t>
            </a:r>
            <a:r>
              <a:rPr lang="en-US" sz="2000" dirty="0" err="1"/>
              <a:t>Haliski</a:t>
            </a:r>
            <a:r>
              <a:rPr lang="en-US" sz="2000" dirty="0"/>
              <a:t> and White, 2015). </a:t>
            </a:r>
            <a:endParaRPr lang="en-US" sz="2000" dirty="0" smtClean="0"/>
          </a:p>
          <a:p>
            <a:pPr marL="285750" indent="-285750">
              <a:buFont typeface="Arial"/>
              <a:buChar char="•"/>
            </a:pPr>
            <a:endParaRPr lang="en-US" sz="2000" dirty="0" smtClean="0"/>
          </a:p>
          <a:p>
            <a:pPr marL="285750" indent="-285750">
              <a:buFont typeface="Arial"/>
              <a:buChar char="•"/>
            </a:pPr>
            <a:r>
              <a:rPr lang="en-US" sz="2000" dirty="0" err="1" smtClean="0"/>
              <a:t>Levetiracetam</a:t>
            </a:r>
            <a:r>
              <a:rPr lang="en-US" sz="2000" dirty="0" smtClean="0"/>
              <a:t>, </a:t>
            </a:r>
            <a:r>
              <a:rPr lang="en-US" sz="2000" dirty="0"/>
              <a:t>and a more recently developed anticonvulsant, </a:t>
            </a:r>
            <a:r>
              <a:rPr lang="en-US" sz="2000" dirty="0" err="1"/>
              <a:t>brivaracetam</a:t>
            </a:r>
            <a:r>
              <a:rPr lang="en-US" sz="2000" dirty="0"/>
              <a:t>, are ligands for synaptic vesicle proteins expressed at </a:t>
            </a:r>
            <a:r>
              <a:rPr lang="en-US" sz="2000" dirty="0" err="1"/>
              <a:t>glutamatergic</a:t>
            </a:r>
            <a:r>
              <a:rPr lang="en-US" sz="2000" dirty="0"/>
              <a:t> terminals, and are highly effective in the treatment of a wide range of experimental focal and generalized seizures (</a:t>
            </a:r>
            <a:r>
              <a:rPr lang="en-US" sz="2000" dirty="0" err="1"/>
              <a:t>Mumoli</a:t>
            </a:r>
            <a:r>
              <a:rPr lang="en-US" sz="2000" dirty="0"/>
              <a:t> et al., 2015; </a:t>
            </a:r>
            <a:r>
              <a:rPr lang="en-US" sz="2000" dirty="0" err="1"/>
              <a:t>Klitgaard</a:t>
            </a:r>
            <a:r>
              <a:rPr lang="en-US" sz="2000" dirty="0"/>
              <a:t> et al., 2016). </a:t>
            </a:r>
          </a:p>
        </p:txBody>
      </p:sp>
    </p:spTree>
    <p:extLst>
      <p:ext uri="{BB962C8B-B14F-4D97-AF65-F5344CB8AC3E}">
        <p14:creationId xmlns:p14="http://schemas.microsoft.com/office/powerpoint/2010/main" val="8466288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819" y="329894"/>
            <a:ext cx="8150969" cy="3077765"/>
          </a:xfrm>
          <a:prstGeom prst="rect">
            <a:avLst/>
          </a:prstGeom>
        </p:spPr>
        <p:txBody>
          <a:bodyPr wrap="square">
            <a:spAutoFit/>
          </a:bodyPr>
          <a:lstStyle/>
          <a:p>
            <a:pPr algn="ctr">
              <a:lnSpc>
                <a:spcPct val="150000"/>
              </a:lnSpc>
              <a:spcAft>
                <a:spcPts val="0"/>
              </a:spcAft>
            </a:pPr>
            <a:r>
              <a:rPr lang="en-US" sz="2800" b="1" dirty="0">
                <a:solidFill>
                  <a:srgbClr val="000000"/>
                </a:solidFill>
                <a:latin typeface="Times New Roman"/>
                <a:ea typeface="Times New Roman"/>
                <a:cs typeface="Times New Roman"/>
              </a:rPr>
              <a:t>Presynaptic glutamate release during the neocortical seizure cycle: an anti-seizure target</a:t>
            </a:r>
            <a:endParaRPr lang="en-CA" sz="2800" dirty="0">
              <a:ea typeface="Times New Roman"/>
              <a:cs typeface="Times New Roman"/>
            </a:endParaRPr>
          </a:p>
          <a:p>
            <a:pPr algn="ctr">
              <a:lnSpc>
                <a:spcPct val="150000"/>
              </a:lnSpc>
              <a:spcAft>
                <a:spcPts val="0"/>
              </a:spcAft>
            </a:pPr>
            <a:r>
              <a:rPr lang="en-US" sz="3600" dirty="0">
                <a:solidFill>
                  <a:srgbClr val="000000"/>
                </a:solidFill>
                <a:latin typeface="Times New Roman"/>
                <a:ea typeface="Times New Roman"/>
                <a:cs typeface="Times New Roman"/>
              </a:rPr>
              <a:t>Vanessa L. </a:t>
            </a:r>
            <a:r>
              <a:rPr lang="en-US" sz="3600" dirty="0" smtClean="0">
                <a:solidFill>
                  <a:srgbClr val="000000"/>
                </a:solidFill>
                <a:latin typeface="Times New Roman"/>
                <a:ea typeface="Times New Roman"/>
                <a:cs typeface="Times New Roman"/>
              </a:rPr>
              <a:t>Breton</a:t>
            </a:r>
            <a:endParaRPr lang="en-US" sz="3600" baseline="30000" dirty="0">
              <a:solidFill>
                <a:srgbClr val="000000"/>
              </a:solidFill>
              <a:latin typeface="Times New Roman"/>
              <a:ea typeface="Times New Roman"/>
              <a:cs typeface="Times New Roman"/>
            </a:endParaRPr>
          </a:p>
          <a:p>
            <a:pPr algn="ctr">
              <a:spcAft>
                <a:spcPts val="0"/>
              </a:spcAft>
            </a:pPr>
            <a:r>
              <a:rPr lang="en-US" sz="2800" dirty="0" smtClean="0">
                <a:solidFill>
                  <a:srgbClr val="000000"/>
                </a:solidFill>
                <a:latin typeface="Times New Roman"/>
                <a:ea typeface="Times New Roman"/>
                <a:cs typeface="Times New Roman"/>
              </a:rPr>
              <a:t>Suzie </a:t>
            </a:r>
            <a:r>
              <a:rPr lang="en-US" sz="2800" dirty="0" err="1" smtClean="0">
                <a:solidFill>
                  <a:srgbClr val="000000"/>
                </a:solidFill>
                <a:latin typeface="Times New Roman"/>
                <a:ea typeface="Times New Roman"/>
                <a:cs typeface="Times New Roman"/>
              </a:rPr>
              <a:t>Dufour</a:t>
            </a:r>
            <a:r>
              <a:rPr lang="en-US" sz="2800" dirty="0" smtClean="0">
                <a:latin typeface="Times New Roman"/>
                <a:ea typeface="Times New Roman"/>
                <a:cs typeface="Times New Roman"/>
              </a:rPr>
              <a:t>, </a:t>
            </a:r>
            <a:r>
              <a:rPr lang="en-US" sz="2800" dirty="0" err="1">
                <a:latin typeface="Times New Roman"/>
                <a:ea typeface="Times New Roman"/>
                <a:cs typeface="Times New Roman"/>
              </a:rPr>
              <a:t>Lihua</a:t>
            </a:r>
            <a:r>
              <a:rPr lang="en-US" sz="2800" dirty="0">
                <a:latin typeface="Times New Roman"/>
                <a:ea typeface="Times New Roman"/>
                <a:cs typeface="Times New Roman"/>
              </a:rPr>
              <a:t> </a:t>
            </a:r>
            <a:r>
              <a:rPr lang="en-US" sz="2800" dirty="0" smtClean="0">
                <a:latin typeface="Times New Roman"/>
                <a:ea typeface="Times New Roman"/>
                <a:cs typeface="Times New Roman"/>
              </a:rPr>
              <a:t>Wang, </a:t>
            </a:r>
            <a:r>
              <a:rPr lang="en-US" sz="2800" dirty="0" err="1">
                <a:latin typeface="Times New Roman"/>
                <a:ea typeface="Times New Roman"/>
                <a:cs typeface="Times New Roman"/>
              </a:rPr>
              <a:t>Erli</a:t>
            </a:r>
            <a:r>
              <a:rPr lang="en-US" sz="2800" dirty="0">
                <a:latin typeface="Times New Roman"/>
                <a:ea typeface="Times New Roman"/>
                <a:cs typeface="Times New Roman"/>
              </a:rPr>
              <a:t> </a:t>
            </a:r>
            <a:r>
              <a:rPr lang="en-US" sz="2800" dirty="0" err="1" smtClean="0">
                <a:latin typeface="Times New Roman"/>
                <a:ea typeface="Times New Roman"/>
                <a:cs typeface="Times New Roman"/>
              </a:rPr>
              <a:t>Mingomataj</a:t>
            </a:r>
            <a:r>
              <a:rPr lang="en-US" sz="2800" dirty="0" smtClean="0">
                <a:latin typeface="Times New Roman"/>
                <a:ea typeface="Times New Roman"/>
                <a:cs typeface="Times New Roman"/>
              </a:rPr>
              <a:t>,</a:t>
            </a:r>
            <a:r>
              <a:rPr lang="en-US" sz="2800" dirty="0" smtClean="0">
                <a:solidFill>
                  <a:srgbClr val="FF0000"/>
                </a:solidFill>
                <a:latin typeface="Times New Roman"/>
                <a:ea typeface="Times New Roman"/>
                <a:cs typeface="Times New Roman"/>
              </a:rPr>
              <a:t> </a:t>
            </a:r>
          </a:p>
          <a:p>
            <a:pPr algn="ctr">
              <a:spcAft>
                <a:spcPts val="0"/>
              </a:spcAft>
            </a:pPr>
            <a:r>
              <a:rPr lang="en-US" sz="2800" dirty="0" err="1" smtClean="0">
                <a:solidFill>
                  <a:srgbClr val="000000"/>
                </a:solidFill>
                <a:latin typeface="Times New Roman"/>
                <a:ea typeface="Times New Roman"/>
                <a:cs typeface="Times New Roman"/>
              </a:rPr>
              <a:t>Berj</a:t>
            </a:r>
            <a:r>
              <a:rPr lang="en-US" sz="2800" dirty="0" smtClean="0">
                <a:solidFill>
                  <a:srgbClr val="000000"/>
                </a:solidFill>
                <a:latin typeface="Times New Roman"/>
                <a:ea typeface="Times New Roman"/>
                <a:cs typeface="Times New Roman"/>
              </a:rPr>
              <a:t> </a:t>
            </a:r>
            <a:r>
              <a:rPr lang="en-US" sz="2800" dirty="0">
                <a:solidFill>
                  <a:srgbClr val="000000"/>
                </a:solidFill>
                <a:latin typeface="Times New Roman"/>
                <a:ea typeface="Times New Roman"/>
                <a:cs typeface="Times New Roman"/>
              </a:rPr>
              <a:t>L. </a:t>
            </a:r>
            <a:r>
              <a:rPr lang="en-US" sz="2800" dirty="0" err="1" smtClean="0">
                <a:solidFill>
                  <a:srgbClr val="000000"/>
                </a:solidFill>
                <a:latin typeface="Times New Roman"/>
                <a:ea typeface="Times New Roman"/>
                <a:cs typeface="Times New Roman"/>
              </a:rPr>
              <a:t>Bardakjian</a:t>
            </a:r>
            <a:r>
              <a:rPr lang="en-US" sz="2800" dirty="0" smtClean="0">
                <a:solidFill>
                  <a:srgbClr val="000000"/>
                </a:solidFill>
                <a:latin typeface="Times New Roman"/>
                <a:ea typeface="Times New Roman"/>
                <a:cs typeface="Times New Roman"/>
              </a:rPr>
              <a:t>, </a:t>
            </a:r>
            <a:r>
              <a:rPr lang="en-US" sz="2800" dirty="0">
                <a:solidFill>
                  <a:srgbClr val="000000"/>
                </a:solidFill>
                <a:latin typeface="Times New Roman"/>
                <a:ea typeface="Times New Roman"/>
                <a:cs typeface="Times New Roman"/>
              </a:rPr>
              <a:t>Peter L. </a:t>
            </a:r>
            <a:r>
              <a:rPr lang="en-US" sz="2800" dirty="0" smtClean="0">
                <a:solidFill>
                  <a:srgbClr val="000000"/>
                </a:solidFill>
                <a:latin typeface="Times New Roman"/>
                <a:ea typeface="Times New Roman"/>
                <a:cs typeface="Times New Roman"/>
              </a:rPr>
              <a:t>Carlen</a:t>
            </a:r>
            <a:endParaRPr lang="en-CA" sz="2800" dirty="0">
              <a:ea typeface="Times New Roman"/>
              <a:cs typeface="Times New Roman"/>
            </a:endParaRPr>
          </a:p>
        </p:txBody>
      </p:sp>
      <p:sp>
        <p:nvSpPr>
          <p:cNvPr id="3" name="TextBox 2"/>
          <p:cNvSpPr txBox="1"/>
          <p:nvPr/>
        </p:nvSpPr>
        <p:spPr>
          <a:xfrm>
            <a:off x="338690" y="4011387"/>
            <a:ext cx="8430513" cy="1815882"/>
          </a:xfrm>
          <a:prstGeom prst="rect">
            <a:avLst/>
          </a:prstGeom>
          <a:noFill/>
        </p:spPr>
        <p:txBody>
          <a:bodyPr wrap="none" rtlCol="0">
            <a:spAutoFit/>
          </a:bodyPr>
          <a:lstStyle/>
          <a:p>
            <a:r>
              <a:rPr lang="en-US" sz="2800" dirty="0" smtClean="0"/>
              <a:t>We posed the </a:t>
            </a:r>
            <a:r>
              <a:rPr lang="en-US" sz="2800" dirty="0"/>
              <a:t>following questions: </a:t>
            </a:r>
            <a:endParaRPr lang="en-US" sz="2800" dirty="0" smtClean="0"/>
          </a:p>
          <a:p>
            <a:pPr marL="342900" indent="-342900">
              <a:buAutoNum type="arabicParenR"/>
            </a:pPr>
            <a:r>
              <a:rPr lang="en-US" sz="2800" dirty="0"/>
              <a:t>W</a:t>
            </a:r>
            <a:r>
              <a:rPr lang="en-US" sz="2800" dirty="0" smtClean="0"/>
              <a:t>hat </a:t>
            </a:r>
            <a:r>
              <a:rPr lang="en-US" sz="2800" dirty="0"/>
              <a:t>are the dynamics of glutamate responses during </a:t>
            </a:r>
            <a:endParaRPr lang="en-US" sz="2800" dirty="0" smtClean="0"/>
          </a:p>
          <a:p>
            <a:r>
              <a:rPr lang="en-US" sz="2800" dirty="0" smtClean="0"/>
              <a:t>     the </a:t>
            </a:r>
            <a:r>
              <a:rPr lang="en-US" sz="2800" dirty="0"/>
              <a:t>seizure </a:t>
            </a:r>
            <a:r>
              <a:rPr lang="en-US" sz="2800" dirty="0" smtClean="0"/>
              <a:t>cycle?</a:t>
            </a:r>
          </a:p>
          <a:p>
            <a:r>
              <a:rPr lang="en-US" sz="2800" dirty="0" smtClean="0"/>
              <a:t>2) Are these changes mainly pre- or postsynaptic?. </a:t>
            </a:r>
            <a:endParaRPr lang="en-US" sz="2800" dirty="0"/>
          </a:p>
        </p:txBody>
      </p:sp>
    </p:spTree>
    <p:extLst>
      <p:ext uri="{BB962C8B-B14F-4D97-AF65-F5344CB8AC3E}">
        <p14:creationId xmlns:p14="http://schemas.microsoft.com/office/powerpoint/2010/main" val="14365463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3286" y="135575"/>
            <a:ext cx="8587719" cy="6456309"/>
            <a:chOff x="706734" y="512633"/>
            <a:chExt cx="4045399" cy="3543145"/>
          </a:xfrm>
        </p:grpSpPr>
        <p:grpSp>
          <p:nvGrpSpPr>
            <p:cNvPr id="60" name="Group 59"/>
            <p:cNvGrpSpPr/>
            <p:nvPr/>
          </p:nvGrpSpPr>
          <p:grpSpPr>
            <a:xfrm>
              <a:off x="706734" y="512633"/>
              <a:ext cx="4045399" cy="3543145"/>
              <a:chOff x="833732" y="665033"/>
              <a:chExt cx="4045399" cy="4705199"/>
            </a:xfrm>
          </p:grpSpPr>
          <p:grpSp>
            <p:nvGrpSpPr>
              <p:cNvPr id="40" name="Group 39"/>
              <p:cNvGrpSpPr/>
              <p:nvPr/>
            </p:nvGrpSpPr>
            <p:grpSpPr>
              <a:xfrm>
                <a:off x="837684" y="665033"/>
                <a:ext cx="4020949" cy="2211550"/>
                <a:chOff x="401415" y="159297"/>
                <a:chExt cx="5078466" cy="2773956"/>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 b="25865"/>
                <a:stretch/>
              </p:blipFill>
              <p:spPr bwMode="auto">
                <a:xfrm>
                  <a:off x="528214" y="455024"/>
                  <a:ext cx="4498898" cy="1073330"/>
                </a:xfrm>
                <a:prstGeom prst="rect">
                  <a:avLst/>
                </a:prstGeom>
                <a:noFill/>
                <a:ln w="9525">
                  <a:noFill/>
                  <a:miter lim="800000"/>
                  <a:headEnd/>
                  <a:tailEnd/>
                </a:ln>
                <a:effec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0" b="44826"/>
                <a:stretch/>
              </p:blipFill>
              <p:spPr bwMode="auto">
                <a:xfrm>
                  <a:off x="531132" y="1205606"/>
                  <a:ext cx="4948749" cy="924626"/>
                </a:xfrm>
                <a:prstGeom prst="rect">
                  <a:avLst/>
                </a:prstGeom>
                <a:noFill/>
                <a:ln w="9525">
                  <a:noFill/>
                  <a:miter lim="800000"/>
                  <a:headEnd/>
                  <a:tailEnd/>
                </a:ln>
                <a:effec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620" b="18707"/>
                <a:stretch/>
              </p:blipFill>
              <p:spPr bwMode="auto">
                <a:xfrm>
                  <a:off x="2270521" y="2050535"/>
                  <a:ext cx="2909750" cy="882718"/>
                </a:xfrm>
                <a:prstGeom prst="rect">
                  <a:avLst/>
                </a:prstGeom>
                <a:noFill/>
                <a:ln w="9525">
                  <a:noFill/>
                  <a:miter lim="800000"/>
                  <a:headEnd/>
                  <a:tailEnd/>
                </a:ln>
                <a:effectLst/>
              </p:spPr>
            </p:pic>
            <p:sp>
              <p:nvSpPr>
                <p:cNvPr id="7" name="TextBox 6"/>
                <p:cNvSpPr txBox="1"/>
                <p:nvPr/>
              </p:nvSpPr>
              <p:spPr>
                <a:xfrm>
                  <a:off x="659445" y="186041"/>
                  <a:ext cx="1267095" cy="225072"/>
                </a:xfrm>
                <a:prstGeom prst="rect">
                  <a:avLst/>
                </a:prstGeom>
                <a:noFill/>
              </p:spPr>
              <p:txBody>
                <a:bodyPr wrap="square" rtlCol="0">
                  <a:spAutoFit/>
                </a:bodyPr>
                <a:lstStyle/>
                <a:p>
                  <a:pPr defTabSz="1453589"/>
                  <a:r>
                    <a:rPr lang="en-US" sz="1000" dirty="0">
                      <a:solidFill>
                        <a:prstClr val="black"/>
                      </a:solidFill>
                      <a:latin typeface="Calibri"/>
                    </a:rPr>
                    <a:t>Low Mg</a:t>
                  </a:r>
                  <a:r>
                    <a:rPr lang="en-US" sz="1000" baseline="30000" dirty="0">
                      <a:solidFill>
                        <a:prstClr val="black"/>
                      </a:solidFill>
                      <a:latin typeface="Calibri"/>
                    </a:rPr>
                    <a:t>2+</a:t>
                  </a:r>
                  <a:endParaRPr lang="en-US" sz="1000" dirty="0">
                    <a:solidFill>
                      <a:prstClr val="black"/>
                    </a:solidFill>
                    <a:latin typeface="Calibri"/>
                  </a:endParaRPr>
                </a:p>
              </p:txBody>
            </p:sp>
            <p:grpSp>
              <p:nvGrpSpPr>
                <p:cNvPr id="9" name="Group 8"/>
                <p:cNvGrpSpPr/>
                <p:nvPr/>
              </p:nvGrpSpPr>
              <p:grpSpPr>
                <a:xfrm>
                  <a:off x="422502" y="996698"/>
                  <a:ext cx="1219800" cy="534560"/>
                  <a:chOff x="2883524" y="909923"/>
                  <a:chExt cx="1219800" cy="534560"/>
                </a:xfrm>
              </p:grpSpPr>
              <p:sp>
                <p:nvSpPr>
                  <p:cNvPr id="11" name="TextBox 10"/>
                  <p:cNvSpPr txBox="1"/>
                  <p:nvPr/>
                </p:nvSpPr>
                <p:spPr>
                  <a:xfrm>
                    <a:off x="2883524" y="909923"/>
                    <a:ext cx="537346" cy="225072"/>
                  </a:xfrm>
                  <a:prstGeom prst="rect">
                    <a:avLst/>
                  </a:prstGeom>
                  <a:solidFill>
                    <a:schemeClr val="bg1"/>
                  </a:solidFill>
                </p:spPr>
                <p:txBody>
                  <a:bodyPr wrap="square" rtlCol="0">
                    <a:spAutoFit/>
                  </a:bodyPr>
                  <a:lstStyle/>
                  <a:p>
                    <a:pPr defTabSz="1453589"/>
                    <a:r>
                      <a:rPr lang="en-US" sz="1000" dirty="0">
                        <a:solidFill>
                          <a:prstClr val="black"/>
                        </a:solidFill>
                        <a:latin typeface="Calibri"/>
                      </a:rPr>
                      <a:t>0.2mV</a:t>
                    </a:r>
                  </a:p>
                </p:txBody>
              </p:sp>
              <p:sp>
                <p:nvSpPr>
                  <p:cNvPr id="12" name="TextBox 11"/>
                  <p:cNvSpPr txBox="1"/>
                  <p:nvPr/>
                </p:nvSpPr>
                <p:spPr>
                  <a:xfrm>
                    <a:off x="3648437" y="1219411"/>
                    <a:ext cx="454887" cy="225072"/>
                  </a:xfrm>
                  <a:prstGeom prst="rect">
                    <a:avLst/>
                  </a:prstGeom>
                  <a:noFill/>
                </p:spPr>
                <p:txBody>
                  <a:bodyPr wrap="square" rtlCol="0">
                    <a:spAutoFit/>
                  </a:bodyPr>
                  <a:lstStyle/>
                  <a:p>
                    <a:pPr defTabSz="1453589"/>
                    <a:r>
                      <a:rPr lang="en-US" sz="1000" dirty="0">
                        <a:solidFill>
                          <a:prstClr val="black"/>
                        </a:solidFill>
                        <a:latin typeface="Calibri"/>
                      </a:rPr>
                      <a:t>2min</a:t>
                    </a:r>
                  </a:p>
                </p:txBody>
              </p:sp>
            </p:grpSp>
            <p:sp>
              <p:nvSpPr>
                <p:cNvPr id="17" name="TextBox 16"/>
                <p:cNvSpPr txBox="1"/>
                <p:nvPr/>
              </p:nvSpPr>
              <p:spPr>
                <a:xfrm>
                  <a:off x="2390592" y="577303"/>
                  <a:ext cx="326572" cy="225072"/>
                </a:xfrm>
                <a:prstGeom prst="rect">
                  <a:avLst/>
                </a:prstGeom>
                <a:noFill/>
              </p:spPr>
              <p:txBody>
                <a:bodyPr wrap="square" rtlCol="0">
                  <a:spAutoFit/>
                </a:bodyPr>
                <a:lstStyle/>
                <a:p>
                  <a:pPr defTabSz="1453589"/>
                  <a:r>
                    <a:rPr lang="en-US" sz="1000" dirty="0">
                      <a:solidFill>
                        <a:prstClr val="black"/>
                      </a:solidFill>
                      <a:latin typeface="Calibri"/>
                    </a:rPr>
                    <a:t>1</a:t>
                  </a:r>
                </a:p>
              </p:txBody>
            </p:sp>
            <p:sp>
              <p:nvSpPr>
                <p:cNvPr id="18" name="TextBox 17"/>
                <p:cNvSpPr txBox="1"/>
                <p:nvPr/>
              </p:nvSpPr>
              <p:spPr>
                <a:xfrm>
                  <a:off x="3091632" y="572952"/>
                  <a:ext cx="326572" cy="225072"/>
                </a:xfrm>
                <a:prstGeom prst="rect">
                  <a:avLst/>
                </a:prstGeom>
                <a:noFill/>
              </p:spPr>
              <p:txBody>
                <a:bodyPr wrap="square" rtlCol="0">
                  <a:spAutoFit/>
                </a:bodyPr>
                <a:lstStyle/>
                <a:p>
                  <a:pPr defTabSz="1453589"/>
                  <a:r>
                    <a:rPr lang="en-US" sz="1000" dirty="0">
                      <a:solidFill>
                        <a:prstClr val="black"/>
                      </a:solidFill>
                      <a:latin typeface="Calibri"/>
                    </a:rPr>
                    <a:t>2</a:t>
                  </a:r>
                </a:p>
              </p:txBody>
            </p:sp>
            <p:sp>
              <p:nvSpPr>
                <p:cNvPr id="19" name="TextBox 18"/>
                <p:cNvSpPr txBox="1"/>
                <p:nvPr/>
              </p:nvSpPr>
              <p:spPr>
                <a:xfrm>
                  <a:off x="2342702" y="1485021"/>
                  <a:ext cx="326572" cy="225072"/>
                </a:xfrm>
                <a:prstGeom prst="rect">
                  <a:avLst/>
                </a:prstGeom>
                <a:noFill/>
              </p:spPr>
              <p:txBody>
                <a:bodyPr wrap="square" rtlCol="0">
                  <a:spAutoFit/>
                </a:bodyPr>
                <a:lstStyle/>
                <a:p>
                  <a:pPr defTabSz="1453589"/>
                  <a:r>
                    <a:rPr lang="en-US" sz="1000" dirty="0">
                      <a:solidFill>
                        <a:prstClr val="black"/>
                      </a:solidFill>
                      <a:latin typeface="Calibri"/>
                    </a:rPr>
                    <a:t>1</a:t>
                  </a:r>
                </a:p>
              </p:txBody>
            </p:sp>
            <p:sp>
              <p:nvSpPr>
                <p:cNvPr id="20" name="TextBox 19"/>
                <p:cNvSpPr txBox="1"/>
                <p:nvPr/>
              </p:nvSpPr>
              <p:spPr>
                <a:xfrm>
                  <a:off x="2342702" y="1962788"/>
                  <a:ext cx="326572" cy="225072"/>
                </a:xfrm>
                <a:prstGeom prst="rect">
                  <a:avLst/>
                </a:prstGeom>
                <a:noFill/>
              </p:spPr>
              <p:txBody>
                <a:bodyPr wrap="square" rtlCol="0">
                  <a:spAutoFit/>
                </a:bodyPr>
                <a:lstStyle/>
                <a:p>
                  <a:pPr defTabSz="1453589"/>
                  <a:r>
                    <a:rPr lang="en-US" sz="1000" dirty="0">
                      <a:solidFill>
                        <a:prstClr val="black"/>
                      </a:solidFill>
                      <a:latin typeface="Calibri"/>
                    </a:rPr>
                    <a:t>2</a:t>
                  </a:r>
                </a:p>
              </p:txBody>
            </p:sp>
            <p:sp>
              <p:nvSpPr>
                <p:cNvPr id="21" name="TextBox 20"/>
                <p:cNvSpPr txBox="1"/>
                <p:nvPr/>
              </p:nvSpPr>
              <p:spPr>
                <a:xfrm>
                  <a:off x="401415" y="159297"/>
                  <a:ext cx="692333" cy="295407"/>
                </a:xfrm>
                <a:prstGeom prst="rect">
                  <a:avLst/>
                </a:prstGeom>
                <a:noFill/>
              </p:spPr>
              <p:txBody>
                <a:bodyPr wrap="square" rtlCol="0">
                  <a:spAutoFit/>
                </a:bodyPr>
                <a:lstStyle/>
                <a:p>
                  <a:pPr defTabSz="1453589"/>
                  <a:r>
                    <a:rPr lang="en-US" sz="1500" dirty="0">
                      <a:solidFill>
                        <a:prstClr val="black"/>
                      </a:solidFill>
                      <a:latin typeface="Calibri"/>
                    </a:rPr>
                    <a:t>A</a:t>
                  </a:r>
                </a:p>
              </p:txBody>
            </p:sp>
            <p:cxnSp>
              <p:nvCxnSpPr>
                <p:cNvPr id="26" name="Straight Connector 25"/>
                <p:cNvCxnSpPr/>
                <p:nvPr/>
              </p:nvCxnSpPr>
              <p:spPr>
                <a:xfrm>
                  <a:off x="782338" y="459286"/>
                  <a:ext cx="39969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833732" y="2791579"/>
                <a:ext cx="2878822" cy="1531326"/>
                <a:chOff x="833732" y="3045579"/>
                <a:chExt cx="2878822" cy="1531326"/>
              </a:xfrm>
            </p:grpSpPr>
            <p:graphicFrame>
              <p:nvGraphicFramePr>
                <p:cNvPr id="29" name="Chart 28"/>
                <p:cNvGraphicFramePr/>
                <p:nvPr>
                  <p:extLst>
                    <p:ext uri="{D42A27DB-BD31-4B8C-83A1-F6EECF244321}">
                      <p14:modId xmlns:p14="http://schemas.microsoft.com/office/powerpoint/2010/main" val="1566857154"/>
                    </p:ext>
                  </p:extLst>
                </p:nvPr>
              </p:nvGraphicFramePr>
              <p:xfrm>
                <a:off x="2374728" y="3117560"/>
                <a:ext cx="1337826" cy="1459345"/>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p:cNvSpPr txBox="1"/>
                <p:nvPr/>
              </p:nvSpPr>
              <p:spPr>
                <a:xfrm>
                  <a:off x="2591963" y="3123865"/>
                  <a:ext cx="462570" cy="179440"/>
                </a:xfrm>
                <a:prstGeom prst="rect">
                  <a:avLst/>
                </a:prstGeom>
                <a:noFill/>
              </p:spPr>
              <p:txBody>
                <a:bodyPr wrap="square" rtlCol="0">
                  <a:spAutoFit/>
                </a:bodyPr>
                <a:lstStyle/>
                <a:p>
                  <a:pPr defTabSz="1453589"/>
                  <a:r>
                    <a:rPr lang="en-US" sz="1000" dirty="0">
                      <a:solidFill>
                        <a:prstClr val="black"/>
                      </a:solidFill>
                      <a:latin typeface="Calibri"/>
                    </a:rPr>
                    <a:t>3-10Hz</a:t>
                  </a:r>
                </a:p>
              </p:txBody>
            </p:sp>
            <p:grpSp>
              <p:nvGrpSpPr>
                <p:cNvPr id="42" name="Group 41"/>
                <p:cNvGrpSpPr/>
                <p:nvPr/>
              </p:nvGrpSpPr>
              <p:grpSpPr>
                <a:xfrm>
                  <a:off x="1006601" y="3055577"/>
                  <a:ext cx="1375307" cy="1454738"/>
                  <a:chOff x="254719" y="3515468"/>
                  <a:chExt cx="2792423" cy="2012768"/>
                </a:xfrm>
              </p:grpSpPr>
              <p:sp>
                <p:nvSpPr>
                  <p:cNvPr id="28" name="TextBox 27"/>
                  <p:cNvSpPr txBox="1"/>
                  <p:nvPr/>
                </p:nvSpPr>
                <p:spPr>
                  <a:xfrm>
                    <a:off x="749133" y="3601228"/>
                    <a:ext cx="1297902" cy="248272"/>
                  </a:xfrm>
                  <a:prstGeom prst="rect">
                    <a:avLst/>
                  </a:prstGeom>
                  <a:noFill/>
                </p:spPr>
                <p:txBody>
                  <a:bodyPr wrap="square" rtlCol="0">
                    <a:spAutoFit/>
                  </a:bodyPr>
                  <a:lstStyle/>
                  <a:p>
                    <a:pPr defTabSz="1453589"/>
                    <a:r>
                      <a:rPr lang="en-US" sz="1000" dirty="0">
                        <a:solidFill>
                          <a:prstClr val="black"/>
                        </a:solidFill>
                        <a:latin typeface="Calibri"/>
                      </a:rPr>
                      <a:t>0.1 to 0.4Hz</a:t>
                    </a:r>
                  </a:p>
                </p:txBody>
              </p:sp>
              <p:grpSp>
                <p:nvGrpSpPr>
                  <p:cNvPr id="31" name="Group 30"/>
                  <p:cNvGrpSpPr/>
                  <p:nvPr/>
                </p:nvGrpSpPr>
                <p:grpSpPr>
                  <a:xfrm>
                    <a:off x="763709" y="3617404"/>
                    <a:ext cx="2082236" cy="1423398"/>
                    <a:chOff x="3224731" y="3530629"/>
                    <a:chExt cx="2082236" cy="1423398"/>
                  </a:xfrm>
                </p:grpSpPr>
                <p:sp>
                  <p:nvSpPr>
                    <p:cNvPr id="32" name="Rectangle 31"/>
                    <p:cNvSpPr/>
                    <p:nvPr/>
                  </p:nvSpPr>
                  <p:spPr>
                    <a:xfrm>
                      <a:off x="3224731" y="3530629"/>
                      <a:ext cx="852383" cy="142339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3589"/>
                      <a:endParaRPr lang="en-US" sz="1000">
                        <a:solidFill>
                          <a:prstClr val="white"/>
                        </a:solidFill>
                        <a:latin typeface="Calibri"/>
                      </a:endParaRPr>
                    </a:p>
                  </p:txBody>
                </p:sp>
                <p:sp>
                  <p:nvSpPr>
                    <p:cNvPr id="33" name="Rectangle 32"/>
                    <p:cNvSpPr/>
                    <p:nvPr/>
                  </p:nvSpPr>
                  <p:spPr>
                    <a:xfrm>
                      <a:off x="4077114" y="3530676"/>
                      <a:ext cx="796378" cy="1423351"/>
                    </a:xfrm>
                    <a:prstGeom prst="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3589"/>
                      <a:endParaRPr lang="en-US" sz="1000">
                        <a:solidFill>
                          <a:prstClr val="white"/>
                        </a:solidFill>
                        <a:latin typeface="Calibri"/>
                      </a:endParaRPr>
                    </a:p>
                  </p:txBody>
                </p:sp>
                <p:sp>
                  <p:nvSpPr>
                    <p:cNvPr id="34" name="Rectangle 33"/>
                    <p:cNvSpPr/>
                    <p:nvPr/>
                  </p:nvSpPr>
                  <p:spPr>
                    <a:xfrm>
                      <a:off x="4873491" y="3530629"/>
                      <a:ext cx="433476" cy="1423398"/>
                    </a:xfrm>
                    <a:prstGeom prst="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3589"/>
                      <a:endParaRPr lang="en-US" sz="1000">
                        <a:solidFill>
                          <a:prstClr val="white"/>
                        </a:solidFill>
                        <a:latin typeface="Calibri"/>
                      </a:endParaRPr>
                    </a:p>
                  </p:txBody>
                </p:sp>
              </p:grpSp>
              <p:graphicFrame>
                <p:nvGraphicFramePr>
                  <p:cNvPr id="27" name="Chart 26"/>
                  <p:cNvGraphicFramePr/>
                  <p:nvPr>
                    <p:extLst>
                      <p:ext uri="{D42A27DB-BD31-4B8C-83A1-F6EECF244321}">
                        <p14:modId xmlns:p14="http://schemas.microsoft.com/office/powerpoint/2010/main" val="911507947"/>
                      </p:ext>
                    </p:extLst>
                  </p:nvPr>
                </p:nvGraphicFramePr>
                <p:xfrm>
                  <a:off x="254719" y="3515468"/>
                  <a:ext cx="2792423" cy="2012768"/>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extBox 34"/>
                <p:cNvSpPr txBox="1"/>
                <p:nvPr/>
              </p:nvSpPr>
              <p:spPr>
                <a:xfrm>
                  <a:off x="833732" y="3045579"/>
                  <a:ext cx="208252" cy="235515"/>
                </a:xfrm>
                <a:prstGeom prst="rect">
                  <a:avLst/>
                </a:prstGeom>
                <a:noFill/>
              </p:spPr>
              <p:txBody>
                <a:bodyPr wrap="square" rtlCol="0">
                  <a:spAutoFit/>
                </a:bodyPr>
                <a:lstStyle/>
                <a:p>
                  <a:pPr defTabSz="1453589"/>
                  <a:r>
                    <a:rPr lang="en-US" sz="1500" dirty="0">
                      <a:solidFill>
                        <a:prstClr val="black"/>
                      </a:solidFill>
                      <a:latin typeface="Calibri"/>
                    </a:rPr>
                    <a:t>B</a:t>
                  </a:r>
                </a:p>
              </p:txBody>
            </p:sp>
          </p:grpSp>
          <p:grpSp>
            <p:nvGrpSpPr>
              <p:cNvPr id="46" name="Group 45"/>
              <p:cNvGrpSpPr/>
              <p:nvPr/>
            </p:nvGrpSpPr>
            <p:grpSpPr>
              <a:xfrm>
                <a:off x="833732" y="4117375"/>
                <a:ext cx="4045399" cy="1252857"/>
                <a:chOff x="833732" y="4498375"/>
                <a:chExt cx="4045399" cy="1252857"/>
              </a:xfrm>
            </p:grpSpPr>
            <p:pic>
              <p:nvPicPr>
                <p:cNvPr id="43" name="Picture 42"/>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40390" y="4888407"/>
                  <a:ext cx="3938741" cy="862825"/>
                </a:xfrm>
                <a:prstGeom prst="rect">
                  <a:avLst/>
                </a:prstGeom>
              </p:spPr>
            </p:pic>
            <p:sp>
              <p:nvSpPr>
                <p:cNvPr id="44" name="TextBox 43"/>
                <p:cNvSpPr txBox="1"/>
                <p:nvPr/>
              </p:nvSpPr>
              <p:spPr>
                <a:xfrm rot="16200000">
                  <a:off x="2431889" y="3349429"/>
                  <a:ext cx="480961" cy="2778854"/>
                </a:xfrm>
                <a:prstGeom prst="rect">
                  <a:avLst/>
                </a:prstGeom>
                <a:noFill/>
              </p:spPr>
              <p:txBody>
                <a:bodyPr wrap="square" rtlCol="0">
                  <a:spAutoFit/>
                </a:bodyPr>
                <a:lstStyle/>
                <a:p>
                  <a:pPr defTabSz="1453589"/>
                  <a:r>
                    <a:rPr lang="en-US" sz="1000" dirty="0">
                      <a:solidFill>
                        <a:prstClr val="black"/>
                      </a:solidFill>
                      <a:latin typeface="Calibri"/>
                    </a:rPr>
                    <a:t>-180</a:t>
                  </a:r>
                  <a:r>
                    <a:rPr lang="en-US" sz="1000" baseline="30000" dirty="0">
                      <a:solidFill>
                        <a:prstClr val="black"/>
                      </a:solidFill>
                      <a:latin typeface="Calibri"/>
                    </a:rPr>
                    <a:t>o</a:t>
                  </a:r>
                </a:p>
                <a:p>
                  <a:pPr defTabSz="1453589"/>
                  <a:r>
                    <a:rPr lang="en-US" sz="1000" dirty="0">
                      <a:solidFill>
                        <a:prstClr val="black"/>
                      </a:solidFill>
                      <a:latin typeface="Calibri"/>
                    </a:rPr>
                    <a:t>-160</a:t>
                  </a:r>
                  <a:r>
                    <a:rPr lang="en-US" sz="1000" baseline="30000" dirty="0">
                      <a:solidFill>
                        <a:prstClr val="black"/>
                      </a:solidFill>
                      <a:latin typeface="Calibri"/>
                    </a:rPr>
                    <a:t>o</a:t>
                  </a:r>
                </a:p>
                <a:p>
                  <a:pPr defTabSz="1453589"/>
                  <a:endParaRPr lang="en-US" sz="500" baseline="30000" dirty="0">
                    <a:solidFill>
                      <a:prstClr val="black"/>
                    </a:solidFill>
                    <a:latin typeface="Calibri"/>
                  </a:endParaRPr>
                </a:p>
                <a:p>
                  <a:pPr defTabSz="1453589"/>
                  <a:r>
                    <a:rPr lang="en-US" sz="1000" dirty="0">
                      <a:solidFill>
                        <a:prstClr val="black"/>
                      </a:solidFill>
                      <a:latin typeface="Calibri"/>
                    </a:rPr>
                    <a:t>-120</a:t>
                  </a:r>
                  <a:r>
                    <a:rPr lang="en-US" sz="1000" baseline="30000" dirty="0">
                      <a:solidFill>
                        <a:prstClr val="black"/>
                      </a:solidFill>
                      <a:latin typeface="Calibri"/>
                    </a:rPr>
                    <a:t>o</a:t>
                  </a:r>
                </a:p>
                <a:p>
                  <a:pPr defTabSz="1453589"/>
                  <a:endParaRPr lang="en-US" sz="500" dirty="0">
                    <a:solidFill>
                      <a:prstClr val="black"/>
                    </a:solidFill>
                    <a:latin typeface="Calibri"/>
                  </a:endParaRPr>
                </a:p>
                <a:p>
                  <a:pPr defTabSz="1453589"/>
                  <a:r>
                    <a:rPr lang="en-US" sz="1000" dirty="0">
                      <a:solidFill>
                        <a:prstClr val="black"/>
                      </a:solidFill>
                      <a:latin typeface="Calibri"/>
                    </a:rPr>
                    <a:t>-80</a:t>
                  </a:r>
                  <a:r>
                    <a:rPr lang="en-US" sz="1000" baseline="30000" dirty="0">
                      <a:solidFill>
                        <a:prstClr val="black"/>
                      </a:solidFill>
                      <a:latin typeface="Calibri"/>
                    </a:rPr>
                    <a:t>o</a:t>
                  </a:r>
                </a:p>
                <a:p>
                  <a:pPr defTabSz="1453589"/>
                  <a:endParaRPr lang="en-US" sz="200" dirty="0">
                    <a:solidFill>
                      <a:prstClr val="black"/>
                    </a:solidFill>
                    <a:latin typeface="Calibri"/>
                  </a:endParaRPr>
                </a:p>
                <a:p>
                  <a:pPr defTabSz="1453589"/>
                  <a:r>
                    <a:rPr lang="en-US" sz="1000" dirty="0">
                      <a:solidFill>
                        <a:prstClr val="black"/>
                      </a:solidFill>
                      <a:latin typeface="Calibri"/>
                    </a:rPr>
                    <a:t>-40</a:t>
                  </a:r>
                  <a:r>
                    <a:rPr lang="en-US" sz="1000" baseline="30000" dirty="0">
                      <a:solidFill>
                        <a:prstClr val="black"/>
                      </a:solidFill>
                      <a:latin typeface="Calibri"/>
                    </a:rPr>
                    <a:t>o</a:t>
                  </a:r>
                </a:p>
                <a:p>
                  <a:pPr defTabSz="1453589"/>
                  <a:endParaRPr lang="en-US" sz="200" dirty="0">
                    <a:solidFill>
                      <a:prstClr val="black"/>
                    </a:solidFill>
                    <a:latin typeface="Calibri"/>
                  </a:endParaRPr>
                </a:p>
                <a:p>
                  <a:pPr defTabSz="1453589"/>
                  <a:r>
                    <a:rPr lang="en-US" sz="1000" dirty="0">
                      <a:solidFill>
                        <a:prstClr val="black"/>
                      </a:solidFill>
                      <a:latin typeface="Calibri"/>
                    </a:rPr>
                    <a:t>0</a:t>
                  </a:r>
                  <a:r>
                    <a:rPr lang="en-US" sz="1000" baseline="30000" dirty="0">
                      <a:solidFill>
                        <a:prstClr val="black"/>
                      </a:solidFill>
                      <a:latin typeface="Calibri"/>
                    </a:rPr>
                    <a:t>o </a:t>
                  </a:r>
                </a:p>
                <a:p>
                  <a:pPr defTabSz="1453589"/>
                  <a:endParaRPr lang="en-US" sz="1000" dirty="0">
                    <a:solidFill>
                      <a:prstClr val="black"/>
                    </a:solidFill>
                    <a:latin typeface="Calibri"/>
                  </a:endParaRPr>
                </a:p>
                <a:p>
                  <a:pPr defTabSz="1453589"/>
                  <a:endParaRPr lang="en-US" sz="1000" dirty="0">
                    <a:solidFill>
                      <a:prstClr val="black"/>
                    </a:solidFill>
                    <a:latin typeface="Calibri"/>
                  </a:endParaRPr>
                </a:p>
                <a:p>
                  <a:pPr defTabSz="1453589"/>
                  <a:r>
                    <a:rPr lang="en-US" sz="1000" dirty="0">
                      <a:solidFill>
                        <a:prstClr val="black"/>
                      </a:solidFill>
                      <a:latin typeface="Calibri"/>
                    </a:rPr>
                    <a:t>20</a:t>
                  </a:r>
                  <a:r>
                    <a:rPr lang="en-US" sz="1000" baseline="30000" dirty="0">
                      <a:solidFill>
                        <a:prstClr val="black"/>
                      </a:solidFill>
                      <a:latin typeface="Calibri"/>
                    </a:rPr>
                    <a:t>o</a:t>
                  </a:r>
                  <a:endParaRPr lang="en-US" sz="1000" dirty="0">
                    <a:solidFill>
                      <a:prstClr val="black"/>
                    </a:solidFill>
                    <a:latin typeface="Calibri"/>
                  </a:endParaRPr>
                </a:p>
                <a:p>
                  <a:pPr defTabSz="1453589"/>
                  <a:r>
                    <a:rPr lang="en-US" sz="1000" dirty="0">
                      <a:solidFill>
                        <a:prstClr val="black"/>
                      </a:solidFill>
                      <a:latin typeface="Calibri"/>
                    </a:rPr>
                    <a:t> </a:t>
                  </a:r>
                </a:p>
                <a:p>
                  <a:pPr defTabSz="1453589"/>
                  <a:endParaRPr lang="en-US" sz="500" dirty="0">
                    <a:solidFill>
                      <a:prstClr val="black"/>
                    </a:solidFill>
                    <a:latin typeface="Calibri"/>
                  </a:endParaRPr>
                </a:p>
                <a:p>
                  <a:pPr defTabSz="1453589"/>
                  <a:endParaRPr lang="en-US" sz="500" dirty="0">
                    <a:solidFill>
                      <a:prstClr val="black"/>
                    </a:solidFill>
                    <a:latin typeface="Calibri"/>
                  </a:endParaRPr>
                </a:p>
                <a:p>
                  <a:pPr defTabSz="1453589"/>
                  <a:endParaRPr lang="en-US" sz="500" dirty="0">
                    <a:solidFill>
                      <a:prstClr val="black"/>
                    </a:solidFill>
                    <a:latin typeface="Calibri"/>
                  </a:endParaRPr>
                </a:p>
                <a:p>
                  <a:pPr defTabSz="1453589"/>
                  <a:r>
                    <a:rPr lang="en-US" sz="1000" dirty="0">
                      <a:solidFill>
                        <a:prstClr val="black"/>
                      </a:solidFill>
                      <a:latin typeface="Calibri"/>
                    </a:rPr>
                    <a:t>40</a:t>
                  </a:r>
                  <a:r>
                    <a:rPr lang="en-US" sz="1000" baseline="30000" dirty="0">
                      <a:solidFill>
                        <a:prstClr val="black"/>
                      </a:solidFill>
                      <a:latin typeface="Calibri"/>
                    </a:rPr>
                    <a:t>o</a:t>
                  </a:r>
                  <a:endParaRPr lang="en-US" sz="1000" dirty="0">
                    <a:solidFill>
                      <a:prstClr val="black"/>
                    </a:solidFill>
                    <a:latin typeface="Calibri"/>
                  </a:endParaRPr>
                </a:p>
                <a:p>
                  <a:pPr defTabSz="1453589"/>
                  <a:r>
                    <a:rPr lang="en-US" sz="1000" dirty="0">
                      <a:solidFill>
                        <a:prstClr val="black"/>
                      </a:solidFill>
                      <a:latin typeface="Calibri"/>
                    </a:rPr>
                    <a:t> </a:t>
                  </a:r>
                </a:p>
                <a:p>
                  <a:pPr defTabSz="1453589"/>
                  <a:endParaRPr lang="en-US" sz="1000" dirty="0">
                    <a:solidFill>
                      <a:prstClr val="black"/>
                    </a:solidFill>
                    <a:latin typeface="Calibri"/>
                  </a:endParaRPr>
                </a:p>
                <a:p>
                  <a:pPr defTabSz="1453589"/>
                  <a:endParaRPr lang="en-US" sz="1000" dirty="0">
                    <a:solidFill>
                      <a:prstClr val="black"/>
                    </a:solidFill>
                    <a:latin typeface="Calibri"/>
                  </a:endParaRPr>
                </a:p>
                <a:p>
                  <a:pPr defTabSz="1453589"/>
                  <a:r>
                    <a:rPr lang="en-US" sz="1000" dirty="0">
                      <a:solidFill>
                        <a:prstClr val="black"/>
                      </a:solidFill>
                      <a:latin typeface="Calibri"/>
                    </a:rPr>
                    <a:t>60</a:t>
                  </a:r>
                  <a:r>
                    <a:rPr lang="en-US" sz="1000" baseline="30000" dirty="0">
                      <a:solidFill>
                        <a:prstClr val="black"/>
                      </a:solidFill>
                      <a:latin typeface="Calibri"/>
                    </a:rPr>
                    <a:t>o</a:t>
                  </a:r>
                  <a:endParaRPr lang="en-US" sz="1000" dirty="0">
                    <a:solidFill>
                      <a:prstClr val="black"/>
                    </a:solidFill>
                    <a:latin typeface="Calibri"/>
                  </a:endParaRPr>
                </a:p>
                <a:p>
                  <a:pPr defTabSz="1453589"/>
                  <a:r>
                    <a:rPr lang="en-US" sz="1000" dirty="0">
                      <a:solidFill>
                        <a:prstClr val="black"/>
                      </a:solidFill>
                      <a:latin typeface="Calibri"/>
                    </a:rPr>
                    <a:t> </a:t>
                  </a:r>
                </a:p>
                <a:p>
                  <a:pPr defTabSz="1453589"/>
                  <a:endParaRPr lang="en-US" sz="1000" dirty="0">
                    <a:solidFill>
                      <a:prstClr val="black"/>
                    </a:solidFill>
                    <a:latin typeface="Calibri"/>
                  </a:endParaRPr>
                </a:p>
                <a:p>
                  <a:pPr defTabSz="1453589"/>
                  <a:endParaRPr lang="en-US" sz="500" dirty="0">
                    <a:solidFill>
                      <a:prstClr val="black"/>
                    </a:solidFill>
                    <a:latin typeface="Calibri"/>
                  </a:endParaRPr>
                </a:p>
                <a:p>
                  <a:pPr defTabSz="1453589"/>
                  <a:r>
                    <a:rPr lang="en-US" sz="1000" dirty="0">
                      <a:solidFill>
                        <a:prstClr val="black"/>
                      </a:solidFill>
                      <a:latin typeface="Calibri"/>
                    </a:rPr>
                    <a:t>80</a:t>
                  </a:r>
                  <a:r>
                    <a:rPr lang="en-US" sz="1000" baseline="30000" dirty="0">
                      <a:solidFill>
                        <a:prstClr val="black"/>
                      </a:solidFill>
                      <a:latin typeface="Calibri"/>
                    </a:rPr>
                    <a:t>o</a:t>
                  </a:r>
                  <a:endParaRPr lang="en-US" sz="1000" dirty="0">
                    <a:solidFill>
                      <a:prstClr val="black"/>
                    </a:solidFill>
                    <a:latin typeface="Calibri"/>
                  </a:endParaRPr>
                </a:p>
                <a:p>
                  <a:pPr defTabSz="1453589"/>
                  <a:endParaRPr lang="en-US" sz="500" dirty="0">
                    <a:solidFill>
                      <a:prstClr val="black"/>
                    </a:solidFill>
                    <a:latin typeface="Calibri"/>
                  </a:endParaRPr>
                </a:p>
                <a:p>
                  <a:pPr defTabSz="1453589"/>
                  <a:endParaRPr lang="en-US" sz="1000" dirty="0">
                    <a:solidFill>
                      <a:prstClr val="black"/>
                    </a:solidFill>
                    <a:latin typeface="Calibri"/>
                  </a:endParaRPr>
                </a:p>
                <a:p>
                  <a:pPr defTabSz="1453589"/>
                  <a:endParaRPr lang="en-US" sz="500" dirty="0">
                    <a:solidFill>
                      <a:prstClr val="black"/>
                    </a:solidFill>
                    <a:latin typeface="Calibri"/>
                  </a:endParaRPr>
                </a:p>
                <a:p>
                  <a:pPr defTabSz="1453589"/>
                  <a:r>
                    <a:rPr lang="en-US" sz="1000" dirty="0">
                      <a:solidFill>
                        <a:prstClr val="black"/>
                      </a:solidFill>
                      <a:latin typeface="Calibri"/>
                    </a:rPr>
                    <a:t>100</a:t>
                  </a:r>
                  <a:r>
                    <a:rPr lang="en-US" sz="1000" baseline="30000" dirty="0">
                      <a:solidFill>
                        <a:prstClr val="black"/>
                      </a:solidFill>
                      <a:latin typeface="Calibri"/>
                    </a:rPr>
                    <a:t>o</a:t>
                  </a:r>
                  <a:endParaRPr lang="en-US" sz="1000" dirty="0">
                    <a:solidFill>
                      <a:prstClr val="black"/>
                    </a:solidFill>
                    <a:latin typeface="Calibri"/>
                  </a:endParaRPr>
                </a:p>
                <a:p>
                  <a:pPr defTabSz="1453589"/>
                  <a:endParaRPr lang="en-US" sz="1000" dirty="0">
                    <a:solidFill>
                      <a:prstClr val="black"/>
                    </a:solidFill>
                    <a:latin typeface="Calibri"/>
                  </a:endParaRPr>
                </a:p>
                <a:p>
                  <a:pPr defTabSz="1453589"/>
                  <a:endParaRPr lang="en-US" sz="1000" dirty="0">
                    <a:solidFill>
                      <a:prstClr val="black"/>
                    </a:solidFill>
                    <a:latin typeface="Calibri"/>
                  </a:endParaRPr>
                </a:p>
                <a:p>
                  <a:pPr defTabSz="1453589"/>
                  <a:endParaRPr lang="en-US" sz="500" dirty="0">
                    <a:solidFill>
                      <a:prstClr val="black"/>
                    </a:solidFill>
                    <a:latin typeface="Calibri"/>
                  </a:endParaRPr>
                </a:p>
                <a:p>
                  <a:pPr defTabSz="1453589"/>
                  <a:r>
                    <a:rPr lang="en-US" sz="1000" dirty="0">
                      <a:solidFill>
                        <a:prstClr val="black"/>
                      </a:solidFill>
                      <a:latin typeface="Calibri"/>
                    </a:rPr>
                    <a:t>120</a:t>
                  </a:r>
                  <a:r>
                    <a:rPr lang="en-US" sz="1000" baseline="30000" dirty="0">
                      <a:solidFill>
                        <a:prstClr val="black"/>
                      </a:solidFill>
                      <a:latin typeface="Calibri"/>
                    </a:rPr>
                    <a:t>o</a:t>
                  </a:r>
                  <a:endParaRPr lang="en-US" sz="1000" dirty="0">
                    <a:solidFill>
                      <a:prstClr val="black"/>
                    </a:solidFill>
                    <a:latin typeface="Calibri"/>
                  </a:endParaRPr>
                </a:p>
                <a:p>
                  <a:pPr defTabSz="1453589"/>
                  <a:r>
                    <a:rPr lang="en-US" sz="1000" dirty="0">
                      <a:solidFill>
                        <a:prstClr val="black"/>
                      </a:solidFill>
                      <a:latin typeface="Calibri"/>
                    </a:rPr>
                    <a:t> </a:t>
                  </a:r>
                </a:p>
                <a:p>
                  <a:pPr defTabSz="1453589"/>
                  <a:endParaRPr lang="en-US" sz="1000" dirty="0">
                    <a:solidFill>
                      <a:prstClr val="black"/>
                    </a:solidFill>
                    <a:latin typeface="Calibri"/>
                  </a:endParaRPr>
                </a:p>
                <a:p>
                  <a:pPr defTabSz="1453589"/>
                  <a:endParaRPr lang="en-US" sz="500" dirty="0">
                    <a:solidFill>
                      <a:prstClr val="black"/>
                    </a:solidFill>
                    <a:latin typeface="Calibri"/>
                  </a:endParaRPr>
                </a:p>
                <a:p>
                  <a:pPr defTabSz="1453589"/>
                  <a:r>
                    <a:rPr lang="en-US" sz="1000" dirty="0">
                      <a:solidFill>
                        <a:prstClr val="black"/>
                      </a:solidFill>
                      <a:latin typeface="Calibri"/>
                    </a:rPr>
                    <a:t>140</a:t>
                  </a:r>
                  <a:r>
                    <a:rPr lang="en-US" sz="1000" baseline="30000" dirty="0">
                      <a:solidFill>
                        <a:prstClr val="black"/>
                      </a:solidFill>
                      <a:latin typeface="Calibri"/>
                    </a:rPr>
                    <a:t>o</a:t>
                  </a:r>
                  <a:endParaRPr lang="en-US" sz="1000" dirty="0">
                    <a:solidFill>
                      <a:prstClr val="black"/>
                    </a:solidFill>
                    <a:latin typeface="Calibri"/>
                  </a:endParaRPr>
                </a:p>
                <a:p>
                  <a:pPr defTabSz="1453589"/>
                  <a:r>
                    <a:rPr lang="en-US" sz="1000" dirty="0">
                      <a:solidFill>
                        <a:prstClr val="black"/>
                      </a:solidFill>
                      <a:latin typeface="Calibri"/>
                    </a:rPr>
                    <a:t> </a:t>
                  </a:r>
                </a:p>
                <a:p>
                  <a:pPr defTabSz="1453589"/>
                  <a:endParaRPr lang="en-US" sz="1000" dirty="0">
                    <a:solidFill>
                      <a:prstClr val="black"/>
                    </a:solidFill>
                    <a:latin typeface="Calibri"/>
                  </a:endParaRPr>
                </a:p>
                <a:p>
                  <a:pPr defTabSz="1453589"/>
                  <a:r>
                    <a:rPr lang="en-US" sz="1000" dirty="0">
                      <a:solidFill>
                        <a:prstClr val="black"/>
                      </a:solidFill>
                      <a:latin typeface="Calibri"/>
                    </a:rPr>
                    <a:t>160</a:t>
                  </a:r>
                  <a:r>
                    <a:rPr lang="en-US" sz="1000" baseline="30000" dirty="0">
                      <a:solidFill>
                        <a:prstClr val="black"/>
                      </a:solidFill>
                      <a:latin typeface="Calibri"/>
                    </a:rPr>
                    <a:t>o</a:t>
                  </a:r>
                  <a:endParaRPr lang="en-US" sz="1000" dirty="0">
                    <a:solidFill>
                      <a:prstClr val="black"/>
                    </a:solidFill>
                    <a:latin typeface="Calibri"/>
                  </a:endParaRPr>
                </a:p>
                <a:p>
                  <a:pPr defTabSz="1453589"/>
                  <a:r>
                    <a:rPr lang="en-US" sz="1000" dirty="0">
                      <a:solidFill>
                        <a:prstClr val="black"/>
                      </a:solidFill>
                      <a:latin typeface="Calibri"/>
                    </a:rPr>
                    <a:t> </a:t>
                  </a:r>
                </a:p>
                <a:p>
                  <a:pPr defTabSz="1453589"/>
                  <a:endParaRPr lang="en-US" sz="500" dirty="0">
                    <a:solidFill>
                      <a:prstClr val="black"/>
                    </a:solidFill>
                    <a:latin typeface="Calibri"/>
                  </a:endParaRPr>
                </a:p>
                <a:p>
                  <a:pPr defTabSz="1453589"/>
                  <a:r>
                    <a:rPr lang="en-US" sz="500" dirty="0">
                      <a:solidFill>
                        <a:prstClr val="black"/>
                      </a:solidFill>
                      <a:latin typeface="Calibri"/>
                    </a:rPr>
                    <a:t> </a:t>
                  </a:r>
                </a:p>
                <a:p>
                  <a:pPr defTabSz="1453589"/>
                  <a:endParaRPr lang="en-US" sz="500" dirty="0">
                    <a:solidFill>
                      <a:prstClr val="black"/>
                    </a:solidFill>
                    <a:latin typeface="Calibri"/>
                  </a:endParaRPr>
                </a:p>
                <a:p>
                  <a:pPr defTabSz="1453589"/>
                  <a:r>
                    <a:rPr lang="en-US" sz="1000" dirty="0">
                      <a:solidFill>
                        <a:prstClr val="black"/>
                      </a:solidFill>
                      <a:latin typeface="Calibri"/>
                    </a:rPr>
                    <a:t>180</a:t>
                  </a:r>
                  <a:r>
                    <a:rPr lang="en-US" sz="1000" baseline="30000" dirty="0">
                      <a:solidFill>
                        <a:prstClr val="black"/>
                      </a:solidFill>
                      <a:latin typeface="Calibri"/>
                    </a:rPr>
                    <a:t>o</a:t>
                  </a:r>
                  <a:endParaRPr lang="en-US" sz="1000" dirty="0">
                    <a:solidFill>
                      <a:prstClr val="black"/>
                    </a:solidFill>
                    <a:latin typeface="Calibri"/>
                  </a:endParaRPr>
                </a:p>
              </p:txBody>
            </p:sp>
            <p:sp>
              <p:nvSpPr>
                <p:cNvPr id="45" name="TextBox 44"/>
                <p:cNvSpPr txBox="1"/>
                <p:nvPr/>
              </p:nvSpPr>
              <p:spPr>
                <a:xfrm>
                  <a:off x="833732" y="4603275"/>
                  <a:ext cx="208252" cy="235515"/>
                </a:xfrm>
                <a:prstGeom prst="rect">
                  <a:avLst/>
                </a:prstGeom>
                <a:noFill/>
              </p:spPr>
              <p:txBody>
                <a:bodyPr wrap="square" rtlCol="0">
                  <a:spAutoFit/>
                </a:bodyPr>
                <a:lstStyle/>
                <a:p>
                  <a:pPr defTabSz="1453589"/>
                  <a:r>
                    <a:rPr lang="en-US" sz="1500" dirty="0">
                      <a:solidFill>
                        <a:prstClr val="black"/>
                      </a:solidFill>
                      <a:latin typeface="Calibri"/>
                    </a:rPr>
                    <a:t>C</a:t>
                  </a:r>
                </a:p>
              </p:txBody>
            </p:sp>
          </p:grpSp>
          <p:cxnSp>
            <p:nvCxnSpPr>
              <p:cNvPr id="56" name="Straight Arrow Connector 55"/>
              <p:cNvCxnSpPr/>
              <p:nvPr/>
            </p:nvCxnSpPr>
            <p:spPr>
              <a:xfrm>
                <a:off x="2714335" y="1721971"/>
                <a:ext cx="0" cy="150117"/>
              </a:xfrm>
              <a:prstGeom prst="straightConnector1">
                <a:avLst/>
              </a:prstGeom>
              <a:ln>
                <a:solidFill>
                  <a:schemeClr val="tx1"/>
                </a:solidFill>
                <a:headEnd type="none" w="sm" len="sm"/>
                <a:tailEnd type="stealth"/>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040383" y="1626892"/>
              <a:ext cx="408417" cy="120465"/>
              <a:chOff x="858257" y="1611329"/>
              <a:chExt cx="408417" cy="120465"/>
            </a:xfrm>
          </p:grpSpPr>
          <p:sp>
            <p:nvSpPr>
              <p:cNvPr id="2" name="Right Triangle 1"/>
              <p:cNvSpPr/>
              <p:nvPr/>
            </p:nvSpPr>
            <p:spPr>
              <a:xfrm>
                <a:off x="858257" y="1619155"/>
                <a:ext cx="399152" cy="112639"/>
              </a:xfrm>
              <a:prstGeom prst="r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3589"/>
                <a:endParaRPr lang="en-US" sz="2900">
                  <a:solidFill>
                    <a:prstClr val="white"/>
                  </a:solidFill>
                  <a:latin typeface="Calibri"/>
                </a:endParaRPr>
              </a:p>
            </p:txBody>
          </p:sp>
          <p:sp>
            <p:nvSpPr>
              <p:cNvPr id="39" name="Right Triangle 38"/>
              <p:cNvSpPr/>
              <p:nvPr/>
            </p:nvSpPr>
            <p:spPr>
              <a:xfrm>
                <a:off x="867522" y="1611329"/>
                <a:ext cx="399152" cy="112639"/>
              </a:xfrm>
              <a:prstGeom prst="rtTriangl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3589"/>
                <a:endParaRPr lang="en-US" sz="2900">
                  <a:solidFill>
                    <a:prstClr val="white"/>
                  </a:solidFill>
                  <a:latin typeface="Calibri"/>
                </a:endParaRPr>
              </a:p>
            </p:txBody>
          </p:sp>
        </p:grpSp>
        <p:sp>
          <p:nvSpPr>
            <p:cNvPr id="41" name="TextBox 40"/>
            <p:cNvSpPr txBox="1"/>
            <p:nvPr/>
          </p:nvSpPr>
          <p:spPr>
            <a:xfrm>
              <a:off x="719447" y="1583107"/>
              <a:ext cx="425453" cy="135123"/>
            </a:xfrm>
            <a:prstGeom prst="rect">
              <a:avLst/>
            </a:prstGeom>
            <a:noFill/>
          </p:spPr>
          <p:txBody>
            <a:bodyPr wrap="square" rtlCol="0">
              <a:spAutoFit/>
            </a:bodyPr>
            <a:lstStyle/>
            <a:p>
              <a:pPr defTabSz="1453589"/>
              <a:r>
                <a:rPr lang="en-US" sz="1000" dirty="0">
                  <a:solidFill>
                    <a:prstClr val="black"/>
                  </a:solidFill>
                  <a:latin typeface="Calibri"/>
                </a:rPr>
                <a:t>0.5mV</a:t>
              </a:r>
            </a:p>
          </p:txBody>
        </p:sp>
        <p:sp>
          <p:nvSpPr>
            <p:cNvPr id="48" name="TextBox 47"/>
            <p:cNvSpPr txBox="1"/>
            <p:nvPr/>
          </p:nvSpPr>
          <p:spPr>
            <a:xfrm>
              <a:off x="1315173" y="1707213"/>
              <a:ext cx="334308" cy="135123"/>
            </a:xfrm>
            <a:prstGeom prst="rect">
              <a:avLst/>
            </a:prstGeom>
            <a:noFill/>
          </p:spPr>
          <p:txBody>
            <a:bodyPr wrap="square" rtlCol="0">
              <a:spAutoFit/>
            </a:bodyPr>
            <a:lstStyle/>
            <a:p>
              <a:pPr defTabSz="1453589"/>
              <a:r>
                <a:rPr lang="en-US" sz="1000" dirty="0">
                  <a:solidFill>
                    <a:prstClr val="black"/>
                  </a:solidFill>
                  <a:latin typeface="Calibri"/>
                </a:rPr>
                <a:t>10s</a:t>
              </a:r>
            </a:p>
          </p:txBody>
        </p:sp>
        <p:grpSp>
          <p:nvGrpSpPr>
            <p:cNvPr id="52" name="Group 51"/>
            <p:cNvGrpSpPr/>
            <p:nvPr/>
          </p:nvGrpSpPr>
          <p:grpSpPr>
            <a:xfrm>
              <a:off x="1040647" y="1045016"/>
              <a:ext cx="488465" cy="187089"/>
              <a:chOff x="858257" y="1614238"/>
              <a:chExt cx="401667" cy="117556"/>
            </a:xfrm>
          </p:grpSpPr>
          <p:sp>
            <p:nvSpPr>
              <p:cNvPr id="53" name="Right Triangle 52"/>
              <p:cNvSpPr/>
              <p:nvPr/>
            </p:nvSpPr>
            <p:spPr>
              <a:xfrm>
                <a:off x="858257" y="1619155"/>
                <a:ext cx="399152" cy="112639"/>
              </a:xfrm>
              <a:prstGeom prst="r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3589"/>
                <a:endParaRPr lang="en-US" sz="2900">
                  <a:solidFill>
                    <a:prstClr val="white"/>
                  </a:solidFill>
                  <a:latin typeface="Calibri"/>
                </a:endParaRPr>
              </a:p>
            </p:txBody>
          </p:sp>
          <p:sp>
            <p:nvSpPr>
              <p:cNvPr id="54" name="Right Triangle 53"/>
              <p:cNvSpPr/>
              <p:nvPr/>
            </p:nvSpPr>
            <p:spPr>
              <a:xfrm>
                <a:off x="864694" y="1614238"/>
                <a:ext cx="395230" cy="112639"/>
              </a:xfrm>
              <a:prstGeom prst="rtTriangl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53589"/>
                <a:endParaRPr lang="en-US" sz="2900">
                  <a:solidFill>
                    <a:prstClr val="white"/>
                  </a:solidFill>
                  <a:latin typeface="Calibri"/>
                </a:endParaRPr>
              </a:p>
            </p:txBody>
          </p:sp>
        </p:grpSp>
      </p:grpSp>
      <p:sp>
        <p:nvSpPr>
          <p:cNvPr id="10" name="Rectangle 9"/>
          <p:cNvSpPr/>
          <p:nvPr/>
        </p:nvSpPr>
        <p:spPr>
          <a:xfrm>
            <a:off x="6054211" y="3122315"/>
            <a:ext cx="3109873" cy="861710"/>
          </a:xfrm>
          <a:prstGeom prst="rect">
            <a:avLst/>
          </a:prstGeom>
        </p:spPr>
        <p:txBody>
          <a:bodyPr wrap="none" lIns="91382" tIns="45688" rIns="91382" bIns="45688">
            <a:spAutoFit/>
          </a:bodyPr>
          <a:lstStyle/>
          <a:p>
            <a:r>
              <a:rPr lang="en-US" sz="2500" dirty="0">
                <a:solidFill>
                  <a:schemeClr val="accent2">
                    <a:lumMod val="50000"/>
                  </a:schemeClr>
                </a:solidFill>
              </a:rPr>
              <a:t>Phase domain</a:t>
            </a:r>
            <a:r>
              <a:rPr lang="en-CA" sz="2500" dirty="0">
                <a:solidFill>
                  <a:schemeClr val="accent2">
                    <a:lumMod val="50000"/>
                  </a:schemeClr>
                </a:solidFill>
              </a:rPr>
              <a:t> </a:t>
            </a:r>
            <a:r>
              <a:rPr lang="en-US" sz="2500" dirty="0">
                <a:solidFill>
                  <a:schemeClr val="accent2">
                    <a:lumMod val="50000"/>
                  </a:schemeClr>
                </a:solidFill>
              </a:rPr>
              <a:t>analysis </a:t>
            </a:r>
          </a:p>
          <a:p>
            <a:r>
              <a:rPr lang="en-US" sz="2500" dirty="0">
                <a:solidFill>
                  <a:schemeClr val="accent2">
                    <a:lumMod val="50000"/>
                  </a:schemeClr>
                </a:solidFill>
              </a:rPr>
              <a:t>of seizure states</a:t>
            </a:r>
            <a:r>
              <a:rPr lang="en-CA" sz="2500" dirty="0">
                <a:solidFill>
                  <a:schemeClr val="accent2">
                    <a:lumMod val="50000"/>
                  </a:schemeClr>
                </a:solidFill>
              </a:rPr>
              <a:t> </a:t>
            </a:r>
            <a:endParaRPr lang="en-US" sz="2500" dirty="0">
              <a:solidFill>
                <a:schemeClr val="accent2">
                  <a:lumMod val="50000"/>
                </a:schemeClr>
              </a:solidFill>
            </a:endParaRPr>
          </a:p>
        </p:txBody>
      </p:sp>
    </p:spTree>
    <p:extLst>
      <p:ext uri="{BB962C8B-B14F-4D97-AF65-F5344CB8AC3E}">
        <p14:creationId xmlns:p14="http://schemas.microsoft.com/office/powerpoint/2010/main" val="158162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4998"/>
      </a:dk2>
      <a:lt2>
        <a:srgbClr val="66FFFF"/>
      </a:lt2>
      <a:accent1>
        <a:srgbClr val="D62226"/>
      </a:accent1>
      <a:accent2>
        <a:srgbClr val="8194CA"/>
      </a:accent2>
      <a:accent3>
        <a:srgbClr val="AAB1CA"/>
      </a:accent3>
      <a:accent4>
        <a:srgbClr val="DADADA"/>
      </a:accent4>
      <a:accent5>
        <a:srgbClr val="E8ABAC"/>
      </a:accent5>
      <a:accent6>
        <a:srgbClr val="7486B7"/>
      </a:accent6>
      <a:hlink>
        <a:srgbClr val="FFCC66"/>
      </a:hlink>
      <a:folHlink>
        <a:srgbClr val="00FF99"/>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4000" b="0" i="0" u="none" strike="noStrike" cap="none" normalizeH="0" baseline="0" smtClean="0">
            <a:ln>
              <a:noFill/>
            </a:ln>
            <a:solidFill>
              <a:srgbClr val="FFFFFF"/>
            </a:solidFill>
            <a:effectLst>
              <a:outerShdw blurRad="38100" dist="38100" dir="2700000" algn="tl">
                <a:srgbClr val="000000">
                  <a:alpha val="43137"/>
                </a:srgbClr>
              </a:outerShdw>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4000" b="0" i="0" u="none" strike="noStrike" cap="none" normalizeH="0" baseline="0" smtClean="0">
            <a:ln>
              <a:noFill/>
            </a:ln>
            <a:solidFill>
              <a:srgbClr val="FFFFFF"/>
            </a:solidFill>
            <a:effectLst>
              <a:outerShdw blurRad="38100" dist="38100" dir="2700000" algn="tl">
                <a:srgbClr val="000000">
                  <a:alpha val="43137"/>
                </a:srgbClr>
              </a:outerShdw>
            </a:effectLst>
            <a:latin typeface="Book Antiqua"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4998"/>
        </a:dk2>
        <a:lt2>
          <a:srgbClr val="66FFFF"/>
        </a:lt2>
        <a:accent1>
          <a:srgbClr val="D62226"/>
        </a:accent1>
        <a:accent2>
          <a:srgbClr val="8194CA"/>
        </a:accent2>
        <a:accent3>
          <a:srgbClr val="AAB1CA"/>
        </a:accent3>
        <a:accent4>
          <a:srgbClr val="DADADA"/>
        </a:accent4>
        <a:accent5>
          <a:srgbClr val="E8ABAC"/>
        </a:accent5>
        <a:accent6>
          <a:srgbClr val="7486B7"/>
        </a:accent6>
        <a:hlink>
          <a:srgbClr val="FFCC66"/>
        </a:hlink>
        <a:folHlink>
          <a:srgbClr val="00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2016</TotalTime>
  <Words>2010</Words>
  <Application>Microsoft Macintosh PowerPoint</Application>
  <PresentationFormat>On-screen Show (4:3)</PresentationFormat>
  <Paragraphs>239</Paragraphs>
  <Slides>28</Slides>
  <Notes>3</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Default Design</vt:lpstr>
      <vt:lpstr>1_Office Theme</vt:lpstr>
      <vt:lpstr>PowerPoint Presentation</vt:lpstr>
      <vt:lpstr>PowerPoint Presentation</vt:lpstr>
      <vt:lpstr>PowerPoint Presentation</vt:lpstr>
      <vt:lpstr>PowerPoint Presentation</vt:lpstr>
      <vt:lpstr>Jacobus Schroeder von der Kolk (1797 –1862) On the Medical Treatment of Epilepsy Amsterdam, C. G. van der Post 1858 / London, The New Sydenham Society 1859</vt:lpstr>
      <vt:lpstr>Presynaptic Mechanisms Determining Seizure Onset and Offset  </vt:lpstr>
      <vt:lpstr>PowerPoint Presentation</vt:lpstr>
      <vt:lpstr>PowerPoint Presentation</vt:lpstr>
      <vt:lpstr>PowerPoint Presentation</vt:lpstr>
      <vt:lpstr>PowerPoint Presentation</vt:lpstr>
      <vt:lpstr>PowerPoint Presentation</vt:lpstr>
      <vt:lpstr>EPSCs and IPSCs measured in layers II/III during the seizure cycle</vt:lpstr>
      <vt:lpstr>PowerPoint Presentation</vt:lpstr>
      <vt:lpstr>PowerPoint Presentation</vt:lpstr>
      <vt:lpstr>PowerPoint Presentation</vt:lpstr>
      <vt:lpstr>PowerPoint Presentation</vt:lpstr>
      <vt:lpstr>PowerPoint Presentation</vt:lpstr>
      <vt:lpstr>Adenosine A1R antagonism prolongs the seizure state by enhancing late ictal bursting </vt:lpstr>
      <vt:lpstr>PowerPoint Presentation</vt:lpstr>
      <vt:lpstr>PowerPoint Presentation</vt:lpstr>
      <vt:lpstr>PowerPoint Presentation</vt:lpstr>
      <vt:lpstr>PowerPoint Presentation</vt:lpstr>
      <vt:lpstr>PowerPoint Presentation</vt:lpstr>
      <vt:lpstr>PowerPoint Presentation</vt:lpstr>
      <vt:lpstr>Instantaneous firing rate of layer 5 and 2/3 neurons. - indication of inhibitory control mechanisms.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Excitatory-Inhibitory Signaling Balance as Therapeutic Target in Epilepsy  August 26 - 27, 2016  Montreal Neurological Institute, Montreal, QC, Canada </dc:title>
  <dc:subject/>
  <dc:creator>Peter Carlen</dc:creator>
  <cp:keywords/>
  <dc:description/>
  <cp:lastModifiedBy>Peter Carlen</cp:lastModifiedBy>
  <cp:revision>62</cp:revision>
  <dcterms:created xsi:type="dcterms:W3CDTF">2016-08-24T05:33:12Z</dcterms:created>
  <dcterms:modified xsi:type="dcterms:W3CDTF">2016-10-16T03:48:51Z</dcterms:modified>
  <cp:category/>
</cp:coreProperties>
</file>