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2" r:id="rId2"/>
    <p:sldMasterId id="2147483674" r:id="rId3"/>
    <p:sldMasterId id="2147483686" r:id="rId4"/>
  </p:sldMasterIdLst>
  <p:notesMasterIdLst>
    <p:notesMasterId r:id="rId60"/>
  </p:notesMasterIdLst>
  <p:handoutMasterIdLst>
    <p:handoutMasterId r:id="rId61"/>
  </p:handoutMasterIdLst>
  <p:sldIdLst>
    <p:sldId id="868" r:id="rId5"/>
    <p:sldId id="967" r:id="rId6"/>
    <p:sldId id="845" r:id="rId7"/>
    <p:sldId id="869" r:id="rId8"/>
    <p:sldId id="919" r:id="rId9"/>
    <p:sldId id="936" r:id="rId10"/>
    <p:sldId id="758" r:id="rId11"/>
    <p:sldId id="928" r:id="rId12"/>
    <p:sldId id="929" r:id="rId13"/>
    <p:sldId id="846" r:id="rId14"/>
    <p:sldId id="905" r:id="rId15"/>
    <p:sldId id="763" r:id="rId16"/>
    <p:sldId id="884" r:id="rId17"/>
    <p:sldId id="985" r:id="rId18"/>
    <p:sldId id="947" r:id="rId19"/>
    <p:sldId id="948" r:id="rId20"/>
    <p:sldId id="941" r:id="rId21"/>
    <p:sldId id="986" r:id="rId22"/>
    <p:sldId id="781" r:id="rId23"/>
    <p:sldId id="774" r:id="rId24"/>
    <p:sldId id="982" r:id="rId25"/>
    <p:sldId id="983" r:id="rId26"/>
    <p:sldId id="980" r:id="rId27"/>
    <p:sldId id="968" r:id="rId28"/>
    <p:sldId id="969" r:id="rId29"/>
    <p:sldId id="970" r:id="rId30"/>
    <p:sldId id="971" r:id="rId31"/>
    <p:sldId id="972" r:id="rId32"/>
    <p:sldId id="973" r:id="rId33"/>
    <p:sldId id="974" r:id="rId34"/>
    <p:sldId id="975" r:id="rId35"/>
    <p:sldId id="977" r:id="rId36"/>
    <p:sldId id="978" r:id="rId37"/>
    <p:sldId id="979" r:id="rId38"/>
    <p:sldId id="984" r:id="rId39"/>
    <p:sldId id="862" r:id="rId40"/>
    <p:sldId id="981" r:id="rId41"/>
    <p:sldId id="987" r:id="rId42"/>
    <p:sldId id="747" r:id="rId43"/>
    <p:sldId id="938" r:id="rId44"/>
    <p:sldId id="939" r:id="rId45"/>
    <p:sldId id="768" r:id="rId46"/>
    <p:sldId id="909" r:id="rId47"/>
    <p:sldId id="916" r:id="rId48"/>
    <p:sldId id="917" r:id="rId49"/>
    <p:sldId id="920" r:id="rId50"/>
    <p:sldId id="942" r:id="rId51"/>
    <p:sldId id="943" r:id="rId52"/>
    <p:sldId id="944" r:id="rId53"/>
    <p:sldId id="877" r:id="rId54"/>
    <p:sldId id="878" r:id="rId55"/>
    <p:sldId id="951" r:id="rId56"/>
    <p:sldId id="954" r:id="rId57"/>
    <p:sldId id="953" r:id="rId58"/>
    <p:sldId id="933" r:id="rId59"/>
  </p:sldIdLst>
  <p:sldSz cx="9144000" cy="6858000" type="screen4x3"/>
  <p:notesSz cx="6858000" cy="9144000"/>
  <p:defaultTextStyle>
    <a:defPPr>
      <a:defRPr lang="en-US"/>
    </a:defPPr>
    <a:lvl1pPr algn="ctr" rtl="0" fontAlgn="base">
      <a:spcBef>
        <a:spcPct val="0"/>
      </a:spcBef>
      <a:spcAft>
        <a:spcPct val="0"/>
      </a:spcAft>
      <a:defRPr sz="2400" kern="1200">
        <a:solidFill>
          <a:srgbClr val="FFFFFF"/>
        </a:solidFill>
        <a:latin typeface="Times New Roman" pitchFamily="18" charset="0"/>
        <a:ea typeface="+mn-ea"/>
        <a:cs typeface="+mn-cs"/>
      </a:defRPr>
    </a:lvl1pPr>
    <a:lvl2pPr marL="457200" algn="ctr" rtl="0" fontAlgn="base">
      <a:spcBef>
        <a:spcPct val="0"/>
      </a:spcBef>
      <a:spcAft>
        <a:spcPct val="0"/>
      </a:spcAft>
      <a:defRPr sz="2400" kern="1200">
        <a:solidFill>
          <a:srgbClr val="FFFFFF"/>
        </a:solidFill>
        <a:latin typeface="Times New Roman" pitchFamily="18" charset="0"/>
        <a:ea typeface="+mn-ea"/>
        <a:cs typeface="+mn-cs"/>
      </a:defRPr>
    </a:lvl2pPr>
    <a:lvl3pPr marL="914400" algn="ctr" rtl="0" fontAlgn="base">
      <a:spcBef>
        <a:spcPct val="0"/>
      </a:spcBef>
      <a:spcAft>
        <a:spcPct val="0"/>
      </a:spcAft>
      <a:defRPr sz="2400" kern="1200">
        <a:solidFill>
          <a:srgbClr val="FFFFFF"/>
        </a:solidFill>
        <a:latin typeface="Times New Roman" pitchFamily="18" charset="0"/>
        <a:ea typeface="+mn-ea"/>
        <a:cs typeface="+mn-cs"/>
      </a:defRPr>
    </a:lvl3pPr>
    <a:lvl4pPr marL="1371600" algn="ctr" rtl="0" fontAlgn="base">
      <a:spcBef>
        <a:spcPct val="0"/>
      </a:spcBef>
      <a:spcAft>
        <a:spcPct val="0"/>
      </a:spcAft>
      <a:defRPr sz="2400" kern="1200">
        <a:solidFill>
          <a:srgbClr val="FFFFFF"/>
        </a:solidFill>
        <a:latin typeface="Times New Roman" pitchFamily="18" charset="0"/>
        <a:ea typeface="+mn-ea"/>
        <a:cs typeface="+mn-cs"/>
      </a:defRPr>
    </a:lvl4pPr>
    <a:lvl5pPr marL="1828800" algn="ctr" rtl="0" fontAlgn="base">
      <a:spcBef>
        <a:spcPct val="0"/>
      </a:spcBef>
      <a:spcAft>
        <a:spcPct val="0"/>
      </a:spcAft>
      <a:defRPr sz="2400" kern="1200">
        <a:solidFill>
          <a:srgbClr val="FFFFFF"/>
        </a:solidFill>
        <a:latin typeface="Times New Roman" pitchFamily="18" charset="0"/>
        <a:ea typeface="+mn-ea"/>
        <a:cs typeface="+mn-cs"/>
      </a:defRPr>
    </a:lvl5pPr>
    <a:lvl6pPr marL="2286000" algn="l" defTabSz="914400" rtl="0" eaLnBrk="1" latinLnBrk="0" hangingPunct="1">
      <a:defRPr sz="2400" kern="1200">
        <a:solidFill>
          <a:srgbClr val="FFFFFF"/>
        </a:solidFill>
        <a:latin typeface="Times New Roman" pitchFamily="18" charset="0"/>
        <a:ea typeface="+mn-ea"/>
        <a:cs typeface="+mn-cs"/>
      </a:defRPr>
    </a:lvl6pPr>
    <a:lvl7pPr marL="2743200" algn="l" defTabSz="914400" rtl="0" eaLnBrk="1" latinLnBrk="0" hangingPunct="1">
      <a:defRPr sz="2400" kern="1200">
        <a:solidFill>
          <a:srgbClr val="FFFFFF"/>
        </a:solidFill>
        <a:latin typeface="Times New Roman" pitchFamily="18" charset="0"/>
        <a:ea typeface="+mn-ea"/>
        <a:cs typeface="+mn-cs"/>
      </a:defRPr>
    </a:lvl7pPr>
    <a:lvl8pPr marL="3200400" algn="l" defTabSz="914400" rtl="0" eaLnBrk="1" latinLnBrk="0" hangingPunct="1">
      <a:defRPr sz="2400" kern="1200">
        <a:solidFill>
          <a:srgbClr val="FFFFFF"/>
        </a:solidFill>
        <a:latin typeface="Times New Roman" pitchFamily="18" charset="0"/>
        <a:ea typeface="+mn-ea"/>
        <a:cs typeface="+mn-cs"/>
      </a:defRPr>
    </a:lvl8pPr>
    <a:lvl9pPr marL="3657600" algn="l" defTabSz="914400" rtl="0" eaLnBrk="1" latinLnBrk="0" hangingPunct="1">
      <a:defRPr sz="2400" kern="1200">
        <a:solidFill>
          <a:srgbClr val="FFFFFF"/>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D2FF"/>
    <a:srgbClr val="33CCCC"/>
    <a:srgbClr val="8FCFFF"/>
    <a:srgbClr val="FFFFFF"/>
    <a:srgbClr val="FFFF66"/>
    <a:srgbClr val="3F0579"/>
    <a:srgbClr val="4B0690"/>
    <a:srgbClr val="CC0000"/>
    <a:srgbClr val="9999FF"/>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44" autoAdjust="0"/>
    <p:restoredTop sz="96949" autoAdjust="0"/>
  </p:normalViewPr>
  <p:slideViewPr>
    <p:cSldViewPr snapToObjects="1">
      <p:cViewPr varScale="1">
        <p:scale>
          <a:sx n="73" d="100"/>
          <a:sy n="73" d="100"/>
        </p:scale>
        <p:origin x="106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3126"/>
    </p:cViewPr>
  </p:sorterViewPr>
  <p:notesViewPr>
    <p:cSldViewPr snapToObjects="1">
      <p:cViewPr>
        <p:scale>
          <a:sx n="100" d="100"/>
          <a:sy n="100" d="100"/>
        </p:scale>
        <p:origin x="-864" y="948"/>
      </p:cViewPr>
      <p:guideLst>
        <p:guide orient="horz" pos="2880"/>
        <p:guide pos="2160"/>
      </p:guideLst>
    </p:cSldViewPr>
  </p:notes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pieChart>
        <c:varyColors val="1"/>
        <c:ser>
          <c:idx val="0"/>
          <c:order val="0"/>
          <c:val>
            <c:numRef>
              <c:f>Sheet1!$A$2:$B$2</c:f>
              <c:numCache>
                <c:formatCode>General</c:formatCode>
                <c:ptCount val="2"/>
                <c:pt idx="0">
                  <c:v>66</c:v>
                </c:pt>
                <c:pt idx="1">
                  <c:v>34</c:v>
                </c:pt>
              </c:numCache>
            </c:numRef>
          </c:val>
          <c:extLst>
            <c:ext xmlns:c16="http://schemas.microsoft.com/office/drawing/2014/chart" uri="{C3380CC4-5D6E-409C-BE32-E72D297353CC}">
              <c16:uniqueId val="{00000000-6DA6-4A88-9290-9D12FCB7F816}"/>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76232706055206367"/>
          <c:y val="0.78849773720852123"/>
          <c:w val="6.7155075352016924E-2"/>
          <c:h val="0.20902172013572354"/>
        </c:manualLayout>
      </c:layout>
      <c:overlay val="0"/>
      <c:txPr>
        <a:bodyPr/>
        <a:lstStyle/>
        <a:p>
          <a:pPr rtl="0">
            <a:defRPr/>
          </a:pPr>
          <a:endParaRPr lang="en-US"/>
        </a:p>
      </c:txPr>
    </c:legend>
    <c:plotVisOnly val="1"/>
    <c:dispBlanksAs val="zero"/>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pieChart>
        <c:varyColors val="1"/>
        <c:ser>
          <c:idx val="0"/>
          <c:order val="0"/>
          <c:val>
            <c:numRef>
              <c:f>Sheet1!$A$1:$B$1</c:f>
              <c:numCache>
                <c:formatCode>General</c:formatCode>
                <c:ptCount val="2"/>
                <c:pt idx="0">
                  <c:v>79</c:v>
                </c:pt>
                <c:pt idx="1">
                  <c:v>21</c:v>
                </c:pt>
              </c:numCache>
            </c:numRef>
          </c:val>
          <c:extLst>
            <c:ext xmlns:c16="http://schemas.microsoft.com/office/drawing/2014/chart" uri="{C3380CC4-5D6E-409C-BE32-E72D297353CC}">
              <c16:uniqueId val="{00000000-7969-42CD-9723-C778821427B1}"/>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72484864391951931"/>
          <c:y val="0.79128280839894949"/>
          <c:w val="6.1262467191601534E-2"/>
          <c:h val="0.17669364246135899"/>
        </c:manualLayout>
      </c:layout>
      <c:overlay val="0"/>
      <c:txPr>
        <a:bodyPr/>
        <a:lstStyle/>
        <a:p>
          <a:pPr rtl="0">
            <a:defRPr/>
          </a:pPr>
          <a:endParaRPr lang="en-US"/>
        </a:p>
      </c:txPr>
    </c:legend>
    <c:plotVisOnly val="1"/>
    <c:dispBlanksAs val="zero"/>
    <c:showDLblsOverMax val="0"/>
  </c:chart>
  <c:spPr>
    <a:noFill/>
  </c:spPr>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image" Target="../media/image1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a:solidFill>
                  <a:schemeClr val="tx1"/>
                </a:solidFill>
              </a:defRPr>
            </a:lvl1pPr>
          </a:lstStyle>
          <a:p>
            <a:endParaRPr lang="en-US"/>
          </a:p>
        </p:txBody>
      </p:sp>
      <p:sp>
        <p:nvSpPr>
          <p:cNvPr id="15872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solidFill>
                  <a:schemeClr val="tx1"/>
                </a:solidFill>
              </a:defRPr>
            </a:lvl1pPr>
          </a:lstStyle>
          <a:p>
            <a:endParaRPr lang="en-US"/>
          </a:p>
        </p:txBody>
      </p:sp>
      <p:sp>
        <p:nvSpPr>
          <p:cNvPr id="15872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a:solidFill>
                  <a:schemeClr val="tx1"/>
                </a:solidFill>
              </a:defRPr>
            </a:lvl1pPr>
          </a:lstStyle>
          <a:p>
            <a:endParaRPr lang="en-US"/>
          </a:p>
        </p:txBody>
      </p:sp>
      <p:sp>
        <p:nvSpPr>
          <p:cNvPr id="15872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solidFill>
                  <a:schemeClr val="tx1"/>
                </a:solidFill>
              </a:defRPr>
            </a:lvl1pPr>
          </a:lstStyle>
          <a:p>
            <a:fld id="{CF4A2FB8-DA67-4688-ABA6-4A3B25D7D02F}"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a:solidFill>
                  <a:schemeClr val="tx1"/>
                </a:solidFill>
              </a:defRPr>
            </a:lvl1pPr>
          </a:lstStyle>
          <a:p>
            <a:endParaRPr lang="en-US"/>
          </a:p>
        </p:txBody>
      </p:sp>
      <p:sp>
        <p:nvSpPr>
          <p:cNvPr id="1576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solidFill>
                  <a:schemeClr val="tx1"/>
                </a:solidFill>
              </a:defRPr>
            </a:lvl1pPr>
          </a:lstStyle>
          <a:p>
            <a:endParaRPr lang="en-US"/>
          </a:p>
        </p:txBody>
      </p:sp>
      <p:sp>
        <p:nvSpPr>
          <p:cNvPr id="1577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577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77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a:solidFill>
                  <a:schemeClr val="tx1"/>
                </a:solidFill>
              </a:defRPr>
            </a:lvl1pPr>
          </a:lstStyle>
          <a:p>
            <a:endParaRPr lang="en-US"/>
          </a:p>
        </p:txBody>
      </p:sp>
      <p:sp>
        <p:nvSpPr>
          <p:cNvPr id="1577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solidFill>
                  <a:schemeClr val="tx1"/>
                </a:solidFill>
              </a:defRPr>
            </a:lvl1pPr>
          </a:lstStyle>
          <a:p>
            <a:fld id="{FA62790C-4EA3-438E-BDAE-8F1EADC64D0F}"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B08CD0-A61B-436C-A91F-9B20FD7C0A90}" type="slidenum">
              <a:rPr lang="en-US"/>
              <a:pPr/>
              <a:t>8</a:t>
            </a:fld>
            <a:endParaRPr lang="en-US"/>
          </a:p>
        </p:txBody>
      </p:sp>
      <p:sp>
        <p:nvSpPr>
          <p:cNvPr id="803842" name="Rectangle 2"/>
          <p:cNvSpPr>
            <a:spLocks noGrp="1" noRot="1" noChangeAspect="1" noChangeArrowheads="1" noTextEdit="1"/>
          </p:cNvSpPr>
          <p:nvPr>
            <p:ph type="sldImg"/>
          </p:nvPr>
        </p:nvSpPr>
        <p:spPr>
          <a:ln/>
        </p:spPr>
      </p:sp>
      <p:sp>
        <p:nvSpPr>
          <p:cNvPr id="803843" name="Rectangle 3"/>
          <p:cNvSpPr>
            <a:spLocks noGrp="1" noChangeArrowheads="1"/>
          </p:cNvSpPr>
          <p:nvPr>
            <p:ph type="body" idx="1"/>
          </p:nvPr>
        </p:nvSpPr>
        <p:spPr/>
        <p:txBody>
          <a:bodyPr/>
          <a:lstStyle/>
          <a:p>
            <a:r>
              <a:rPr lang="en-US"/>
              <a:t>figure2</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8F21A9-FB99-42A2-BCB0-0DC7135C0300}" type="slidenum">
              <a:rPr lang="en-US"/>
              <a:pPr/>
              <a:t>10</a:t>
            </a:fld>
            <a:endParaRPr lang="en-US"/>
          </a:p>
        </p:txBody>
      </p:sp>
      <p:sp>
        <p:nvSpPr>
          <p:cNvPr id="419842" name="Rectangle 2"/>
          <p:cNvSpPr>
            <a:spLocks noGrp="1" noRot="1" noChangeAspect="1" noChangeArrowheads="1" noTextEdit="1"/>
          </p:cNvSpPr>
          <p:nvPr>
            <p:ph type="sldImg"/>
          </p:nvPr>
        </p:nvSpPr>
        <p:spPr>
          <a:ln/>
        </p:spPr>
      </p:sp>
      <p:sp>
        <p:nvSpPr>
          <p:cNvPr id="419843" name="Rectangle 3"/>
          <p:cNvSpPr>
            <a:spLocks noGrp="1" noChangeArrowheads="1"/>
          </p:cNvSpPr>
          <p:nvPr>
            <p:ph type="body" idx="1"/>
          </p:nvPr>
        </p:nvSpPr>
        <p:spPr/>
        <p:txBody>
          <a:bodyPr/>
          <a:lstStyle/>
          <a:p>
            <a:r>
              <a:rPr lang="en-US">
                <a:cs typeface="Times New Roman" pitchFamily="18" charset="0"/>
              </a:rPr>
              <a:t>Figure 3. Discrete high frequency oscillations are identified in the EEG through visual inspection of the digitally filtered signal. A) Unfiltered ictal EEG at standard time-scale (patient 4). Highlighted sample for further visual analysis in B and C. Ictal EEG is shown at an expanded time-scale and increased vertical gain with high-pass filtering at 50 Hz and 100 Hz in B and C. A brief 160-210 Hz (HF band) segmental oscillation is well-visualized in the RAH1-2 channel at both filter settings. D) Unfiltered ictal EEG at standard time-scale (patient 1). A highlighted sample is shown at increased vertical and horizontal gain in parts E and F with filtering. A discrete 285-375 Hz (VHF band) segmental oscillation is clearly visualized in RMH2-3 and to a lesser extent RMH3-4 at both filter settings.</a:t>
            </a:r>
            <a:r>
              <a:rPr lang="en-US"/>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latin typeface="Arial" charset="0"/>
              <a:ea typeface="msgothic" charset="0"/>
              <a:cs typeface="msgothic" charset="0"/>
            </a:endParaRPr>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E0A0987-95BF-4D99-BDD1-CDECC3616F05}" type="slidenum">
              <a:rPr lang="it-IT" smtClean="0"/>
              <a:pPr/>
              <a:t>11</a:t>
            </a:fld>
            <a:endParaRPr lang="it-I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62A7DFE-D894-4969-B307-47EC3CEC4075}" type="slidenum">
              <a:rPr lang="en-US"/>
              <a:pPr/>
              <a:t>12</a:t>
            </a:fld>
            <a:endParaRPr lang="en-US"/>
          </a:p>
        </p:txBody>
      </p:sp>
      <p:sp>
        <p:nvSpPr>
          <p:cNvPr id="807938" name="Slide Image Placeholder 1"/>
          <p:cNvSpPr>
            <a:spLocks noGrp="1" noRot="1" noChangeAspect="1" noTextEdit="1"/>
          </p:cNvSpPr>
          <p:nvPr>
            <p:ph type="sldImg"/>
          </p:nvPr>
        </p:nvSpPr>
        <p:spPr>
          <a:ln/>
        </p:spPr>
      </p:sp>
      <p:sp>
        <p:nvSpPr>
          <p:cNvPr id="807939" name="Notes Placeholder 2"/>
          <p:cNvSpPr>
            <a:spLocks noGrp="1"/>
          </p:cNvSpPr>
          <p:nvPr>
            <p:ph type="body" idx="1"/>
          </p:nvPr>
        </p:nvSpPr>
        <p:spPr/>
        <p:txBody>
          <a:bodyPr/>
          <a:lstStyle/>
          <a:p>
            <a:r>
              <a:rPr lang="en-CA"/>
              <a:t>Patient mit SOZ im rechten HC (Hilliard)</a:t>
            </a:r>
          </a:p>
        </p:txBody>
      </p:sp>
      <p:sp>
        <p:nvSpPr>
          <p:cNvPr id="58372" name="Slide Number Placeholder 3"/>
          <p:cNvSpPr txBox="1">
            <a:spLocks noGrp="1"/>
          </p:cNvSpPr>
          <p:nvPr/>
        </p:nvSpPr>
        <p:spPr bwMode="auto">
          <a:xfrm>
            <a:off x="3886200" y="8686800"/>
            <a:ext cx="2971800" cy="457200"/>
          </a:xfrm>
          <a:prstGeom prst="rect">
            <a:avLst/>
          </a:prstGeom>
          <a:noFill/>
          <a:ln>
            <a:miter lim="800000"/>
            <a:headEnd/>
            <a:tailEnd/>
          </a:ln>
        </p:spPr>
        <p:txBody>
          <a:bodyPr anchor="b"/>
          <a:lstStyle/>
          <a:p>
            <a:pPr algn="r">
              <a:defRPr/>
            </a:pPr>
            <a:fld id="{EC0B1BFB-7A1D-4F8C-9089-5BBD0D5BA473}" type="slidenum">
              <a:rPr lang="en-US" sz="1200" b="1">
                <a:solidFill>
                  <a:schemeClr val="tx1"/>
                </a:solidFill>
              </a:rPr>
              <a:pPr algn="r">
                <a:defRPr/>
              </a:pPr>
              <a:t>12</a:t>
            </a:fld>
            <a:endParaRPr lang="en-US" sz="1200" b="1">
              <a:solidFill>
                <a:schemeClr val="tx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defRPr/>
            </a:pPr>
            <a:endParaRPr kumimoji="0" lang="en-CA"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endParaRPr>
          </a:p>
        </p:txBody>
      </p:sp>
      <p:sp>
        <p:nvSpPr>
          <p:cNvPr id="10243" name="Text Box 2"/>
          <p:cNvSpPr txBox="1">
            <a:spLocks noGrp="1" noChangeArrowheads="1"/>
          </p:cNvSpPr>
          <p:nvPr>
            <p:ph type="body"/>
          </p:nvPr>
        </p:nvSpPr>
        <p:spPr>
          <a:xfrm>
            <a:off x="1185863" y="4787900"/>
            <a:ext cx="5407025" cy="382587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smtClean="0">
                <a:latin typeface="Arial" panose="020B0604020202020204" pitchFamily="34" charset="0"/>
                <a:cs typeface="msgothic" charset="0"/>
              </a:rPr>
              <a:t>Figure 1. Unilateral direct current (DC) shift during a subclinical partial seizure on the left side (Patient 1). Traces above show the seizure with DC-EEG recording (no high pass filter), and the traces below show the same EEG with a conventional high pass filter (0.5 Hz). Note the rapid and prominent DC shift on the side of seizure. The amplitude of the DC shift is seemingly higher in the derivations with higher spiking activity (e.g., T7 vs C5). All derivations are referred to a linked Cz + Oz. Positivity is upwards in all figures.</a:t>
            </a:r>
          </a:p>
        </p:txBody>
      </p:sp>
    </p:spTree>
    <p:extLst>
      <p:ext uri="{BB962C8B-B14F-4D97-AF65-F5344CB8AC3E}">
        <p14:creationId xmlns:p14="http://schemas.microsoft.com/office/powerpoint/2010/main" val="3329427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defRPr/>
            </a:pPr>
            <a:endParaRPr kumimoji="0" lang="en-CA"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endParaRPr>
          </a:p>
        </p:txBody>
      </p:sp>
      <p:sp>
        <p:nvSpPr>
          <p:cNvPr id="12291" name="Text Box 2"/>
          <p:cNvSpPr txBox="1">
            <a:spLocks noGrp="1" noChangeArrowheads="1"/>
          </p:cNvSpPr>
          <p:nvPr>
            <p:ph type="body"/>
          </p:nvPr>
        </p:nvSpPr>
        <p:spPr>
          <a:xfrm>
            <a:off x="1185863" y="4787900"/>
            <a:ext cx="5407025" cy="382587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smtClean="0">
                <a:latin typeface="Arial" panose="020B0604020202020204" pitchFamily="34" charset="0"/>
                <a:cs typeface="msgothic" charset="0"/>
              </a:rPr>
              <a:t>Figure 2. Complex partial seizure with subsequent bilateral spread after right side seizure onset (Patient 4). Traces above show the seizure with direct current (DC)–EEG recording (no high pass filter), and the traces below show the same EEG with a conventional high pass filter (0.5 Hz). Seizure onset at scalp EEG is shown with an arrow. Note a positive DC shift (asterisk) first at right side, followed by a positive DC shift on the left side. Negative DC shift is observed only much later. Intracranial recording of this patient at a later time (not shown; see table 2) demonstrated a right mesial temporal lobe onset. Hence positive DC shifts likely reflect sequential (right followed by left) mesial temporal lobe activation. All derivations are referred to Pz.</a:t>
            </a:r>
          </a:p>
        </p:txBody>
      </p:sp>
    </p:spTree>
    <p:extLst>
      <p:ext uri="{BB962C8B-B14F-4D97-AF65-F5344CB8AC3E}">
        <p14:creationId xmlns:p14="http://schemas.microsoft.com/office/powerpoint/2010/main" val="3792574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defRPr/>
            </a:pPr>
            <a:endParaRPr kumimoji="0" lang="en-CA"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endParaRPr>
          </a:p>
        </p:txBody>
      </p:sp>
      <p:sp>
        <p:nvSpPr>
          <p:cNvPr id="14339" name="Text Box 2"/>
          <p:cNvSpPr txBox="1">
            <a:spLocks noGrp="1" noChangeArrowheads="1"/>
          </p:cNvSpPr>
          <p:nvPr>
            <p:ph type="body"/>
          </p:nvPr>
        </p:nvSpPr>
        <p:spPr>
          <a:xfrm>
            <a:off x="1185863" y="4787900"/>
            <a:ext cx="5407025" cy="382587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smtClean="0">
                <a:latin typeface="Arial" panose="020B0604020202020204" pitchFamily="34" charset="0"/>
                <a:cs typeface="msgothic" charset="0"/>
              </a:rPr>
              <a:t>Figure 3. Comparison of direct current (DC)–EEG recordings (A–C) to an intracranial recording with subdural strip electrodes (D) during a complex partial seizure with left mesial temporal lobe (TL) onset (Patient 6). A through C are all in the same time scale (amplitude bar 200 μV for A and C, 30 μV for B). Traces in A show the seizure with DC-EEG recording. Traces in B show the slow component (subtraction of a high pass [as in C] signal from the DC-EEG) of the same EEG signal. Traces in C demonstrate the same EEG with conventional settings (i.e., high pass filtered at 0.5 Hz). Traces in the bottom (D) are selected channels from an intracranial recording, which has been stretched slightly to better illustrate the changes in fast activity. Seizure onset (mesial) and spread (to lateral) in the intracranial EEG are shown with respective arrows, and seizure spread to right mesial TL is shown with an asterisk. Note the prominent positive DC shift in the left temporal derivations after mesial TL activation, and the negative DC shift later after neocortical spread. All derivations in DC-EEG are referred to a linked Cz + Pz, whereas traces in the intracranial recording are referred to a scalp electrode at vertex. Lateral eye movement artifacts before the seizure (marked with § in trace A) have been removed offline in trace B before A − C subtraction in order to improve the visual clarity of the later occurring DC shift. RST = right mesial TL; RLT = right lateral temporal lobe; LST = left mesial TL; LLT = left lateral temporal lobe.</a:t>
            </a:r>
          </a:p>
        </p:txBody>
      </p:sp>
    </p:spTree>
    <p:extLst>
      <p:ext uri="{BB962C8B-B14F-4D97-AF65-F5344CB8AC3E}">
        <p14:creationId xmlns:p14="http://schemas.microsoft.com/office/powerpoint/2010/main" val="289486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fontAlgn="auto">
              <a:lnSpc>
                <a:spcPct val="93000"/>
              </a:lnSpc>
              <a:spcBef>
                <a:spcPts val="0"/>
              </a:spcBef>
              <a:spcAft>
                <a:spcPts val="0"/>
              </a:spcAft>
              <a:buClr>
                <a:srgbClr val="000000"/>
              </a:buClr>
              <a:buSzPct val="45000"/>
              <a:buFont typeface="Wingdings" panose="05000000000000000000" pitchFamily="2" charset="2"/>
              <a:buNone/>
            </a:pPr>
            <a:endParaRPr lang="en-CA" sz="1800">
              <a:solidFill>
                <a:prstClr val="black"/>
              </a:solidFill>
              <a:latin typeface="Calibri"/>
            </a:endParaRPr>
          </a:p>
        </p:txBody>
      </p:sp>
      <p:sp>
        <p:nvSpPr>
          <p:cNvPr id="4099" name="Text Box 2"/>
          <p:cNvSpPr txBox="1">
            <a:spLocks noGrp="1" noChangeArrowheads="1"/>
          </p:cNvSpPr>
          <p:nvPr>
            <p:ph type="body"/>
          </p:nvPr>
        </p:nvSpPr>
        <p:spPr>
          <a:xfrm>
            <a:off x="1185863" y="4787900"/>
            <a:ext cx="5407025" cy="382587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smtClean="0">
                <a:latin typeface="Arial" panose="020B0604020202020204" pitchFamily="34" charset="0"/>
                <a:ea typeface="msgothic" charset="0"/>
                <a:cs typeface="msgothic" charset="0"/>
              </a:rPr>
              <a:t>Patient example Patient 26 with a left central lesion, with fast ripples (FRs) in post-electrocorticography (ECoG) and recurrent seizures (auras) after surgery. (A) Spike and high-frequency oscillation events in a selection of bipolar channels (indicated as 1–5 in part C). (B) Pre-resection photograph. (C) Post-ECoG. The resected area is delineated by a dotted white line. The area being near the resection (≤1 cm, resection margin) is marked transparent white. Two ECoG recordings post-resection were performed. We represent the location of the bipolar channels analyzed. Note that FRs (rate: 25/min/electrode) (yellow) were present in the margin of the resected lesion (dysembryoplastic neuroepithelial tumor), in a larger region with spikes (range rate: 4–41/min/electrode) (blue). Almost all electrodes showed ripples and are therefore not depicted. Based on the FRs present in the resection margin, a different surgical decision could have been made if FRs would not have been that close to eloquent central cortex. See also table 3 for details on patient characteristics and post-ECoG findings.</a:t>
            </a:r>
          </a:p>
        </p:txBody>
      </p:sp>
    </p:spTree>
    <p:extLst>
      <p:ext uri="{BB962C8B-B14F-4D97-AF65-F5344CB8AC3E}">
        <p14:creationId xmlns:p14="http://schemas.microsoft.com/office/powerpoint/2010/main" val="2852552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p:spPr>
        <p:txBody>
          <a:bodyPr wrap="none" lIns="82058" tIns="41029" rIns="82058" bIns="41029" anchor="ctr"/>
          <a:lstStyle/>
          <a:p>
            <a:endParaRPr lang="en-US">
              <a:ea typeface="msgothic" charset="0"/>
              <a:cs typeface="msgothic" charset="0"/>
            </a:endParaRPr>
          </a:p>
        </p:txBody>
      </p:sp>
      <p:sp>
        <p:nvSpPr>
          <p:cNvPr id="4099" name="Text Box 2"/>
          <p:cNvSpPr txBox="1">
            <a:spLocks noGrp="1" noChangeArrowheads="1"/>
          </p:cNvSpPr>
          <p:nvPr>
            <p:ph type="body"/>
          </p:nvPr>
        </p:nvSpPr>
        <p:spPr>
          <a:xfrm>
            <a:off x="1046350" y="4352637"/>
            <a:ext cx="4770904" cy="3478068"/>
          </a:xfrm>
          <a:noFill/>
          <a:ln/>
        </p:spPr>
        <p:txBody>
          <a:bodyPr/>
          <a:lstStyle/>
          <a:p>
            <a:pPr marL="76930" indent="-76930" eaLnBrk="1">
              <a:lnSpc>
                <a:spcPct val="93000"/>
              </a:lnSpc>
              <a:spcBef>
                <a:spcPct val="0"/>
              </a:spcBef>
              <a:buSzPct val="45000"/>
              <a:tabLst>
                <a:tab pos="649628" algn="l"/>
                <a:tab pos="1299256" algn="l"/>
                <a:tab pos="1948884" algn="l"/>
                <a:tab pos="2598511" algn="l"/>
                <a:tab pos="3248139" algn="l"/>
                <a:tab pos="3897767" algn="l"/>
                <a:tab pos="4547395" algn="l"/>
              </a:tabLst>
            </a:pPr>
            <a:r>
              <a:rPr lang="en-GB" dirty="0" smtClean="0">
                <a:latin typeface="Arial" charset="0"/>
                <a:ea typeface="msgothic" charset="0"/>
                <a:cs typeface="msgothic" charset="0"/>
              </a:rPr>
              <a:t>Two examples (A and B) of the correspondence of the same single epoch between (left) a significant ERSP image as result of time–frequency SPES analysis and (centre) time domain </a:t>
            </a:r>
            <a:r>
              <a:rPr lang="en-GB" dirty="0" err="1" smtClean="0">
                <a:latin typeface="Arial" charset="0"/>
                <a:ea typeface="msgothic" charset="0"/>
                <a:cs typeface="msgothic" charset="0"/>
              </a:rPr>
              <a:t>electrocorticography</a:t>
            </a:r>
            <a:r>
              <a:rPr lang="en-GB" dirty="0" smtClean="0">
                <a:latin typeface="Arial" charset="0"/>
                <a:ea typeface="msgothic" charset="0"/>
                <a:cs typeface="msgothic" charset="0"/>
              </a:rPr>
              <a:t> data, high pass filtered (</a:t>
            </a:r>
            <a:r>
              <a:rPr lang="en-GB" dirty="0" err="1" smtClean="0">
                <a:latin typeface="Arial" charset="0"/>
                <a:ea typeface="msgothic" charset="0"/>
                <a:cs typeface="msgothic" charset="0"/>
              </a:rPr>
              <a:t>Stellate</a:t>
            </a:r>
            <a:r>
              <a:rPr lang="en-GB" dirty="0" smtClean="0">
                <a:latin typeface="Arial" charset="0"/>
                <a:ea typeface="msgothic" charset="0"/>
                <a:cs typeface="msgothic" charset="0"/>
              </a:rPr>
              <a:t> </a:t>
            </a:r>
            <a:r>
              <a:rPr lang="en-GB" dirty="0" err="1" smtClean="0">
                <a:latin typeface="Arial" charset="0"/>
                <a:ea typeface="msgothic" charset="0"/>
                <a:cs typeface="msgothic" charset="0"/>
              </a:rPr>
              <a:t>Harmonie</a:t>
            </a:r>
            <a:r>
              <a:rPr lang="en-GB" dirty="0" smtClean="0">
                <a:latin typeface="Arial" charset="0"/>
                <a:ea typeface="msgothic" charset="0"/>
                <a:cs typeface="msgothic" charset="0"/>
              </a:rPr>
              <a:t> FIR filter, order 63) for spike band (&gt;10 Hz), ripple band (&gt;80 Hz) and fast ripple band (&gt;250 Hz), and the unfiltered signal (right) a close up of the evoked oscillations in each frequency band. The example in A (Patient 1) contains, at ∼200 ms, an evoked high amplitude spike (unfiltered 380 </a:t>
            </a:r>
            <a:r>
              <a:rPr lang="en-GB" dirty="0" err="1" smtClean="0">
                <a:latin typeface="Arial" charset="0"/>
                <a:ea typeface="msgothic" charset="0"/>
                <a:cs typeface="msgothic" charset="0"/>
              </a:rPr>
              <a:t>μV</a:t>
            </a:r>
            <a:r>
              <a:rPr lang="en-GB" dirty="0" smtClean="0">
                <a:latin typeface="Arial" charset="0"/>
                <a:ea typeface="msgothic" charset="0"/>
                <a:cs typeface="msgothic" charset="0"/>
              </a:rPr>
              <a:t>) with superimposed ripple (72 </a:t>
            </a:r>
            <a:r>
              <a:rPr lang="en-GB" dirty="0" err="1" smtClean="0">
                <a:latin typeface="Arial" charset="0"/>
                <a:ea typeface="msgothic" charset="0"/>
                <a:cs typeface="msgothic" charset="0"/>
              </a:rPr>
              <a:t>μV</a:t>
            </a:r>
            <a:r>
              <a:rPr lang="en-GB" dirty="0" smtClean="0">
                <a:latin typeface="Arial" charset="0"/>
                <a:ea typeface="msgothic" charset="0"/>
                <a:cs typeface="msgothic" charset="0"/>
              </a:rPr>
              <a:t>) and fast ripple (15 </a:t>
            </a:r>
            <a:r>
              <a:rPr lang="en-GB" dirty="0" err="1" smtClean="0">
                <a:latin typeface="Arial" charset="0"/>
                <a:ea typeface="msgothic" charset="0"/>
                <a:cs typeface="msgothic" charset="0"/>
              </a:rPr>
              <a:t>μV</a:t>
            </a:r>
            <a:r>
              <a:rPr lang="en-GB" dirty="0" smtClean="0">
                <a:latin typeface="Arial" charset="0"/>
                <a:ea typeface="msgothic" charset="0"/>
                <a:cs typeface="msgothic" charset="0"/>
              </a:rPr>
              <a:t>) and a second larger spontaneous spike with accompanying large ripple and fast ripple. Note that the second spontaneous spike shows relatively more ripple component compared with the evoked spike, a phenomenon that is described as a potential side effect of filtering (</a:t>
            </a:r>
            <a:r>
              <a:rPr lang="en-GB" dirty="0" err="1" smtClean="0">
                <a:latin typeface="Arial" charset="0"/>
                <a:ea typeface="msgothic" charset="0"/>
                <a:cs typeface="msgothic" charset="0"/>
              </a:rPr>
              <a:t>Urresterazu</a:t>
            </a:r>
            <a:r>
              <a:rPr lang="en-GB" dirty="0" smtClean="0">
                <a:latin typeface="Arial" charset="0"/>
                <a:ea typeface="msgothic" charset="0"/>
                <a:cs typeface="msgothic" charset="0"/>
              </a:rPr>
              <a:t> et al., 2007) in which false high-frequency oscillations show a significant ripple. The example in B (Patient 4) shows, at ∼200 ms, an evoked low-amplitude spike (unfiltered 80 </a:t>
            </a:r>
            <a:r>
              <a:rPr lang="en-GB" dirty="0" err="1" smtClean="0">
                <a:latin typeface="Arial" charset="0"/>
                <a:ea typeface="msgothic" charset="0"/>
                <a:cs typeface="msgothic" charset="0"/>
              </a:rPr>
              <a:t>μV</a:t>
            </a:r>
            <a:r>
              <a:rPr lang="en-GB" dirty="0" smtClean="0">
                <a:latin typeface="Arial" charset="0"/>
                <a:ea typeface="msgothic" charset="0"/>
                <a:cs typeface="msgothic" charset="0"/>
              </a:rPr>
              <a:t>) with superimposed ripple (4.3 </a:t>
            </a:r>
            <a:r>
              <a:rPr lang="en-GB" dirty="0" err="1" smtClean="0">
                <a:latin typeface="Arial" charset="0"/>
                <a:ea typeface="msgothic" charset="0"/>
                <a:cs typeface="msgothic" charset="0"/>
              </a:rPr>
              <a:t>μV</a:t>
            </a:r>
            <a:r>
              <a:rPr lang="en-GB" dirty="0" smtClean="0">
                <a:latin typeface="Arial" charset="0"/>
                <a:ea typeface="msgothic" charset="0"/>
                <a:cs typeface="msgothic" charset="0"/>
              </a:rPr>
              <a:t>) and fast ripple (1.3 </a:t>
            </a:r>
            <a:r>
              <a:rPr lang="en-GB" dirty="0" err="1" smtClean="0">
                <a:latin typeface="Arial" charset="0"/>
                <a:ea typeface="msgothic" charset="0"/>
                <a:cs typeface="msgothic" charset="0"/>
              </a:rPr>
              <a:t>μV</a:t>
            </a:r>
            <a:r>
              <a:rPr lang="en-GB" dirty="0" smtClean="0">
                <a:latin typeface="Arial" charset="0"/>
                <a:ea typeface="msgothic" charset="0"/>
                <a:cs typeface="msgothic" charset="0"/>
              </a:rPr>
              <a:t>). Both evoked spikes result in differentiated small blobs with significant fast ripple blobs in the ERSP, in the absence of large (elongated) blobs in the ripple band.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C774D17-C939-459B-9E30-20ADFBEDF6E8}"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C45067B-AD8D-4E4B-A9EE-F1F9865FF83A}"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5544021-C72D-4484-BB29-C047AE90DBC7}"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CF75134F-2A5B-452E-8267-6A789984819E}"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173DF2F-1C91-45B3-8895-96F9A896D2D3}"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AT"/>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AT"/>
          </a:p>
        </p:txBody>
      </p:sp>
      <p:sp>
        <p:nvSpPr>
          <p:cNvPr id="4" name="Datumsplatzhalter 3"/>
          <p:cNvSpPr>
            <a:spLocks noGrp="1"/>
          </p:cNvSpPr>
          <p:nvPr>
            <p:ph type="dt" sz="half" idx="10"/>
          </p:nvPr>
        </p:nvSpPr>
        <p:spPr/>
        <p:txBody>
          <a:bodyPr/>
          <a:lstStyle/>
          <a:p>
            <a:fld id="{03D60A69-C103-4D22-9A7B-BE6DA606B429}" type="datetimeFigureOut">
              <a:rPr lang="de-AT" smtClean="0">
                <a:solidFill>
                  <a:prstClr val="black">
                    <a:tint val="75000"/>
                  </a:prstClr>
                </a:solidFill>
              </a:rPr>
              <a:pPr/>
              <a:t>15.10.2016</a:t>
            </a:fld>
            <a:endParaRPr lang="de-AT">
              <a:solidFill>
                <a:prstClr val="black">
                  <a:tint val="75000"/>
                </a:prstClr>
              </a:solidFill>
            </a:endParaRPr>
          </a:p>
        </p:txBody>
      </p:sp>
      <p:sp>
        <p:nvSpPr>
          <p:cNvPr id="5" name="Fußzeilenplatzhalter 4"/>
          <p:cNvSpPr>
            <a:spLocks noGrp="1"/>
          </p:cNvSpPr>
          <p:nvPr>
            <p:ph type="ftr" sz="quarter" idx="11"/>
          </p:nvPr>
        </p:nvSpPr>
        <p:spPr/>
        <p:txBody>
          <a:bodyPr/>
          <a:lstStyle/>
          <a:p>
            <a:endParaRPr lang="de-AT">
              <a:solidFill>
                <a:prstClr val="black">
                  <a:tint val="75000"/>
                </a:prstClr>
              </a:solidFill>
            </a:endParaRPr>
          </a:p>
        </p:txBody>
      </p:sp>
      <p:sp>
        <p:nvSpPr>
          <p:cNvPr id="6" name="Foliennummernplatzhalter 5"/>
          <p:cNvSpPr>
            <a:spLocks noGrp="1"/>
          </p:cNvSpPr>
          <p:nvPr>
            <p:ph type="sldNum" sz="quarter" idx="12"/>
          </p:nvPr>
        </p:nvSpPr>
        <p:spPr/>
        <p:txBody>
          <a:bodyPr/>
          <a:lstStyle/>
          <a:p>
            <a:fld id="{B12C7B9C-F015-4C10-9B8E-A29C4D7AA3A2}" type="slidenum">
              <a:rPr lang="de-AT" smtClean="0">
                <a:solidFill>
                  <a:prstClr val="black">
                    <a:tint val="75000"/>
                  </a:prstClr>
                </a:solidFill>
              </a:rPr>
              <a:pPr/>
              <a:t>‹#›</a:t>
            </a:fld>
            <a:endParaRPr lang="de-AT">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Datumsplatzhalter 3"/>
          <p:cNvSpPr>
            <a:spLocks noGrp="1"/>
          </p:cNvSpPr>
          <p:nvPr>
            <p:ph type="dt" sz="half" idx="10"/>
          </p:nvPr>
        </p:nvSpPr>
        <p:spPr/>
        <p:txBody>
          <a:bodyPr/>
          <a:lstStyle/>
          <a:p>
            <a:fld id="{03D60A69-C103-4D22-9A7B-BE6DA606B429}" type="datetimeFigureOut">
              <a:rPr lang="de-AT" smtClean="0">
                <a:solidFill>
                  <a:prstClr val="black">
                    <a:tint val="75000"/>
                  </a:prstClr>
                </a:solidFill>
              </a:rPr>
              <a:pPr/>
              <a:t>15.10.2016</a:t>
            </a:fld>
            <a:endParaRPr lang="de-AT">
              <a:solidFill>
                <a:prstClr val="black">
                  <a:tint val="75000"/>
                </a:prstClr>
              </a:solidFill>
            </a:endParaRPr>
          </a:p>
        </p:txBody>
      </p:sp>
      <p:sp>
        <p:nvSpPr>
          <p:cNvPr id="5" name="Fußzeilenplatzhalter 4"/>
          <p:cNvSpPr>
            <a:spLocks noGrp="1"/>
          </p:cNvSpPr>
          <p:nvPr>
            <p:ph type="ftr" sz="quarter" idx="11"/>
          </p:nvPr>
        </p:nvSpPr>
        <p:spPr/>
        <p:txBody>
          <a:bodyPr/>
          <a:lstStyle/>
          <a:p>
            <a:endParaRPr lang="de-AT">
              <a:solidFill>
                <a:prstClr val="black">
                  <a:tint val="75000"/>
                </a:prstClr>
              </a:solidFill>
            </a:endParaRPr>
          </a:p>
        </p:txBody>
      </p:sp>
      <p:sp>
        <p:nvSpPr>
          <p:cNvPr id="6" name="Foliennummernplatzhalter 5"/>
          <p:cNvSpPr>
            <a:spLocks noGrp="1"/>
          </p:cNvSpPr>
          <p:nvPr>
            <p:ph type="sldNum" sz="quarter" idx="12"/>
          </p:nvPr>
        </p:nvSpPr>
        <p:spPr/>
        <p:txBody>
          <a:bodyPr/>
          <a:lstStyle/>
          <a:p>
            <a:fld id="{B12C7B9C-F015-4C10-9B8E-A29C4D7AA3A2}" type="slidenum">
              <a:rPr lang="de-AT" smtClean="0">
                <a:solidFill>
                  <a:prstClr val="black">
                    <a:tint val="75000"/>
                  </a:prstClr>
                </a:solidFill>
              </a:rPr>
              <a:pPr/>
              <a:t>‹#›</a:t>
            </a:fld>
            <a:endParaRPr lang="de-AT">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AT"/>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p>
            <a:fld id="{03D60A69-C103-4D22-9A7B-BE6DA606B429}" type="datetimeFigureOut">
              <a:rPr lang="de-AT" smtClean="0">
                <a:solidFill>
                  <a:prstClr val="black">
                    <a:tint val="75000"/>
                  </a:prstClr>
                </a:solidFill>
              </a:rPr>
              <a:pPr/>
              <a:t>15.10.2016</a:t>
            </a:fld>
            <a:endParaRPr lang="de-AT">
              <a:solidFill>
                <a:prstClr val="black">
                  <a:tint val="75000"/>
                </a:prstClr>
              </a:solidFill>
            </a:endParaRPr>
          </a:p>
        </p:txBody>
      </p:sp>
      <p:sp>
        <p:nvSpPr>
          <p:cNvPr id="5" name="Fußzeilenplatzhalter 4"/>
          <p:cNvSpPr>
            <a:spLocks noGrp="1"/>
          </p:cNvSpPr>
          <p:nvPr>
            <p:ph type="ftr" sz="quarter" idx="11"/>
          </p:nvPr>
        </p:nvSpPr>
        <p:spPr/>
        <p:txBody>
          <a:bodyPr/>
          <a:lstStyle/>
          <a:p>
            <a:endParaRPr lang="de-AT">
              <a:solidFill>
                <a:prstClr val="black">
                  <a:tint val="75000"/>
                </a:prstClr>
              </a:solidFill>
            </a:endParaRPr>
          </a:p>
        </p:txBody>
      </p:sp>
      <p:sp>
        <p:nvSpPr>
          <p:cNvPr id="6" name="Foliennummernplatzhalter 5"/>
          <p:cNvSpPr>
            <a:spLocks noGrp="1"/>
          </p:cNvSpPr>
          <p:nvPr>
            <p:ph type="sldNum" sz="quarter" idx="12"/>
          </p:nvPr>
        </p:nvSpPr>
        <p:spPr/>
        <p:txBody>
          <a:bodyPr/>
          <a:lstStyle/>
          <a:p>
            <a:fld id="{B12C7B9C-F015-4C10-9B8E-A29C4D7AA3A2}" type="slidenum">
              <a:rPr lang="de-AT" smtClean="0">
                <a:solidFill>
                  <a:prstClr val="black">
                    <a:tint val="75000"/>
                  </a:prstClr>
                </a:solidFill>
              </a:rPr>
              <a:pPr/>
              <a:t>‹#›</a:t>
            </a:fld>
            <a:endParaRPr lang="de-AT">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5" name="Datumsplatzhalter 4"/>
          <p:cNvSpPr>
            <a:spLocks noGrp="1"/>
          </p:cNvSpPr>
          <p:nvPr>
            <p:ph type="dt" sz="half" idx="10"/>
          </p:nvPr>
        </p:nvSpPr>
        <p:spPr/>
        <p:txBody>
          <a:bodyPr/>
          <a:lstStyle/>
          <a:p>
            <a:fld id="{03D60A69-C103-4D22-9A7B-BE6DA606B429}" type="datetimeFigureOut">
              <a:rPr lang="de-AT" smtClean="0">
                <a:solidFill>
                  <a:prstClr val="black">
                    <a:tint val="75000"/>
                  </a:prstClr>
                </a:solidFill>
              </a:rPr>
              <a:pPr/>
              <a:t>15.10.2016</a:t>
            </a:fld>
            <a:endParaRPr lang="de-AT">
              <a:solidFill>
                <a:prstClr val="black">
                  <a:tint val="75000"/>
                </a:prstClr>
              </a:solidFill>
            </a:endParaRPr>
          </a:p>
        </p:txBody>
      </p:sp>
      <p:sp>
        <p:nvSpPr>
          <p:cNvPr id="6" name="Fußzeilenplatzhalter 5"/>
          <p:cNvSpPr>
            <a:spLocks noGrp="1"/>
          </p:cNvSpPr>
          <p:nvPr>
            <p:ph type="ftr" sz="quarter" idx="11"/>
          </p:nvPr>
        </p:nvSpPr>
        <p:spPr/>
        <p:txBody>
          <a:bodyPr/>
          <a:lstStyle/>
          <a:p>
            <a:endParaRPr lang="de-AT">
              <a:solidFill>
                <a:prstClr val="black">
                  <a:tint val="75000"/>
                </a:prstClr>
              </a:solidFill>
            </a:endParaRPr>
          </a:p>
        </p:txBody>
      </p:sp>
      <p:sp>
        <p:nvSpPr>
          <p:cNvPr id="7" name="Foliennummernplatzhalter 6"/>
          <p:cNvSpPr>
            <a:spLocks noGrp="1"/>
          </p:cNvSpPr>
          <p:nvPr>
            <p:ph type="sldNum" sz="quarter" idx="12"/>
          </p:nvPr>
        </p:nvSpPr>
        <p:spPr/>
        <p:txBody>
          <a:bodyPr/>
          <a:lstStyle/>
          <a:p>
            <a:fld id="{B12C7B9C-F015-4C10-9B8E-A29C4D7AA3A2}" type="slidenum">
              <a:rPr lang="de-AT" smtClean="0">
                <a:solidFill>
                  <a:prstClr val="black">
                    <a:tint val="75000"/>
                  </a:prstClr>
                </a:solidFill>
              </a:rPr>
              <a:pPr/>
              <a:t>‹#›</a:t>
            </a:fld>
            <a:endParaRPr lang="de-AT">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AT"/>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7" name="Datumsplatzhalter 6"/>
          <p:cNvSpPr>
            <a:spLocks noGrp="1"/>
          </p:cNvSpPr>
          <p:nvPr>
            <p:ph type="dt" sz="half" idx="10"/>
          </p:nvPr>
        </p:nvSpPr>
        <p:spPr/>
        <p:txBody>
          <a:bodyPr/>
          <a:lstStyle/>
          <a:p>
            <a:fld id="{03D60A69-C103-4D22-9A7B-BE6DA606B429}" type="datetimeFigureOut">
              <a:rPr lang="de-AT" smtClean="0">
                <a:solidFill>
                  <a:prstClr val="black">
                    <a:tint val="75000"/>
                  </a:prstClr>
                </a:solidFill>
              </a:rPr>
              <a:pPr/>
              <a:t>15.10.2016</a:t>
            </a:fld>
            <a:endParaRPr lang="de-AT">
              <a:solidFill>
                <a:prstClr val="black">
                  <a:tint val="75000"/>
                </a:prstClr>
              </a:solidFill>
            </a:endParaRPr>
          </a:p>
        </p:txBody>
      </p:sp>
      <p:sp>
        <p:nvSpPr>
          <p:cNvPr id="8" name="Fußzeilenplatzhalter 7"/>
          <p:cNvSpPr>
            <a:spLocks noGrp="1"/>
          </p:cNvSpPr>
          <p:nvPr>
            <p:ph type="ftr" sz="quarter" idx="11"/>
          </p:nvPr>
        </p:nvSpPr>
        <p:spPr/>
        <p:txBody>
          <a:bodyPr/>
          <a:lstStyle/>
          <a:p>
            <a:endParaRPr lang="de-AT">
              <a:solidFill>
                <a:prstClr val="black">
                  <a:tint val="75000"/>
                </a:prstClr>
              </a:solidFill>
            </a:endParaRPr>
          </a:p>
        </p:txBody>
      </p:sp>
      <p:sp>
        <p:nvSpPr>
          <p:cNvPr id="9" name="Foliennummernplatzhalter 8"/>
          <p:cNvSpPr>
            <a:spLocks noGrp="1"/>
          </p:cNvSpPr>
          <p:nvPr>
            <p:ph type="sldNum" sz="quarter" idx="12"/>
          </p:nvPr>
        </p:nvSpPr>
        <p:spPr/>
        <p:txBody>
          <a:bodyPr/>
          <a:lstStyle/>
          <a:p>
            <a:fld id="{B12C7B9C-F015-4C10-9B8E-A29C4D7AA3A2}" type="slidenum">
              <a:rPr lang="de-AT" smtClean="0">
                <a:solidFill>
                  <a:prstClr val="black">
                    <a:tint val="75000"/>
                  </a:prstClr>
                </a:solidFill>
              </a:rPr>
              <a:pPr/>
              <a:t>‹#›</a:t>
            </a:fld>
            <a:endParaRPr lang="de-AT">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Datumsplatzhalter 2"/>
          <p:cNvSpPr>
            <a:spLocks noGrp="1"/>
          </p:cNvSpPr>
          <p:nvPr>
            <p:ph type="dt" sz="half" idx="10"/>
          </p:nvPr>
        </p:nvSpPr>
        <p:spPr/>
        <p:txBody>
          <a:bodyPr/>
          <a:lstStyle/>
          <a:p>
            <a:fld id="{03D60A69-C103-4D22-9A7B-BE6DA606B429}" type="datetimeFigureOut">
              <a:rPr lang="de-AT" smtClean="0">
                <a:solidFill>
                  <a:prstClr val="black">
                    <a:tint val="75000"/>
                  </a:prstClr>
                </a:solidFill>
              </a:rPr>
              <a:pPr/>
              <a:t>15.10.2016</a:t>
            </a:fld>
            <a:endParaRPr lang="de-AT">
              <a:solidFill>
                <a:prstClr val="black">
                  <a:tint val="75000"/>
                </a:prstClr>
              </a:solidFill>
            </a:endParaRPr>
          </a:p>
        </p:txBody>
      </p:sp>
      <p:sp>
        <p:nvSpPr>
          <p:cNvPr id="4" name="Fußzeilenplatzhalter 3"/>
          <p:cNvSpPr>
            <a:spLocks noGrp="1"/>
          </p:cNvSpPr>
          <p:nvPr>
            <p:ph type="ftr" sz="quarter" idx="11"/>
          </p:nvPr>
        </p:nvSpPr>
        <p:spPr/>
        <p:txBody>
          <a:bodyPr/>
          <a:lstStyle/>
          <a:p>
            <a:endParaRPr lang="de-AT">
              <a:solidFill>
                <a:prstClr val="black">
                  <a:tint val="75000"/>
                </a:prstClr>
              </a:solidFill>
            </a:endParaRPr>
          </a:p>
        </p:txBody>
      </p:sp>
      <p:sp>
        <p:nvSpPr>
          <p:cNvPr id="5" name="Foliennummernplatzhalter 4"/>
          <p:cNvSpPr>
            <a:spLocks noGrp="1"/>
          </p:cNvSpPr>
          <p:nvPr>
            <p:ph type="sldNum" sz="quarter" idx="12"/>
          </p:nvPr>
        </p:nvSpPr>
        <p:spPr/>
        <p:txBody>
          <a:bodyPr/>
          <a:lstStyle/>
          <a:p>
            <a:fld id="{B12C7B9C-F015-4C10-9B8E-A29C4D7AA3A2}" type="slidenum">
              <a:rPr lang="de-AT" smtClean="0">
                <a:solidFill>
                  <a:prstClr val="black">
                    <a:tint val="75000"/>
                  </a:prstClr>
                </a:solidFill>
              </a:rPr>
              <a:pPr/>
              <a:t>‹#›</a:t>
            </a:fld>
            <a:endParaRPr lang="de-AT">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3200" b="0"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951226F-A990-42B9-B150-E53FBBDE4A45}"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03D60A69-C103-4D22-9A7B-BE6DA606B429}" type="datetimeFigureOut">
              <a:rPr lang="de-AT" smtClean="0">
                <a:solidFill>
                  <a:prstClr val="black">
                    <a:tint val="75000"/>
                  </a:prstClr>
                </a:solidFill>
              </a:rPr>
              <a:pPr/>
              <a:t>15.10.2016</a:t>
            </a:fld>
            <a:endParaRPr lang="de-AT">
              <a:solidFill>
                <a:prstClr val="black">
                  <a:tint val="75000"/>
                </a:prstClr>
              </a:solidFill>
            </a:endParaRPr>
          </a:p>
        </p:txBody>
      </p:sp>
      <p:sp>
        <p:nvSpPr>
          <p:cNvPr id="3" name="Fußzeilenplatzhalter 2"/>
          <p:cNvSpPr>
            <a:spLocks noGrp="1"/>
          </p:cNvSpPr>
          <p:nvPr>
            <p:ph type="ftr" sz="quarter" idx="11"/>
          </p:nvPr>
        </p:nvSpPr>
        <p:spPr/>
        <p:txBody>
          <a:bodyPr/>
          <a:lstStyle/>
          <a:p>
            <a:endParaRPr lang="de-AT">
              <a:solidFill>
                <a:prstClr val="black">
                  <a:tint val="75000"/>
                </a:prstClr>
              </a:solidFill>
            </a:endParaRPr>
          </a:p>
        </p:txBody>
      </p:sp>
      <p:sp>
        <p:nvSpPr>
          <p:cNvPr id="4" name="Foliennummernplatzhalter 3"/>
          <p:cNvSpPr>
            <a:spLocks noGrp="1"/>
          </p:cNvSpPr>
          <p:nvPr>
            <p:ph type="sldNum" sz="quarter" idx="12"/>
          </p:nvPr>
        </p:nvSpPr>
        <p:spPr/>
        <p:txBody>
          <a:bodyPr/>
          <a:lstStyle/>
          <a:p>
            <a:fld id="{B12C7B9C-F015-4C10-9B8E-A29C4D7AA3A2}" type="slidenum">
              <a:rPr lang="de-AT" smtClean="0">
                <a:solidFill>
                  <a:prstClr val="black">
                    <a:tint val="75000"/>
                  </a:prstClr>
                </a:solidFill>
              </a:rPr>
              <a:pPr/>
              <a:t>‹#›</a:t>
            </a:fld>
            <a:endParaRPr lang="de-AT">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AT"/>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03D60A69-C103-4D22-9A7B-BE6DA606B429}" type="datetimeFigureOut">
              <a:rPr lang="de-AT" smtClean="0">
                <a:solidFill>
                  <a:prstClr val="black">
                    <a:tint val="75000"/>
                  </a:prstClr>
                </a:solidFill>
              </a:rPr>
              <a:pPr/>
              <a:t>15.10.2016</a:t>
            </a:fld>
            <a:endParaRPr lang="de-AT">
              <a:solidFill>
                <a:prstClr val="black">
                  <a:tint val="75000"/>
                </a:prstClr>
              </a:solidFill>
            </a:endParaRPr>
          </a:p>
        </p:txBody>
      </p:sp>
      <p:sp>
        <p:nvSpPr>
          <p:cNvPr id="6" name="Fußzeilenplatzhalter 5"/>
          <p:cNvSpPr>
            <a:spLocks noGrp="1"/>
          </p:cNvSpPr>
          <p:nvPr>
            <p:ph type="ftr" sz="quarter" idx="11"/>
          </p:nvPr>
        </p:nvSpPr>
        <p:spPr/>
        <p:txBody>
          <a:bodyPr/>
          <a:lstStyle/>
          <a:p>
            <a:endParaRPr lang="de-AT">
              <a:solidFill>
                <a:prstClr val="black">
                  <a:tint val="75000"/>
                </a:prstClr>
              </a:solidFill>
            </a:endParaRPr>
          </a:p>
        </p:txBody>
      </p:sp>
      <p:sp>
        <p:nvSpPr>
          <p:cNvPr id="7" name="Foliennummernplatzhalter 6"/>
          <p:cNvSpPr>
            <a:spLocks noGrp="1"/>
          </p:cNvSpPr>
          <p:nvPr>
            <p:ph type="sldNum" sz="quarter" idx="12"/>
          </p:nvPr>
        </p:nvSpPr>
        <p:spPr/>
        <p:txBody>
          <a:bodyPr/>
          <a:lstStyle/>
          <a:p>
            <a:fld id="{B12C7B9C-F015-4C10-9B8E-A29C4D7AA3A2}" type="slidenum">
              <a:rPr lang="de-AT" smtClean="0">
                <a:solidFill>
                  <a:prstClr val="black">
                    <a:tint val="75000"/>
                  </a:prstClr>
                </a:solidFill>
              </a:rPr>
              <a:pPr/>
              <a:t>‹#›</a:t>
            </a:fld>
            <a:endParaRPr lang="de-AT">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AT"/>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03D60A69-C103-4D22-9A7B-BE6DA606B429}" type="datetimeFigureOut">
              <a:rPr lang="de-AT" smtClean="0">
                <a:solidFill>
                  <a:prstClr val="black">
                    <a:tint val="75000"/>
                  </a:prstClr>
                </a:solidFill>
              </a:rPr>
              <a:pPr/>
              <a:t>15.10.2016</a:t>
            </a:fld>
            <a:endParaRPr lang="de-AT">
              <a:solidFill>
                <a:prstClr val="black">
                  <a:tint val="75000"/>
                </a:prstClr>
              </a:solidFill>
            </a:endParaRPr>
          </a:p>
        </p:txBody>
      </p:sp>
      <p:sp>
        <p:nvSpPr>
          <p:cNvPr id="6" name="Fußzeilenplatzhalter 5"/>
          <p:cNvSpPr>
            <a:spLocks noGrp="1"/>
          </p:cNvSpPr>
          <p:nvPr>
            <p:ph type="ftr" sz="quarter" idx="11"/>
          </p:nvPr>
        </p:nvSpPr>
        <p:spPr/>
        <p:txBody>
          <a:bodyPr/>
          <a:lstStyle/>
          <a:p>
            <a:endParaRPr lang="de-AT">
              <a:solidFill>
                <a:prstClr val="black">
                  <a:tint val="75000"/>
                </a:prstClr>
              </a:solidFill>
            </a:endParaRPr>
          </a:p>
        </p:txBody>
      </p:sp>
      <p:sp>
        <p:nvSpPr>
          <p:cNvPr id="7" name="Foliennummernplatzhalter 6"/>
          <p:cNvSpPr>
            <a:spLocks noGrp="1"/>
          </p:cNvSpPr>
          <p:nvPr>
            <p:ph type="sldNum" sz="quarter" idx="12"/>
          </p:nvPr>
        </p:nvSpPr>
        <p:spPr/>
        <p:txBody>
          <a:bodyPr/>
          <a:lstStyle/>
          <a:p>
            <a:fld id="{B12C7B9C-F015-4C10-9B8E-A29C4D7AA3A2}" type="slidenum">
              <a:rPr lang="de-AT" smtClean="0">
                <a:solidFill>
                  <a:prstClr val="black">
                    <a:tint val="75000"/>
                  </a:prstClr>
                </a:solidFill>
              </a:rPr>
              <a:pPr/>
              <a:t>‹#›</a:t>
            </a:fld>
            <a:endParaRPr lang="de-AT">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Datumsplatzhalter 3"/>
          <p:cNvSpPr>
            <a:spLocks noGrp="1"/>
          </p:cNvSpPr>
          <p:nvPr>
            <p:ph type="dt" sz="half" idx="10"/>
          </p:nvPr>
        </p:nvSpPr>
        <p:spPr/>
        <p:txBody>
          <a:bodyPr/>
          <a:lstStyle/>
          <a:p>
            <a:fld id="{03D60A69-C103-4D22-9A7B-BE6DA606B429}" type="datetimeFigureOut">
              <a:rPr lang="de-AT" smtClean="0">
                <a:solidFill>
                  <a:prstClr val="black">
                    <a:tint val="75000"/>
                  </a:prstClr>
                </a:solidFill>
              </a:rPr>
              <a:pPr/>
              <a:t>15.10.2016</a:t>
            </a:fld>
            <a:endParaRPr lang="de-AT">
              <a:solidFill>
                <a:prstClr val="black">
                  <a:tint val="75000"/>
                </a:prstClr>
              </a:solidFill>
            </a:endParaRPr>
          </a:p>
        </p:txBody>
      </p:sp>
      <p:sp>
        <p:nvSpPr>
          <p:cNvPr id="5" name="Fußzeilenplatzhalter 4"/>
          <p:cNvSpPr>
            <a:spLocks noGrp="1"/>
          </p:cNvSpPr>
          <p:nvPr>
            <p:ph type="ftr" sz="quarter" idx="11"/>
          </p:nvPr>
        </p:nvSpPr>
        <p:spPr/>
        <p:txBody>
          <a:bodyPr/>
          <a:lstStyle/>
          <a:p>
            <a:endParaRPr lang="de-AT">
              <a:solidFill>
                <a:prstClr val="black">
                  <a:tint val="75000"/>
                </a:prstClr>
              </a:solidFill>
            </a:endParaRPr>
          </a:p>
        </p:txBody>
      </p:sp>
      <p:sp>
        <p:nvSpPr>
          <p:cNvPr id="6" name="Foliennummernplatzhalter 5"/>
          <p:cNvSpPr>
            <a:spLocks noGrp="1"/>
          </p:cNvSpPr>
          <p:nvPr>
            <p:ph type="sldNum" sz="quarter" idx="12"/>
          </p:nvPr>
        </p:nvSpPr>
        <p:spPr/>
        <p:txBody>
          <a:bodyPr/>
          <a:lstStyle/>
          <a:p>
            <a:fld id="{B12C7B9C-F015-4C10-9B8E-A29C4D7AA3A2}" type="slidenum">
              <a:rPr lang="de-AT" smtClean="0">
                <a:solidFill>
                  <a:prstClr val="black">
                    <a:tint val="75000"/>
                  </a:prstClr>
                </a:solidFill>
              </a:rPr>
              <a:pPr/>
              <a:t>‹#›</a:t>
            </a:fld>
            <a:endParaRPr lang="de-AT">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AT"/>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Datumsplatzhalter 3"/>
          <p:cNvSpPr>
            <a:spLocks noGrp="1"/>
          </p:cNvSpPr>
          <p:nvPr>
            <p:ph type="dt" sz="half" idx="10"/>
          </p:nvPr>
        </p:nvSpPr>
        <p:spPr/>
        <p:txBody>
          <a:bodyPr/>
          <a:lstStyle/>
          <a:p>
            <a:fld id="{03D60A69-C103-4D22-9A7B-BE6DA606B429}" type="datetimeFigureOut">
              <a:rPr lang="de-AT" smtClean="0">
                <a:solidFill>
                  <a:prstClr val="black">
                    <a:tint val="75000"/>
                  </a:prstClr>
                </a:solidFill>
              </a:rPr>
              <a:pPr/>
              <a:t>15.10.2016</a:t>
            </a:fld>
            <a:endParaRPr lang="de-AT">
              <a:solidFill>
                <a:prstClr val="black">
                  <a:tint val="75000"/>
                </a:prstClr>
              </a:solidFill>
            </a:endParaRPr>
          </a:p>
        </p:txBody>
      </p:sp>
      <p:sp>
        <p:nvSpPr>
          <p:cNvPr id="5" name="Fußzeilenplatzhalter 4"/>
          <p:cNvSpPr>
            <a:spLocks noGrp="1"/>
          </p:cNvSpPr>
          <p:nvPr>
            <p:ph type="ftr" sz="quarter" idx="11"/>
          </p:nvPr>
        </p:nvSpPr>
        <p:spPr/>
        <p:txBody>
          <a:bodyPr/>
          <a:lstStyle/>
          <a:p>
            <a:endParaRPr lang="de-AT">
              <a:solidFill>
                <a:prstClr val="black">
                  <a:tint val="75000"/>
                </a:prstClr>
              </a:solidFill>
            </a:endParaRPr>
          </a:p>
        </p:txBody>
      </p:sp>
      <p:sp>
        <p:nvSpPr>
          <p:cNvPr id="6" name="Foliennummernplatzhalter 5"/>
          <p:cNvSpPr>
            <a:spLocks noGrp="1"/>
          </p:cNvSpPr>
          <p:nvPr>
            <p:ph type="sldNum" sz="quarter" idx="12"/>
          </p:nvPr>
        </p:nvSpPr>
        <p:spPr/>
        <p:txBody>
          <a:bodyPr/>
          <a:lstStyle/>
          <a:p>
            <a:fld id="{B12C7B9C-F015-4C10-9B8E-A29C4D7AA3A2}" type="slidenum">
              <a:rPr lang="de-AT" smtClean="0">
                <a:solidFill>
                  <a:prstClr val="black">
                    <a:tint val="75000"/>
                  </a:prstClr>
                </a:solidFill>
              </a:rPr>
              <a:pPr/>
              <a:t>‹#›</a:t>
            </a:fld>
            <a:endParaRPr lang="de-AT">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A6D2965D-CD13-4C1B-9F12-D3CC3811EA3F}" type="datetimeFigureOut">
              <a:rPr lang="en-CA" smtClean="0"/>
              <a:t>15/10/2016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06E97EB-760A-4E66-A2B4-B06024EF9BDB}" type="slidenum">
              <a:rPr lang="en-CA" smtClean="0"/>
              <a:t>‹#›</a:t>
            </a:fld>
            <a:endParaRPr lang="en-CA"/>
          </a:p>
        </p:txBody>
      </p:sp>
    </p:spTree>
    <p:extLst>
      <p:ext uri="{BB962C8B-B14F-4D97-AF65-F5344CB8AC3E}">
        <p14:creationId xmlns:p14="http://schemas.microsoft.com/office/powerpoint/2010/main" val="29253657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A6D2965D-CD13-4C1B-9F12-D3CC3811EA3F}" type="datetimeFigureOut">
              <a:rPr lang="en-CA" smtClean="0"/>
              <a:t>15/10/2016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06E97EB-760A-4E66-A2B4-B06024EF9BDB}" type="slidenum">
              <a:rPr lang="en-CA" smtClean="0"/>
              <a:t>‹#›</a:t>
            </a:fld>
            <a:endParaRPr lang="en-CA"/>
          </a:p>
        </p:txBody>
      </p:sp>
    </p:spTree>
    <p:extLst>
      <p:ext uri="{BB962C8B-B14F-4D97-AF65-F5344CB8AC3E}">
        <p14:creationId xmlns:p14="http://schemas.microsoft.com/office/powerpoint/2010/main" val="28087686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CA"/>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D2965D-CD13-4C1B-9F12-D3CC3811EA3F}" type="datetimeFigureOut">
              <a:rPr lang="en-CA" smtClean="0"/>
              <a:t>15/10/2016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06E97EB-760A-4E66-A2B4-B06024EF9BDB}" type="slidenum">
              <a:rPr lang="en-CA" smtClean="0"/>
              <a:t>‹#›</a:t>
            </a:fld>
            <a:endParaRPr lang="en-CA"/>
          </a:p>
        </p:txBody>
      </p:sp>
    </p:spTree>
    <p:extLst>
      <p:ext uri="{BB962C8B-B14F-4D97-AF65-F5344CB8AC3E}">
        <p14:creationId xmlns:p14="http://schemas.microsoft.com/office/powerpoint/2010/main" val="25345276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A6D2965D-CD13-4C1B-9F12-D3CC3811EA3F}" type="datetimeFigureOut">
              <a:rPr lang="en-CA" smtClean="0"/>
              <a:t>15/10/2016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E06E97EB-760A-4E66-A2B4-B06024EF9BDB}" type="slidenum">
              <a:rPr lang="en-CA" smtClean="0"/>
              <a:t>‹#›</a:t>
            </a:fld>
            <a:endParaRPr lang="en-CA"/>
          </a:p>
        </p:txBody>
      </p:sp>
    </p:spTree>
    <p:extLst>
      <p:ext uri="{BB962C8B-B14F-4D97-AF65-F5344CB8AC3E}">
        <p14:creationId xmlns:p14="http://schemas.microsoft.com/office/powerpoint/2010/main" val="28466906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A6D2965D-CD13-4C1B-9F12-D3CC3811EA3F}" type="datetimeFigureOut">
              <a:rPr lang="en-CA" smtClean="0"/>
              <a:t>15/10/2016</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E06E97EB-760A-4E66-A2B4-B06024EF9BDB}" type="slidenum">
              <a:rPr lang="en-CA" smtClean="0"/>
              <a:t>‹#›</a:t>
            </a:fld>
            <a:endParaRPr lang="en-CA"/>
          </a:p>
        </p:txBody>
      </p:sp>
    </p:spTree>
    <p:extLst>
      <p:ext uri="{BB962C8B-B14F-4D97-AF65-F5344CB8AC3E}">
        <p14:creationId xmlns:p14="http://schemas.microsoft.com/office/powerpoint/2010/main" val="2917792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974B534-5F9D-42CA-9090-29F4B8303C33}" type="slidenum">
              <a:rPr lang="en-US"/>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A6D2965D-CD13-4C1B-9F12-D3CC3811EA3F}" type="datetimeFigureOut">
              <a:rPr lang="en-CA" smtClean="0"/>
              <a:t>15/10/2016</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E06E97EB-760A-4E66-A2B4-B06024EF9BDB}" type="slidenum">
              <a:rPr lang="en-CA" smtClean="0"/>
              <a:t>‹#›</a:t>
            </a:fld>
            <a:endParaRPr lang="en-CA"/>
          </a:p>
        </p:txBody>
      </p:sp>
    </p:spTree>
    <p:extLst>
      <p:ext uri="{BB962C8B-B14F-4D97-AF65-F5344CB8AC3E}">
        <p14:creationId xmlns:p14="http://schemas.microsoft.com/office/powerpoint/2010/main" val="28705831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D2965D-CD13-4C1B-9F12-D3CC3811EA3F}" type="datetimeFigureOut">
              <a:rPr lang="en-CA" smtClean="0"/>
              <a:t>15/10/2016</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E06E97EB-760A-4E66-A2B4-B06024EF9BDB}" type="slidenum">
              <a:rPr lang="en-CA" smtClean="0"/>
              <a:t>‹#›</a:t>
            </a:fld>
            <a:endParaRPr lang="en-CA"/>
          </a:p>
        </p:txBody>
      </p:sp>
    </p:spTree>
    <p:extLst>
      <p:ext uri="{BB962C8B-B14F-4D97-AF65-F5344CB8AC3E}">
        <p14:creationId xmlns:p14="http://schemas.microsoft.com/office/powerpoint/2010/main" val="3871409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CA"/>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D2965D-CD13-4C1B-9F12-D3CC3811EA3F}" type="datetimeFigureOut">
              <a:rPr lang="en-CA" smtClean="0"/>
              <a:t>15/10/2016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E06E97EB-760A-4E66-A2B4-B06024EF9BDB}" type="slidenum">
              <a:rPr lang="en-CA" smtClean="0"/>
              <a:t>‹#›</a:t>
            </a:fld>
            <a:endParaRPr lang="en-CA"/>
          </a:p>
        </p:txBody>
      </p:sp>
    </p:spTree>
    <p:extLst>
      <p:ext uri="{BB962C8B-B14F-4D97-AF65-F5344CB8AC3E}">
        <p14:creationId xmlns:p14="http://schemas.microsoft.com/office/powerpoint/2010/main" val="40131516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CA"/>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CA"/>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D2965D-CD13-4C1B-9F12-D3CC3811EA3F}" type="datetimeFigureOut">
              <a:rPr lang="en-CA" smtClean="0"/>
              <a:t>15/10/2016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E06E97EB-760A-4E66-A2B4-B06024EF9BDB}" type="slidenum">
              <a:rPr lang="en-CA" smtClean="0"/>
              <a:t>‹#›</a:t>
            </a:fld>
            <a:endParaRPr lang="en-CA"/>
          </a:p>
        </p:txBody>
      </p:sp>
    </p:spTree>
    <p:extLst>
      <p:ext uri="{BB962C8B-B14F-4D97-AF65-F5344CB8AC3E}">
        <p14:creationId xmlns:p14="http://schemas.microsoft.com/office/powerpoint/2010/main" val="26507987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A6D2965D-CD13-4C1B-9F12-D3CC3811EA3F}" type="datetimeFigureOut">
              <a:rPr lang="en-CA" smtClean="0"/>
              <a:t>15/10/2016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06E97EB-760A-4E66-A2B4-B06024EF9BDB}" type="slidenum">
              <a:rPr lang="en-CA" smtClean="0"/>
              <a:t>‹#›</a:t>
            </a:fld>
            <a:endParaRPr lang="en-CA"/>
          </a:p>
        </p:txBody>
      </p:sp>
    </p:spTree>
    <p:extLst>
      <p:ext uri="{BB962C8B-B14F-4D97-AF65-F5344CB8AC3E}">
        <p14:creationId xmlns:p14="http://schemas.microsoft.com/office/powerpoint/2010/main" val="2624933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A6D2965D-CD13-4C1B-9F12-D3CC3811EA3F}" type="datetimeFigureOut">
              <a:rPr lang="en-CA" smtClean="0"/>
              <a:t>15/10/2016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06E97EB-760A-4E66-A2B4-B06024EF9BDB}" type="slidenum">
              <a:rPr lang="en-CA" smtClean="0"/>
              <a:t>‹#›</a:t>
            </a:fld>
            <a:endParaRPr lang="en-CA"/>
          </a:p>
        </p:txBody>
      </p:sp>
    </p:spTree>
    <p:extLst>
      <p:ext uri="{BB962C8B-B14F-4D97-AF65-F5344CB8AC3E}">
        <p14:creationId xmlns:p14="http://schemas.microsoft.com/office/powerpoint/2010/main" val="682420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CA422D83-538E-434E-A264-BE78F666983E}"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9DEF38DF-CEC4-429B-826A-AB8C64B7F24F}"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4D457A24-7C46-4393-9DFC-8860E276109D}"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5FE81D0-C35A-4D7E-97CC-95C31FE113F7}"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A86FB4D-70F8-4DE7-96FB-652F79F636B7}"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chemeClr val="tx1"/>
                </a:solidFill>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defRPr>
            </a:lvl1pPr>
          </a:lstStyle>
          <a:p>
            <a:fld id="{6A0741D7-EDDB-4608-85A8-64DBFB5D4B6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2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02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02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0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bldLvl="2" autoUpdateAnimBg="0">
        <p:tmplLst>
          <p:tmpl lvl="1">
            <p:tnLst>
              <p:par>
                <p:cTn presetID="1" presetClass="entr" presetSubtype="0" fill="hold" nodeType="clickEffect">
                  <p:stCondLst>
                    <p:cond delay="0"/>
                  </p:stCondLst>
                  <p:childTnLst>
                    <p:set>
                      <p:cBhvr>
                        <p:cTn dur="1" fill="hold">
                          <p:stCondLst>
                            <p:cond delay="499"/>
                          </p:stCondLst>
                        </p:cTn>
                        <p:tgtEl>
                          <p:spTgt spid="1027"/>
                        </p:tgtEl>
                        <p:attrNameLst>
                          <p:attrName>style.visibility</p:attrName>
                        </p:attrNameLst>
                      </p:cBhvr>
                      <p:to>
                        <p:strVal val="visible"/>
                      </p:to>
                    </p:set>
                  </p:childTnLst>
                </p:cTn>
              </p:par>
            </p:tnLst>
          </p:tmpl>
          <p:tmpl lvl="2">
            <p:tnLst>
              <p:par>
                <p:cTn presetID="1" presetClass="entr" presetSubtype="0" fill="hold" nodeType="clickEffect">
                  <p:stCondLst>
                    <p:cond delay="0"/>
                  </p:stCondLst>
                  <p:childTnLst>
                    <p:set>
                      <p:cBhvr>
                        <p:cTn dur="1" fill="hold">
                          <p:stCondLst>
                            <p:cond delay="499"/>
                          </p:stCondLst>
                        </p:cTn>
                        <p:tgtEl>
                          <p:spTgt spid="1027"/>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499"/>
                          </p:stCondLst>
                        </p:cTn>
                        <p:tgtEl>
                          <p:spTgt spid="1027"/>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499"/>
                          </p:stCondLst>
                        </p:cTn>
                        <p:tgtEl>
                          <p:spTgt spid="1027"/>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499"/>
                          </p:stCondLst>
                        </p:cTn>
                        <p:tgtEl>
                          <p:spTgt spid="1027"/>
                        </p:tgtEl>
                        <p:attrNameLst>
                          <p:attrName>style.visibility</p:attrName>
                        </p:attrNameLst>
                      </p:cBhvr>
                      <p:to>
                        <p:strVal val="visible"/>
                      </p:to>
                    </p:set>
                  </p:childTnLst>
                </p:cTn>
              </p:par>
            </p:tnLst>
          </p:tmpl>
        </p:tmplLst>
      </p:bldP>
    </p:bldLst>
  </p:timing>
  <p:txStyles>
    <p:titleStyle>
      <a:lvl1pPr algn="ctr" rtl="0" eaLnBrk="0" fontAlgn="base" hangingPunct="0">
        <a:spcBef>
          <a:spcPct val="0"/>
        </a:spcBef>
        <a:spcAft>
          <a:spcPct val="0"/>
        </a:spcAft>
        <a:defRPr sz="3200">
          <a:solidFill>
            <a:schemeClr val="tx1"/>
          </a:solidFill>
          <a:effectLst/>
          <a:latin typeface="+mj-lt"/>
          <a:ea typeface="+mj-ea"/>
          <a:cs typeface="+mj-cs"/>
        </a:defRPr>
      </a:lvl1pPr>
      <a:lvl2pPr algn="ctr"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ctr"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ctr"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ctr"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ctr"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har char="•"/>
        <a:defRPr sz="2800">
          <a:solidFill>
            <a:srgbClr val="0070C0"/>
          </a:solidFill>
          <a:latin typeface="+mn-lt"/>
          <a:ea typeface="+mn-ea"/>
          <a:cs typeface="+mn-cs"/>
        </a:defRPr>
      </a:lvl1pPr>
      <a:lvl2pPr marL="742950" indent="-285750" algn="l" rtl="0" eaLnBrk="0" fontAlgn="base" hangingPunct="0">
        <a:spcBef>
          <a:spcPct val="20000"/>
        </a:spcBef>
        <a:spcAft>
          <a:spcPct val="0"/>
        </a:spcAft>
        <a:buChar char="–"/>
        <a:defRPr sz="2800">
          <a:solidFill>
            <a:srgbClr val="0070C0"/>
          </a:solidFill>
          <a:latin typeface="+mn-lt"/>
        </a:defRPr>
      </a:lvl2pPr>
      <a:lvl3pPr marL="1143000" indent="-228600" algn="l" rtl="0" eaLnBrk="0" fontAlgn="base" hangingPunct="0">
        <a:spcBef>
          <a:spcPct val="20000"/>
        </a:spcBef>
        <a:spcAft>
          <a:spcPct val="0"/>
        </a:spcAft>
        <a:buChar char="•"/>
        <a:defRPr sz="2400">
          <a:solidFill>
            <a:srgbClr val="0070C0"/>
          </a:solidFill>
          <a:latin typeface="+mn-lt"/>
        </a:defRPr>
      </a:lvl3pPr>
      <a:lvl4pPr marL="1600200" indent="-228600" algn="l" rtl="0" eaLnBrk="0" fontAlgn="base" hangingPunct="0">
        <a:spcBef>
          <a:spcPct val="20000"/>
        </a:spcBef>
        <a:spcAft>
          <a:spcPct val="0"/>
        </a:spcAft>
        <a:buChar char="–"/>
        <a:defRPr sz="2400">
          <a:solidFill>
            <a:srgbClr val="0070C0"/>
          </a:solidFill>
          <a:latin typeface="+mn-lt"/>
        </a:defRPr>
      </a:lvl4pPr>
      <a:lvl5pPr marL="2057400" indent="-228600" algn="l" rtl="0" eaLnBrk="0" fontAlgn="base" hangingPunct="0">
        <a:spcBef>
          <a:spcPct val="20000"/>
        </a:spcBef>
        <a:spcAft>
          <a:spcPct val="0"/>
        </a:spcAft>
        <a:buChar char="»"/>
        <a:defRPr sz="2400">
          <a:solidFill>
            <a:srgbClr val="0070C0"/>
          </a:solidFill>
          <a:latin typeface="+mn-lt"/>
        </a:defRPr>
      </a:lvl5pPr>
      <a:lvl6pPr marL="2514600" indent="-228600" algn="l" rtl="0" eaLnBrk="0" fontAlgn="base" hangingPunct="0">
        <a:spcBef>
          <a:spcPct val="20000"/>
        </a:spcBef>
        <a:spcAft>
          <a:spcPct val="0"/>
        </a:spcAft>
        <a:buChar char="»"/>
        <a:defRPr sz="2000">
          <a:solidFill>
            <a:srgbClr val="FFFF66"/>
          </a:solidFill>
          <a:latin typeface="+mn-lt"/>
        </a:defRPr>
      </a:lvl6pPr>
      <a:lvl7pPr marL="2971800" indent="-228600" algn="l" rtl="0" eaLnBrk="0" fontAlgn="base" hangingPunct="0">
        <a:spcBef>
          <a:spcPct val="20000"/>
        </a:spcBef>
        <a:spcAft>
          <a:spcPct val="0"/>
        </a:spcAft>
        <a:buChar char="»"/>
        <a:defRPr sz="2000">
          <a:solidFill>
            <a:srgbClr val="FFFF66"/>
          </a:solidFill>
          <a:latin typeface="+mn-lt"/>
        </a:defRPr>
      </a:lvl7pPr>
      <a:lvl8pPr marL="3429000" indent="-228600" algn="l" rtl="0" eaLnBrk="0" fontAlgn="base" hangingPunct="0">
        <a:spcBef>
          <a:spcPct val="20000"/>
        </a:spcBef>
        <a:spcAft>
          <a:spcPct val="0"/>
        </a:spcAft>
        <a:buChar char="»"/>
        <a:defRPr sz="2000">
          <a:solidFill>
            <a:srgbClr val="FFFF66"/>
          </a:solidFill>
          <a:latin typeface="+mn-lt"/>
        </a:defRPr>
      </a:lvl8pPr>
      <a:lvl9pPr marL="3886200" indent="-228600" algn="l" rtl="0" eaLnBrk="0" fontAlgn="base" hangingPunct="0">
        <a:spcBef>
          <a:spcPct val="20000"/>
        </a:spcBef>
        <a:spcAft>
          <a:spcPct val="0"/>
        </a:spcAft>
        <a:buChar char="»"/>
        <a:defRPr sz="2000">
          <a:solidFill>
            <a:srgbClr val="FFFF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D8BD707-D9CF-40AE-B4C6-C98DA3205C09}" type="datetimeFigureOut">
              <a:rPr lang="en-US" smtClean="0">
                <a:solidFill>
                  <a:prstClr val="black">
                    <a:tint val="75000"/>
                  </a:prstClr>
                </a:solidFill>
                <a:latin typeface="Calibri"/>
              </a:rPr>
              <a:pPr fontAlgn="auto">
                <a:spcBef>
                  <a:spcPts val="0"/>
                </a:spcBef>
                <a:spcAft>
                  <a:spcPts val="0"/>
                </a:spcAft>
              </a:pPr>
              <a:t>10/15/2016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AT"/>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03D60A69-C103-4D22-9A7B-BE6DA606B429}" type="datetimeFigureOut">
              <a:rPr lang="de-AT" smtClean="0">
                <a:solidFill>
                  <a:prstClr val="black">
                    <a:tint val="75000"/>
                  </a:prstClr>
                </a:solidFill>
                <a:latin typeface="Calibri"/>
              </a:rPr>
              <a:pPr fontAlgn="auto">
                <a:spcBef>
                  <a:spcPts val="0"/>
                </a:spcBef>
                <a:spcAft>
                  <a:spcPts val="0"/>
                </a:spcAft>
              </a:pPr>
              <a:t>15.10.2016</a:t>
            </a:fld>
            <a:endParaRPr lang="de-AT">
              <a:solidFill>
                <a:prstClr val="black">
                  <a:tint val="75000"/>
                </a:prstClr>
              </a:solidFill>
              <a:latin typeface="Calibri"/>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de-AT">
              <a:solidFill>
                <a:prstClr val="black">
                  <a:tint val="75000"/>
                </a:prstClr>
              </a:solidFill>
              <a:latin typeface="Calibri"/>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12C7B9C-F015-4C10-9B8E-A29C4D7AA3A2}" type="slidenum">
              <a:rPr lang="de-AT" smtClean="0">
                <a:solidFill>
                  <a:prstClr val="black">
                    <a:tint val="75000"/>
                  </a:prstClr>
                </a:solidFill>
                <a:latin typeface="Calibri"/>
              </a:rPr>
              <a:pPr fontAlgn="auto">
                <a:spcBef>
                  <a:spcPts val="0"/>
                </a:spcBef>
                <a:spcAft>
                  <a:spcPts val="0"/>
                </a:spcAft>
              </a:pPr>
              <a:t>‹#›</a:t>
            </a:fld>
            <a:endParaRPr lang="de-AT">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6D2965D-CD13-4C1B-9F12-D3CC3811EA3F}" type="datetimeFigureOut">
              <a:rPr lang="en-CA" smtClean="0"/>
              <a:t>15/10/2016</a:t>
            </a:fld>
            <a:endParaRPr lang="en-C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06E97EB-760A-4E66-A2B4-B06024EF9BDB}" type="slidenum">
              <a:rPr lang="en-CA" smtClean="0"/>
              <a:t>‹#›</a:t>
            </a:fld>
            <a:endParaRPr lang="en-CA"/>
          </a:p>
        </p:txBody>
      </p:sp>
    </p:spTree>
    <p:extLst>
      <p:ext uri="{BB962C8B-B14F-4D97-AF65-F5344CB8AC3E}">
        <p14:creationId xmlns:p14="http://schemas.microsoft.com/office/powerpoint/2010/main" val="233677641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5.png"/><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5650" name="Rectangle 2"/>
          <p:cNvSpPr>
            <a:spLocks noGrp="1" noChangeArrowheads="1"/>
          </p:cNvSpPr>
          <p:nvPr>
            <p:ph type="ctrTitle"/>
          </p:nvPr>
        </p:nvSpPr>
        <p:spPr>
          <a:xfrm>
            <a:off x="155425" y="625435"/>
            <a:ext cx="8911764" cy="1470025"/>
          </a:xfrm>
        </p:spPr>
        <p:txBody>
          <a:bodyPr/>
          <a:lstStyle/>
          <a:p>
            <a:r>
              <a:rPr lang="fr-CA" sz="4000" dirty="0"/>
              <a:t/>
            </a:r>
            <a:br>
              <a:rPr lang="fr-CA" sz="4000" dirty="0"/>
            </a:br>
            <a:r>
              <a:rPr lang="en-US" sz="4000" dirty="0" smtClean="0"/>
              <a:t/>
            </a:r>
            <a:br>
              <a:rPr lang="en-US" sz="4000" dirty="0" smtClean="0"/>
            </a:br>
            <a:r>
              <a:rPr lang="fr-CA" sz="4000" dirty="0" smtClean="0"/>
              <a:t/>
            </a:r>
            <a:br>
              <a:rPr lang="fr-CA" sz="4000" dirty="0" smtClean="0"/>
            </a:br>
            <a:r>
              <a:rPr lang="fr-CA" sz="4000" dirty="0" smtClean="0"/>
              <a:t>New </a:t>
            </a:r>
            <a:r>
              <a:rPr lang="fr-CA" sz="4000" dirty="0" err="1" smtClean="0"/>
              <a:t>Intracranial</a:t>
            </a:r>
            <a:r>
              <a:rPr lang="fr-CA" sz="4000" dirty="0" smtClean="0"/>
              <a:t> EEG Markers:</a:t>
            </a:r>
            <a:br>
              <a:rPr lang="fr-CA" sz="4000" dirty="0" smtClean="0"/>
            </a:br>
            <a:r>
              <a:rPr lang="en-GB" sz="3600" dirty="0" smtClean="0">
                <a:solidFill>
                  <a:schemeClr val="tx1"/>
                </a:solidFill>
                <a:effectLst/>
                <a:latin typeface="Arial" pitchFamily="34" charset="0"/>
                <a:cs typeface="Arial" pitchFamily="34" charset="0"/>
              </a:rPr>
              <a:t>High Frequency Oscillations,</a:t>
            </a:r>
            <a:br>
              <a:rPr lang="en-GB" sz="3600" dirty="0" smtClean="0">
                <a:solidFill>
                  <a:schemeClr val="tx1"/>
                </a:solidFill>
                <a:effectLst/>
                <a:latin typeface="Arial" pitchFamily="34" charset="0"/>
                <a:cs typeface="Arial" pitchFamily="34" charset="0"/>
              </a:rPr>
            </a:br>
            <a:r>
              <a:rPr lang="en-GB" sz="3600" dirty="0" smtClean="0">
                <a:solidFill>
                  <a:schemeClr val="tx1"/>
                </a:solidFill>
                <a:effectLst/>
                <a:latin typeface="Arial" pitchFamily="34" charset="0"/>
                <a:cs typeface="Arial" pitchFamily="34" charset="0"/>
              </a:rPr>
              <a:t>Very Slow Activity</a:t>
            </a:r>
            <a:endParaRPr lang="en-CA" sz="3600" dirty="0">
              <a:solidFill>
                <a:schemeClr val="tx1"/>
              </a:solidFill>
              <a:effectLst/>
              <a:latin typeface="Arial" pitchFamily="34" charset="0"/>
              <a:cs typeface="Arial" pitchFamily="34" charset="0"/>
            </a:endParaRPr>
          </a:p>
        </p:txBody>
      </p:sp>
      <p:sp>
        <p:nvSpPr>
          <p:cNvPr id="795651" name="Rectangle 3"/>
          <p:cNvSpPr>
            <a:spLocks noGrp="1" noChangeArrowheads="1"/>
          </p:cNvSpPr>
          <p:nvPr>
            <p:ph type="subTitle" idx="1"/>
          </p:nvPr>
        </p:nvSpPr>
        <p:spPr>
          <a:xfrm>
            <a:off x="654690" y="3716338"/>
            <a:ext cx="8141860" cy="1752600"/>
          </a:xfrm>
        </p:spPr>
        <p:txBody>
          <a:bodyPr/>
          <a:lstStyle/>
          <a:p>
            <a:r>
              <a:rPr lang="en-US" sz="3600" dirty="0">
                <a:solidFill>
                  <a:schemeClr val="accent2"/>
                </a:solidFill>
                <a:latin typeface="Arial" pitchFamily="34" charset="0"/>
                <a:cs typeface="Arial" pitchFamily="34" charset="0"/>
              </a:rPr>
              <a:t>Jean Gotman, </a:t>
            </a:r>
            <a:r>
              <a:rPr lang="en-US" sz="3600" dirty="0" smtClean="0">
                <a:solidFill>
                  <a:schemeClr val="accent2"/>
                </a:solidFill>
                <a:latin typeface="Arial" pitchFamily="34" charset="0"/>
                <a:cs typeface="Arial" pitchFamily="34" charset="0"/>
              </a:rPr>
              <a:t>PhD</a:t>
            </a:r>
          </a:p>
          <a:p>
            <a:endParaRPr lang="en-US" sz="2400" b="1" dirty="0">
              <a:solidFill>
                <a:schemeClr val="accent2"/>
              </a:solidFill>
              <a:latin typeface="Arial" pitchFamily="34" charset="0"/>
              <a:cs typeface="Arial" pitchFamily="34" charset="0"/>
            </a:endParaRPr>
          </a:p>
          <a:p>
            <a:r>
              <a:rPr lang="en-US" sz="2400" dirty="0">
                <a:solidFill>
                  <a:schemeClr val="accent2"/>
                </a:solidFill>
                <a:latin typeface="Arial" pitchFamily="34" charset="0"/>
                <a:cs typeface="Arial" pitchFamily="34" charset="0"/>
              </a:rPr>
              <a:t>Montreal Neurological Institute</a:t>
            </a:r>
          </a:p>
          <a:p>
            <a:r>
              <a:rPr lang="en-US" sz="2400" dirty="0">
                <a:solidFill>
                  <a:schemeClr val="accent2"/>
                </a:solidFill>
                <a:latin typeface="Arial" pitchFamily="34" charset="0"/>
                <a:cs typeface="Arial" pitchFamily="34" charset="0"/>
              </a:rPr>
              <a:t>McGill </a:t>
            </a:r>
            <a:r>
              <a:rPr lang="en-US" sz="2400" dirty="0" smtClean="0">
                <a:solidFill>
                  <a:schemeClr val="accent2"/>
                </a:solidFill>
                <a:latin typeface="Arial" pitchFamily="34" charset="0"/>
                <a:cs typeface="Arial" pitchFamily="34" charset="0"/>
              </a:rPr>
              <a:t>University</a:t>
            </a:r>
          </a:p>
          <a:p>
            <a:endParaRPr lang="en-US" dirty="0" smtClean="0">
              <a:effectLst>
                <a:outerShdw blurRad="38100" dist="38100" dir="2700000" algn="tl">
                  <a:srgbClr val="000000"/>
                </a:outerShdw>
              </a:effectLst>
            </a:endParaRPr>
          </a:p>
          <a:p>
            <a:endParaRPr lang="en-US" sz="2400" dirty="0" smtClean="0">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8" name="Picture 2"/>
          <p:cNvPicPr>
            <a:picLocks noChangeAspect="1" noChangeArrowheads="1"/>
          </p:cNvPicPr>
          <p:nvPr/>
        </p:nvPicPr>
        <p:blipFill>
          <a:blip r:embed="rId3" cstate="print"/>
          <a:srcRect/>
          <a:stretch>
            <a:fillRect/>
          </a:stretch>
        </p:blipFill>
        <p:spPr bwMode="auto">
          <a:xfrm>
            <a:off x="107504" y="715893"/>
            <a:ext cx="7848872" cy="6131152"/>
          </a:xfrm>
          <a:prstGeom prst="rect">
            <a:avLst/>
          </a:prstGeom>
          <a:noFill/>
          <a:ln w="9525">
            <a:noFill/>
            <a:miter lim="800000"/>
            <a:headEnd/>
            <a:tailEnd/>
          </a:ln>
          <a:effectLst/>
        </p:spPr>
      </p:pic>
      <p:sp>
        <p:nvSpPr>
          <p:cNvPr id="418819" name="Text Box 3"/>
          <p:cNvSpPr txBox="1">
            <a:spLocks noChangeArrowheads="1"/>
          </p:cNvSpPr>
          <p:nvPr/>
        </p:nvSpPr>
        <p:spPr bwMode="auto">
          <a:xfrm>
            <a:off x="232235" y="4711083"/>
            <a:ext cx="1656129" cy="369332"/>
          </a:xfrm>
          <a:prstGeom prst="rect">
            <a:avLst/>
          </a:prstGeom>
          <a:noFill/>
          <a:ln w="9525">
            <a:noFill/>
            <a:miter lim="800000"/>
            <a:headEnd/>
            <a:tailEnd/>
          </a:ln>
          <a:effectLst/>
        </p:spPr>
        <p:txBody>
          <a:bodyPr wrap="square">
            <a:spAutoFit/>
          </a:bodyPr>
          <a:lstStyle/>
          <a:p>
            <a:r>
              <a:rPr lang="en-US" sz="1800" b="1" dirty="0">
                <a:solidFill>
                  <a:srgbClr val="FF0000"/>
                </a:solidFill>
                <a:latin typeface="Arial" pitchFamily="34" charset="0"/>
                <a:cs typeface="Arial" pitchFamily="34" charset="0"/>
              </a:rPr>
              <a:t>160-210 Hz </a:t>
            </a:r>
            <a:r>
              <a:rPr lang="en-US" sz="1800" b="1" dirty="0" smtClean="0">
                <a:solidFill>
                  <a:srgbClr val="FF0000"/>
                </a:solidFill>
                <a:latin typeface="Arial" pitchFamily="34" charset="0"/>
                <a:cs typeface="Arial" pitchFamily="34" charset="0"/>
              </a:rPr>
              <a:t> </a:t>
            </a:r>
            <a:endParaRPr lang="en-CA" sz="1800" b="1" dirty="0">
              <a:solidFill>
                <a:srgbClr val="FF0000"/>
              </a:solidFill>
              <a:latin typeface="Arial" pitchFamily="34" charset="0"/>
              <a:cs typeface="Arial" pitchFamily="34" charset="0"/>
            </a:endParaRPr>
          </a:p>
        </p:txBody>
      </p:sp>
      <p:sp>
        <p:nvSpPr>
          <p:cNvPr id="418822" name="Text Box 6"/>
          <p:cNvSpPr txBox="1">
            <a:spLocks noChangeArrowheads="1"/>
          </p:cNvSpPr>
          <p:nvPr/>
        </p:nvSpPr>
        <p:spPr bwMode="auto">
          <a:xfrm>
            <a:off x="4456785" y="4675298"/>
            <a:ext cx="1694611" cy="366712"/>
          </a:xfrm>
          <a:prstGeom prst="rect">
            <a:avLst/>
          </a:prstGeom>
          <a:noFill/>
          <a:ln w="9525">
            <a:noFill/>
            <a:miter lim="800000"/>
            <a:headEnd/>
            <a:tailEnd/>
          </a:ln>
          <a:effectLst/>
        </p:spPr>
        <p:txBody>
          <a:bodyPr wrap="square">
            <a:spAutoFit/>
          </a:bodyPr>
          <a:lstStyle/>
          <a:p>
            <a:r>
              <a:rPr lang="en-US" sz="1800" b="1" dirty="0">
                <a:solidFill>
                  <a:srgbClr val="FF0000"/>
                </a:solidFill>
                <a:latin typeface="Arial" pitchFamily="34" charset="0"/>
                <a:cs typeface="Arial" pitchFamily="34" charset="0"/>
              </a:rPr>
              <a:t>285-375 Hz </a:t>
            </a:r>
            <a:endParaRPr lang="en-CA" sz="1800" b="1" dirty="0">
              <a:solidFill>
                <a:srgbClr val="FF0000"/>
              </a:solidFill>
              <a:latin typeface="Arial" pitchFamily="34" charset="0"/>
              <a:cs typeface="Arial" pitchFamily="34" charset="0"/>
            </a:endParaRPr>
          </a:p>
        </p:txBody>
      </p:sp>
      <p:sp>
        <p:nvSpPr>
          <p:cNvPr id="5" name="Text Box 4"/>
          <p:cNvSpPr txBox="1">
            <a:spLocks noChangeArrowheads="1"/>
          </p:cNvSpPr>
          <p:nvPr/>
        </p:nvSpPr>
        <p:spPr bwMode="auto">
          <a:xfrm>
            <a:off x="7759615" y="6200714"/>
            <a:ext cx="1440160" cy="646331"/>
          </a:xfrm>
          <a:prstGeom prst="rect">
            <a:avLst/>
          </a:prstGeom>
          <a:noFill/>
          <a:ln w="9525">
            <a:noFill/>
            <a:miter lim="800000"/>
            <a:headEnd/>
            <a:tailEnd/>
          </a:ln>
          <a:effectLst/>
        </p:spPr>
        <p:txBody>
          <a:bodyPr wrap="square">
            <a:spAutoFit/>
          </a:bodyPr>
          <a:lstStyle/>
          <a:p>
            <a:r>
              <a:rPr lang="en-US" sz="1800" i="1" dirty="0" err="1">
                <a:solidFill>
                  <a:srgbClr val="002060"/>
                </a:solidFill>
                <a:latin typeface="Arial" pitchFamily="34" charset="0"/>
                <a:cs typeface="Arial" pitchFamily="34" charset="0"/>
              </a:rPr>
              <a:t>Jirsch</a:t>
            </a:r>
            <a:r>
              <a:rPr lang="en-US" sz="1800" i="1" dirty="0">
                <a:solidFill>
                  <a:srgbClr val="002060"/>
                </a:solidFill>
                <a:latin typeface="Arial" pitchFamily="34" charset="0"/>
                <a:cs typeface="Arial" pitchFamily="34" charset="0"/>
              </a:rPr>
              <a:t> et al, 2006, Brain</a:t>
            </a:r>
            <a:endParaRPr lang="en-CA" sz="1800" i="1" dirty="0">
              <a:solidFill>
                <a:srgbClr val="002060"/>
              </a:solidFill>
              <a:latin typeface="Arial" pitchFamily="34" charset="0"/>
              <a:cs typeface="Arial" pitchFamily="34" charset="0"/>
            </a:endParaRPr>
          </a:p>
        </p:txBody>
      </p:sp>
      <p:sp>
        <p:nvSpPr>
          <p:cNvPr id="6" name="Text Box 3"/>
          <p:cNvSpPr txBox="1">
            <a:spLocks noChangeArrowheads="1"/>
          </p:cNvSpPr>
          <p:nvPr/>
        </p:nvSpPr>
        <p:spPr bwMode="auto">
          <a:xfrm>
            <a:off x="347450" y="125365"/>
            <a:ext cx="8759365" cy="461665"/>
          </a:xfrm>
          <a:prstGeom prst="rect">
            <a:avLst/>
          </a:prstGeom>
          <a:noFill/>
          <a:ln w="9525">
            <a:noFill/>
            <a:miter lim="800000"/>
            <a:headEnd/>
            <a:tailEnd/>
          </a:ln>
          <a:effectLst/>
        </p:spPr>
        <p:txBody>
          <a:bodyPr wrap="square">
            <a:spAutoFit/>
          </a:bodyPr>
          <a:lstStyle/>
          <a:p>
            <a:r>
              <a:rPr lang="en-US" dirty="0" smtClean="0">
                <a:solidFill>
                  <a:schemeClr val="tx1"/>
                </a:solidFill>
                <a:latin typeface="Arial" pitchFamily="34" charset="0"/>
                <a:cs typeface="Arial" pitchFamily="34" charset="0"/>
              </a:rPr>
              <a:t>HFOs at seizure onset: in a subset of the seizure onset zone</a:t>
            </a:r>
            <a:endParaRPr lang="en-CA" dirty="0">
              <a:solidFill>
                <a:schemeClr val="tx1"/>
              </a:solidFill>
              <a:latin typeface="Arial" pitchFamily="34" charset="0"/>
              <a:cs typeface="Arial" pitchFamily="34" charset="0"/>
            </a:endParaRPr>
          </a:p>
        </p:txBody>
      </p:sp>
      <p:cxnSp>
        <p:nvCxnSpPr>
          <p:cNvPr id="7" name="Straight Arrow Connector 6"/>
          <p:cNvCxnSpPr/>
          <p:nvPr/>
        </p:nvCxnSpPr>
        <p:spPr bwMode="auto">
          <a:xfrm>
            <a:off x="1000335" y="5042010"/>
            <a:ext cx="422455" cy="537670"/>
          </a:xfrm>
          <a:prstGeom prst="straightConnector1">
            <a:avLst/>
          </a:prstGeom>
          <a:noFill/>
          <a:ln w="38100" cap="flat" cmpd="sng" algn="ctr">
            <a:solidFill>
              <a:srgbClr val="FF0000"/>
            </a:solidFill>
            <a:prstDash val="solid"/>
            <a:round/>
            <a:headEnd type="none" w="med" len="med"/>
            <a:tailEnd type="arrow"/>
          </a:ln>
          <a:effectLst/>
        </p:spPr>
      </p:cxnSp>
      <p:cxnSp>
        <p:nvCxnSpPr>
          <p:cNvPr id="9" name="Straight Arrow Connector 8"/>
          <p:cNvCxnSpPr/>
          <p:nvPr/>
        </p:nvCxnSpPr>
        <p:spPr bwMode="auto">
          <a:xfrm>
            <a:off x="5416910" y="5003605"/>
            <a:ext cx="0" cy="537670"/>
          </a:xfrm>
          <a:prstGeom prst="straightConnector1">
            <a:avLst/>
          </a:prstGeom>
          <a:noFill/>
          <a:ln w="38100" cap="flat" cmpd="sng" algn="ctr">
            <a:solidFill>
              <a:srgbClr val="FF0000"/>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bwMode="auto">
          <a:xfrm>
            <a:off x="1153955" y="5483509"/>
            <a:ext cx="569050" cy="601678"/>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FF"/>
              </a:solidFill>
              <a:effectLst/>
              <a:latin typeface="Times New Roman" pitchFamily="18" charset="0"/>
            </a:endParaRPr>
          </a:p>
        </p:txBody>
      </p:sp>
      <p:sp>
        <p:nvSpPr>
          <p:cNvPr id="33" name="Rectangle 32"/>
          <p:cNvSpPr/>
          <p:nvPr/>
        </p:nvSpPr>
        <p:spPr bwMode="auto">
          <a:xfrm>
            <a:off x="4827065" y="5477267"/>
            <a:ext cx="520515" cy="601678"/>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FF"/>
              </a:solidFill>
              <a:effectLst/>
              <a:latin typeface="Times New Roman" pitchFamily="18" charset="0"/>
            </a:endParaRPr>
          </a:p>
        </p:txBody>
      </p:sp>
      <p:sp>
        <p:nvSpPr>
          <p:cNvPr id="29" name="Rectangle 28"/>
          <p:cNvSpPr/>
          <p:nvPr/>
        </p:nvSpPr>
        <p:spPr bwMode="auto">
          <a:xfrm>
            <a:off x="4642398" y="1149335"/>
            <a:ext cx="369334" cy="4276725"/>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FF"/>
              </a:solidFill>
              <a:effectLst/>
              <a:latin typeface="Times New Roman" pitchFamily="18" charset="0"/>
            </a:endParaRPr>
          </a:p>
        </p:txBody>
      </p:sp>
      <p:sp>
        <p:nvSpPr>
          <p:cNvPr id="28" name="Rectangle 27"/>
          <p:cNvSpPr/>
          <p:nvPr/>
        </p:nvSpPr>
        <p:spPr bwMode="auto">
          <a:xfrm>
            <a:off x="78615" y="1149335"/>
            <a:ext cx="369334" cy="4276725"/>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FF"/>
              </a:solidFill>
              <a:effectLst/>
              <a:latin typeface="Times New Roman" pitchFamily="18" charset="0"/>
            </a:endParaRPr>
          </a:p>
        </p:txBody>
      </p:sp>
      <p:sp>
        <p:nvSpPr>
          <p:cNvPr id="3076" name="TextBox 34"/>
          <p:cNvSpPr txBox="1">
            <a:spLocks noChangeArrowheads="1"/>
          </p:cNvSpPr>
          <p:nvPr/>
        </p:nvSpPr>
        <p:spPr bwMode="auto">
          <a:xfrm>
            <a:off x="5493720" y="6370125"/>
            <a:ext cx="3631123" cy="400110"/>
          </a:xfrm>
          <a:prstGeom prst="rect">
            <a:avLst/>
          </a:prstGeom>
          <a:noFill/>
          <a:ln w="9525">
            <a:noFill/>
            <a:miter lim="800000"/>
            <a:headEnd/>
            <a:tailEnd/>
          </a:ln>
        </p:spPr>
        <p:txBody>
          <a:bodyPr wrap="none">
            <a:spAutoFit/>
          </a:bodyPr>
          <a:lstStyle/>
          <a:p>
            <a:r>
              <a:rPr lang="en-US" sz="2000" i="1" dirty="0">
                <a:solidFill>
                  <a:srgbClr val="002060"/>
                </a:solidFill>
                <a:latin typeface="Arial" pitchFamily="34" charset="0"/>
                <a:cs typeface="Arial" pitchFamily="34" charset="0"/>
              </a:rPr>
              <a:t>Perucca </a:t>
            </a:r>
            <a:r>
              <a:rPr lang="en-US" sz="2000" i="1" dirty="0" smtClean="0">
                <a:solidFill>
                  <a:srgbClr val="002060"/>
                </a:solidFill>
                <a:latin typeface="Arial" pitchFamily="34" charset="0"/>
                <a:cs typeface="Arial" pitchFamily="34" charset="0"/>
              </a:rPr>
              <a:t>et al, </a:t>
            </a:r>
            <a:r>
              <a:rPr lang="en-US" sz="2000" i="1" dirty="0" err="1" smtClean="0">
                <a:solidFill>
                  <a:srgbClr val="002060"/>
                </a:solidFill>
                <a:latin typeface="Arial" pitchFamily="34" charset="0"/>
                <a:cs typeface="Arial" pitchFamily="34" charset="0"/>
              </a:rPr>
              <a:t>PloS</a:t>
            </a:r>
            <a:r>
              <a:rPr lang="en-US" sz="2000" i="1" dirty="0" smtClean="0">
                <a:solidFill>
                  <a:srgbClr val="002060"/>
                </a:solidFill>
                <a:latin typeface="Arial" pitchFamily="34" charset="0"/>
                <a:cs typeface="Arial" pitchFamily="34" charset="0"/>
              </a:rPr>
              <a:t> One, 2013</a:t>
            </a:r>
            <a:endParaRPr lang="en-US" sz="2000" i="1" dirty="0">
              <a:solidFill>
                <a:srgbClr val="002060"/>
              </a:solidFill>
              <a:latin typeface="Arial" pitchFamily="34" charset="0"/>
              <a:cs typeface="Arial" pitchFamily="34" charset="0"/>
            </a:endParaRPr>
          </a:p>
        </p:txBody>
      </p:sp>
      <p:pic>
        <p:nvPicPr>
          <p:cNvPr id="909314" name="Grafico 5"/>
          <p:cNvPicPr>
            <a:picLocks noChangeArrowheads="1"/>
          </p:cNvPicPr>
          <p:nvPr/>
        </p:nvPicPr>
        <p:blipFill>
          <a:blip r:embed="rId3" cstate="print"/>
          <a:srcRect/>
          <a:stretch>
            <a:fillRect/>
          </a:stretch>
        </p:blipFill>
        <p:spPr bwMode="auto">
          <a:xfrm>
            <a:off x="255282" y="1149335"/>
            <a:ext cx="4278313" cy="4276725"/>
          </a:xfrm>
          <a:prstGeom prst="rect">
            <a:avLst/>
          </a:prstGeom>
          <a:solidFill>
            <a:schemeClr val="bg2"/>
          </a:solidFill>
        </p:spPr>
      </p:pic>
      <p:sp>
        <p:nvSpPr>
          <p:cNvPr id="30724" name="Title 1"/>
          <p:cNvSpPr>
            <a:spLocks noGrp="1"/>
          </p:cNvSpPr>
          <p:nvPr>
            <p:ph type="title"/>
          </p:nvPr>
        </p:nvSpPr>
        <p:spPr>
          <a:xfrm>
            <a:off x="0" y="126170"/>
            <a:ext cx="9144000" cy="823912"/>
          </a:xfrm>
        </p:spPr>
        <p:txBody>
          <a:bodyPr/>
          <a:lstStyle/>
          <a:p>
            <a:pPr>
              <a:defRPr/>
            </a:pPr>
            <a:r>
              <a:rPr lang="en-US" sz="3200" dirty="0" smtClean="0">
                <a:solidFill>
                  <a:schemeClr val="tx1"/>
                </a:solidFill>
                <a:effectLst/>
                <a:latin typeface="Arial" pitchFamily="34" charset="0"/>
                <a:cs typeface="Arial" pitchFamily="34" charset="0"/>
              </a:rPr>
              <a:t>Ictal HFOs correlate with SOZ, not with presence of pathology</a:t>
            </a:r>
          </a:p>
        </p:txBody>
      </p:sp>
      <p:pic>
        <p:nvPicPr>
          <p:cNvPr id="909315" name="Grafico 19"/>
          <p:cNvPicPr>
            <a:picLocks noChangeArrowheads="1"/>
          </p:cNvPicPr>
          <p:nvPr/>
        </p:nvPicPr>
        <p:blipFill>
          <a:blip r:embed="rId4" cstate="print"/>
          <a:srcRect/>
          <a:stretch>
            <a:fillRect/>
          </a:stretch>
        </p:blipFill>
        <p:spPr bwMode="auto">
          <a:xfrm>
            <a:off x="4827065" y="1149335"/>
            <a:ext cx="4276725" cy="4276725"/>
          </a:xfrm>
          <a:prstGeom prst="rect">
            <a:avLst/>
          </a:prstGeom>
          <a:solidFill>
            <a:schemeClr val="bg2"/>
          </a:solidFill>
          <a:ln>
            <a:noFill/>
          </a:ln>
        </p:spPr>
      </p:pic>
      <p:sp>
        <p:nvSpPr>
          <p:cNvPr id="3078" name="CasellaDiTesto 20"/>
          <p:cNvSpPr txBox="1">
            <a:spLocks noChangeArrowheads="1"/>
          </p:cNvSpPr>
          <p:nvPr/>
        </p:nvSpPr>
        <p:spPr bwMode="auto">
          <a:xfrm rot="-5400000">
            <a:off x="-342012" y="2448997"/>
            <a:ext cx="1210588" cy="369332"/>
          </a:xfrm>
          <a:prstGeom prst="rect">
            <a:avLst/>
          </a:prstGeom>
          <a:noFill/>
          <a:ln w="9525">
            <a:noFill/>
            <a:miter lim="800000"/>
            <a:headEnd/>
            <a:tailEnd/>
          </a:ln>
        </p:spPr>
        <p:txBody>
          <a:bodyPr wrap="none">
            <a:spAutoFit/>
          </a:bodyPr>
          <a:lstStyle/>
          <a:p>
            <a:r>
              <a:rPr lang="en-US" sz="1800" b="1" dirty="0" smtClean="0"/>
              <a:t>Rate / min</a:t>
            </a:r>
            <a:endParaRPr lang="en-US" sz="1800" b="1" dirty="0"/>
          </a:p>
        </p:txBody>
      </p:sp>
      <p:grpSp>
        <p:nvGrpSpPr>
          <p:cNvPr id="2" name="Gruppo 32"/>
          <p:cNvGrpSpPr>
            <a:grpSpLocks/>
          </p:cNvGrpSpPr>
          <p:nvPr/>
        </p:nvGrpSpPr>
        <p:grpSpPr bwMode="auto">
          <a:xfrm>
            <a:off x="1226420" y="5470824"/>
            <a:ext cx="3367925" cy="338554"/>
            <a:chOff x="1343516" y="5623028"/>
            <a:chExt cx="3081946" cy="338336"/>
          </a:xfrm>
        </p:grpSpPr>
        <p:cxnSp>
          <p:nvCxnSpPr>
            <p:cNvPr id="3097" name="Connettore 1 23"/>
            <p:cNvCxnSpPr>
              <a:cxnSpLocks noChangeShapeType="1"/>
            </p:cNvCxnSpPr>
            <p:nvPr/>
          </p:nvCxnSpPr>
          <p:spPr bwMode="auto">
            <a:xfrm>
              <a:off x="1343516" y="5791200"/>
              <a:ext cx="381000" cy="0"/>
            </a:xfrm>
            <a:prstGeom prst="line">
              <a:avLst/>
            </a:prstGeom>
            <a:noFill/>
            <a:ln w="38100" algn="ctr">
              <a:solidFill>
                <a:srgbClr val="FFFFFF"/>
              </a:solidFill>
              <a:round/>
              <a:headEnd type="none" w="sm" len="sm"/>
              <a:tailEnd type="none" w="sm" len="sm"/>
            </a:ln>
          </p:spPr>
        </p:cxnSp>
        <p:sp>
          <p:nvSpPr>
            <p:cNvPr id="3098" name="CasellaDiTesto 25"/>
            <p:cNvSpPr txBox="1">
              <a:spLocks noChangeArrowheads="1"/>
            </p:cNvSpPr>
            <p:nvPr/>
          </p:nvSpPr>
          <p:spPr bwMode="auto">
            <a:xfrm>
              <a:off x="1624879" y="5623028"/>
              <a:ext cx="2800583" cy="338336"/>
            </a:xfrm>
            <a:prstGeom prst="rect">
              <a:avLst/>
            </a:prstGeom>
            <a:noFill/>
            <a:ln w="9525">
              <a:noFill/>
              <a:miter lim="800000"/>
              <a:headEnd/>
              <a:tailEnd/>
            </a:ln>
          </p:spPr>
          <p:txBody>
            <a:bodyPr wrap="none">
              <a:spAutoFit/>
            </a:bodyPr>
            <a:lstStyle/>
            <a:p>
              <a:r>
                <a:rPr lang="en-US" sz="1600" dirty="0" smtClean="0">
                  <a:solidFill>
                    <a:schemeClr val="accent4"/>
                  </a:solidFill>
                  <a:latin typeface="Arial" pitchFamily="34" charset="0"/>
                  <a:cs typeface="Arial" pitchFamily="34" charset="0"/>
                </a:rPr>
                <a:t>   Inside </a:t>
              </a:r>
              <a:r>
                <a:rPr lang="en-US" sz="1600" dirty="0">
                  <a:solidFill>
                    <a:schemeClr val="accent4"/>
                  </a:solidFill>
                  <a:latin typeface="Arial" pitchFamily="34" charset="0"/>
                  <a:cs typeface="Arial" pitchFamily="34" charset="0"/>
                </a:rPr>
                <a:t>the lesion and the SOZ</a:t>
              </a:r>
            </a:p>
          </p:txBody>
        </p:sp>
      </p:grpSp>
      <p:grpSp>
        <p:nvGrpSpPr>
          <p:cNvPr id="3" name="Gruppo 34"/>
          <p:cNvGrpSpPr>
            <a:grpSpLocks/>
          </p:cNvGrpSpPr>
          <p:nvPr/>
        </p:nvGrpSpPr>
        <p:grpSpPr bwMode="auto">
          <a:xfrm>
            <a:off x="4879238" y="5470821"/>
            <a:ext cx="2534732" cy="338554"/>
            <a:chOff x="4495800" y="5623028"/>
            <a:chExt cx="2218494" cy="338336"/>
          </a:xfrm>
        </p:grpSpPr>
        <p:cxnSp>
          <p:nvCxnSpPr>
            <p:cNvPr id="27" name="Connettore 1 26"/>
            <p:cNvCxnSpPr/>
            <p:nvPr/>
          </p:nvCxnSpPr>
          <p:spPr bwMode="auto">
            <a:xfrm>
              <a:off x="4495800" y="5791201"/>
              <a:ext cx="380993" cy="0"/>
            </a:xfrm>
            <a:prstGeom prst="line">
              <a:avLst/>
            </a:prstGeom>
            <a:solidFill>
              <a:schemeClr val="accent1"/>
            </a:solidFill>
            <a:ln w="38100" cap="flat" cmpd="sng" algn="ctr">
              <a:solidFill>
                <a:srgbClr val="FFFF00"/>
              </a:solidFill>
              <a:prstDash val="solid"/>
              <a:round/>
              <a:headEnd type="none" w="sm" len="sm"/>
              <a:tailEnd type="none" w="sm" len="sm"/>
            </a:ln>
            <a:effectLst/>
          </p:spPr>
        </p:cxnSp>
        <p:sp>
          <p:nvSpPr>
            <p:cNvPr id="3096" name="CasellaDiTesto 27"/>
            <p:cNvSpPr txBox="1">
              <a:spLocks noChangeArrowheads="1"/>
            </p:cNvSpPr>
            <p:nvPr/>
          </p:nvSpPr>
          <p:spPr bwMode="auto">
            <a:xfrm>
              <a:off x="4840586" y="5623028"/>
              <a:ext cx="1873708" cy="338336"/>
            </a:xfrm>
            <a:prstGeom prst="rect">
              <a:avLst/>
            </a:prstGeom>
            <a:noFill/>
            <a:ln w="9525">
              <a:noFill/>
              <a:miter lim="800000"/>
              <a:headEnd/>
              <a:tailEnd/>
            </a:ln>
          </p:spPr>
          <p:txBody>
            <a:bodyPr wrap="square">
              <a:spAutoFit/>
            </a:bodyPr>
            <a:lstStyle/>
            <a:p>
              <a:r>
                <a:rPr lang="en-US" sz="1600" dirty="0">
                  <a:solidFill>
                    <a:schemeClr val="accent4"/>
                  </a:solidFill>
                  <a:latin typeface="Arial" pitchFamily="34" charset="0"/>
                  <a:cs typeface="Arial" pitchFamily="34" charset="0"/>
                </a:rPr>
                <a:t>Inside the SOZ only</a:t>
              </a:r>
            </a:p>
          </p:txBody>
        </p:sp>
      </p:grpSp>
      <p:grpSp>
        <p:nvGrpSpPr>
          <p:cNvPr id="4" name="Gruppo 33"/>
          <p:cNvGrpSpPr>
            <a:grpSpLocks/>
          </p:cNvGrpSpPr>
          <p:nvPr/>
        </p:nvGrpSpPr>
        <p:grpSpPr bwMode="auto">
          <a:xfrm>
            <a:off x="4879240" y="5778796"/>
            <a:ext cx="2663490" cy="338554"/>
            <a:chOff x="1343516" y="6001060"/>
            <a:chExt cx="2450671" cy="340089"/>
          </a:xfrm>
        </p:grpSpPr>
        <p:cxnSp>
          <p:nvCxnSpPr>
            <p:cNvPr id="3093" name="Connettore 1 28"/>
            <p:cNvCxnSpPr>
              <a:cxnSpLocks noChangeShapeType="1"/>
            </p:cNvCxnSpPr>
            <p:nvPr/>
          </p:nvCxnSpPr>
          <p:spPr bwMode="auto">
            <a:xfrm>
              <a:off x="1343516" y="6169223"/>
              <a:ext cx="381000" cy="0"/>
            </a:xfrm>
            <a:prstGeom prst="line">
              <a:avLst/>
            </a:prstGeom>
            <a:noFill/>
            <a:ln w="38100" algn="ctr">
              <a:solidFill>
                <a:srgbClr val="FF9900"/>
              </a:solidFill>
              <a:round/>
              <a:headEnd type="none" w="sm" len="sm"/>
              <a:tailEnd type="none" w="sm" len="sm"/>
            </a:ln>
          </p:spPr>
        </p:cxnSp>
        <p:sp>
          <p:nvSpPr>
            <p:cNvPr id="3094" name="CasellaDiTesto 29"/>
            <p:cNvSpPr txBox="1">
              <a:spLocks noChangeArrowheads="1"/>
            </p:cNvSpPr>
            <p:nvPr/>
          </p:nvSpPr>
          <p:spPr bwMode="auto">
            <a:xfrm>
              <a:off x="1694666" y="6001060"/>
              <a:ext cx="2099521" cy="340089"/>
            </a:xfrm>
            <a:prstGeom prst="rect">
              <a:avLst/>
            </a:prstGeom>
            <a:noFill/>
            <a:ln w="9525">
              <a:noFill/>
              <a:miter lim="800000"/>
              <a:headEnd/>
              <a:tailEnd/>
            </a:ln>
          </p:spPr>
          <p:txBody>
            <a:bodyPr wrap="none">
              <a:spAutoFit/>
            </a:bodyPr>
            <a:lstStyle/>
            <a:p>
              <a:r>
                <a:rPr lang="en-US" sz="1600" dirty="0">
                  <a:solidFill>
                    <a:schemeClr val="accent4"/>
                  </a:solidFill>
                  <a:latin typeface="Arial" pitchFamily="34" charset="0"/>
                  <a:cs typeface="Arial" pitchFamily="34" charset="0"/>
                </a:rPr>
                <a:t>Inside the lesion only</a:t>
              </a:r>
            </a:p>
          </p:txBody>
        </p:sp>
      </p:grpSp>
      <p:grpSp>
        <p:nvGrpSpPr>
          <p:cNvPr id="5" name="Gruppo 35"/>
          <p:cNvGrpSpPr>
            <a:grpSpLocks/>
          </p:cNvGrpSpPr>
          <p:nvPr/>
        </p:nvGrpSpPr>
        <p:grpSpPr bwMode="auto">
          <a:xfrm>
            <a:off x="1226421" y="5778796"/>
            <a:ext cx="3380008" cy="338554"/>
            <a:chOff x="4495800" y="6001057"/>
            <a:chExt cx="3092702" cy="340089"/>
          </a:xfrm>
        </p:grpSpPr>
        <p:cxnSp>
          <p:nvCxnSpPr>
            <p:cNvPr id="3091" name="Connettore 1 30"/>
            <p:cNvCxnSpPr>
              <a:cxnSpLocks noChangeShapeType="1"/>
            </p:cNvCxnSpPr>
            <p:nvPr/>
          </p:nvCxnSpPr>
          <p:spPr bwMode="auto">
            <a:xfrm>
              <a:off x="4495800" y="6169223"/>
              <a:ext cx="381000" cy="0"/>
            </a:xfrm>
            <a:prstGeom prst="line">
              <a:avLst/>
            </a:prstGeom>
            <a:noFill/>
            <a:ln w="38100" algn="ctr">
              <a:solidFill>
                <a:srgbClr val="C00000"/>
              </a:solidFill>
              <a:round/>
              <a:headEnd type="none" w="sm" len="sm"/>
              <a:tailEnd type="none" w="sm" len="sm"/>
            </a:ln>
          </p:spPr>
        </p:cxnSp>
        <p:sp>
          <p:nvSpPr>
            <p:cNvPr id="3092" name="CasellaDiTesto 31"/>
            <p:cNvSpPr txBox="1">
              <a:spLocks noChangeArrowheads="1"/>
            </p:cNvSpPr>
            <p:nvPr/>
          </p:nvSpPr>
          <p:spPr bwMode="auto">
            <a:xfrm>
              <a:off x="4815710" y="6001057"/>
              <a:ext cx="2772792" cy="340089"/>
            </a:xfrm>
            <a:prstGeom prst="rect">
              <a:avLst/>
            </a:prstGeom>
            <a:noFill/>
            <a:ln w="9525">
              <a:noFill/>
              <a:miter lim="800000"/>
              <a:headEnd/>
              <a:tailEnd/>
            </a:ln>
          </p:spPr>
          <p:txBody>
            <a:bodyPr wrap="none">
              <a:spAutoFit/>
            </a:bodyPr>
            <a:lstStyle/>
            <a:p>
              <a:r>
                <a:rPr lang="en-US" sz="1600" dirty="0">
                  <a:solidFill>
                    <a:schemeClr val="accent4"/>
                  </a:solidFill>
                  <a:latin typeface="Arial" pitchFamily="34" charset="0"/>
                  <a:cs typeface="Arial" pitchFamily="34" charset="0"/>
                </a:rPr>
                <a:t>Outside</a:t>
              </a:r>
              <a:r>
                <a:rPr lang="en-US" sz="1400" dirty="0">
                  <a:solidFill>
                    <a:schemeClr val="accent4"/>
                  </a:solidFill>
                  <a:latin typeface="Arial" pitchFamily="34" charset="0"/>
                  <a:cs typeface="Arial" pitchFamily="34" charset="0"/>
                </a:rPr>
                <a:t> the lesion and the SOZ</a:t>
              </a:r>
            </a:p>
          </p:txBody>
        </p:sp>
      </p:grpSp>
      <p:sp>
        <p:nvSpPr>
          <p:cNvPr id="3084" name="CasellaDiTesto 36"/>
          <p:cNvSpPr txBox="1">
            <a:spLocks noChangeArrowheads="1"/>
          </p:cNvSpPr>
          <p:nvPr/>
        </p:nvSpPr>
        <p:spPr bwMode="auto">
          <a:xfrm>
            <a:off x="1384385" y="1415940"/>
            <a:ext cx="1111250" cy="400050"/>
          </a:xfrm>
          <a:prstGeom prst="rect">
            <a:avLst/>
          </a:prstGeom>
          <a:noFill/>
          <a:ln w="9525">
            <a:noFill/>
            <a:miter lim="800000"/>
            <a:headEnd/>
            <a:tailEnd/>
          </a:ln>
        </p:spPr>
        <p:txBody>
          <a:bodyPr wrap="none">
            <a:spAutoFit/>
          </a:bodyPr>
          <a:lstStyle/>
          <a:p>
            <a:r>
              <a:rPr lang="en-US" sz="2000" b="1" u="sng" dirty="0"/>
              <a:t>Ripples</a:t>
            </a:r>
          </a:p>
        </p:txBody>
      </p:sp>
      <p:sp>
        <p:nvSpPr>
          <p:cNvPr id="3085" name="CasellaDiTesto 37"/>
          <p:cNvSpPr txBox="1">
            <a:spLocks noChangeArrowheads="1"/>
          </p:cNvSpPr>
          <p:nvPr/>
        </p:nvSpPr>
        <p:spPr bwMode="auto">
          <a:xfrm>
            <a:off x="5956385" y="1415940"/>
            <a:ext cx="1622425" cy="400050"/>
          </a:xfrm>
          <a:prstGeom prst="rect">
            <a:avLst/>
          </a:prstGeom>
          <a:noFill/>
          <a:ln w="9525">
            <a:noFill/>
            <a:miter lim="800000"/>
            <a:headEnd/>
            <a:tailEnd/>
          </a:ln>
        </p:spPr>
        <p:txBody>
          <a:bodyPr wrap="none">
            <a:spAutoFit/>
          </a:bodyPr>
          <a:lstStyle/>
          <a:p>
            <a:r>
              <a:rPr lang="en-US" sz="2000" b="1" u="sng"/>
              <a:t>Fast ripples</a:t>
            </a:r>
          </a:p>
        </p:txBody>
      </p:sp>
      <p:sp>
        <p:nvSpPr>
          <p:cNvPr id="3086" name="CasellaDiTesto 38"/>
          <p:cNvSpPr txBox="1">
            <a:spLocks noChangeArrowheads="1"/>
          </p:cNvSpPr>
          <p:nvPr/>
        </p:nvSpPr>
        <p:spPr bwMode="auto">
          <a:xfrm>
            <a:off x="3879850" y="1830388"/>
            <a:ext cx="274638" cy="369887"/>
          </a:xfrm>
          <a:prstGeom prst="rect">
            <a:avLst/>
          </a:prstGeom>
          <a:noFill/>
          <a:ln w="9525">
            <a:noFill/>
            <a:miter lim="800000"/>
            <a:headEnd/>
            <a:tailEnd/>
          </a:ln>
        </p:spPr>
        <p:txBody>
          <a:bodyPr wrap="none">
            <a:spAutoFit/>
          </a:bodyPr>
          <a:lstStyle/>
          <a:p>
            <a:r>
              <a:rPr lang="it-IT"/>
              <a:t>*</a:t>
            </a:r>
          </a:p>
        </p:txBody>
      </p:sp>
      <p:sp>
        <p:nvSpPr>
          <p:cNvPr id="3087" name="CasellaDiTesto 39"/>
          <p:cNvSpPr txBox="1">
            <a:spLocks noChangeArrowheads="1"/>
          </p:cNvSpPr>
          <p:nvPr/>
        </p:nvSpPr>
        <p:spPr bwMode="auto">
          <a:xfrm>
            <a:off x="3879850" y="2784475"/>
            <a:ext cx="365125" cy="369888"/>
          </a:xfrm>
          <a:prstGeom prst="rect">
            <a:avLst/>
          </a:prstGeom>
          <a:noFill/>
          <a:ln w="9525">
            <a:noFill/>
            <a:miter lim="800000"/>
            <a:headEnd/>
            <a:tailEnd/>
          </a:ln>
        </p:spPr>
        <p:txBody>
          <a:bodyPr wrap="none">
            <a:spAutoFit/>
          </a:bodyPr>
          <a:lstStyle/>
          <a:p>
            <a:r>
              <a:rPr lang="it-IT"/>
              <a:t>**</a:t>
            </a:r>
          </a:p>
        </p:txBody>
      </p:sp>
      <p:sp>
        <p:nvSpPr>
          <p:cNvPr id="3088" name="CasellaDiTesto 40"/>
          <p:cNvSpPr txBox="1">
            <a:spLocks noChangeArrowheads="1"/>
          </p:cNvSpPr>
          <p:nvPr/>
        </p:nvSpPr>
        <p:spPr bwMode="auto">
          <a:xfrm>
            <a:off x="8578850" y="1566863"/>
            <a:ext cx="274638" cy="369887"/>
          </a:xfrm>
          <a:prstGeom prst="rect">
            <a:avLst/>
          </a:prstGeom>
          <a:noFill/>
          <a:ln w="9525">
            <a:noFill/>
            <a:miter lim="800000"/>
            <a:headEnd/>
            <a:tailEnd/>
          </a:ln>
        </p:spPr>
        <p:txBody>
          <a:bodyPr wrap="none">
            <a:spAutoFit/>
          </a:bodyPr>
          <a:lstStyle/>
          <a:p>
            <a:r>
              <a:rPr lang="it-IT"/>
              <a:t>*</a:t>
            </a:r>
          </a:p>
        </p:txBody>
      </p:sp>
      <p:sp>
        <p:nvSpPr>
          <p:cNvPr id="3089" name="CasellaDiTesto 41"/>
          <p:cNvSpPr txBox="1">
            <a:spLocks noChangeArrowheads="1"/>
          </p:cNvSpPr>
          <p:nvPr/>
        </p:nvSpPr>
        <p:spPr bwMode="auto">
          <a:xfrm>
            <a:off x="8578850" y="2438400"/>
            <a:ext cx="363538" cy="369888"/>
          </a:xfrm>
          <a:prstGeom prst="rect">
            <a:avLst/>
          </a:prstGeom>
          <a:noFill/>
          <a:ln w="9525">
            <a:noFill/>
            <a:miter lim="800000"/>
            <a:headEnd/>
            <a:tailEnd/>
          </a:ln>
        </p:spPr>
        <p:txBody>
          <a:bodyPr wrap="none">
            <a:spAutoFit/>
          </a:bodyPr>
          <a:lstStyle/>
          <a:p>
            <a:r>
              <a:rPr lang="it-IT"/>
              <a:t>**</a:t>
            </a:r>
          </a:p>
        </p:txBody>
      </p:sp>
      <p:sp>
        <p:nvSpPr>
          <p:cNvPr id="3090" name="CasellaDiTesto 19"/>
          <p:cNvSpPr txBox="1">
            <a:spLocks noChangeArrowheads="1"/>
          </p:cNvSpPr>
          <p:nvPr/>
        </p:nvSpPr>
        <p:spPr bwMode="auto">
          <a:xfrm>
            <a:off x="2571920" y="6167442"/>
            <a:ext cx="1697901" cy="393954"/>
          </a:xfrm>
          <a:prstGeom prst="rect">
            <a:avLst/>
          </a:prstGeom>
          <a:noFill/>
          <a:ln w="9525">
            <a:noFill/>
            <a:miter lim="800000"/>
            <a:headEnd/>
            <a:tailEnd/>
          </a:ln>
        </p:spPr>
        <p:txBody>
          <a:bodyPr wrap="none">
            <a:spAutoFit/>
          </a:bodyPr>
          <a:lstStyle/>
          <a:p>
            <a:pPr>
              <a:lnSpc>
                <a:spcPct val="140000"/>
              </a:lnSpc>
            </a:pPr>
            <a:r>
              <a:rPr lang="en-US" sz="1400" dirty="0">
                <a:solidFill>
                  <a:schemeClr val="accent4"/>
                </a:solidFill>
                <a:latin typeface="Arial" pitchFamily="34" charset="0"/>
                <a:cs typeface="Arial" pitchFamily="34" charset="0"/>
              </a:rPr>
              <a:t>**p&lt;0.001; *</a:t>
            </a:r>
            <a:r>
              <a:rPr lang="en-US" sz="1400" dirty="0" smtClean="0">
                <a:solidFill>
                  <a:schemeClr val="accent4"/>
                </a:solidFill>
                <a:latin typeface="Arial" pitchFamily="34" charset="0"/>
                <a:cs typeface="Arial" pitchFamily="34" charset="0"/>
              </a:rPr>
              <a:t>p&lt;0.05</a:t>
            </a:r>
            <a:endParaRPr lang="en-US" sz="1400" dirty="0">
              <a:solidFill>
                <a:schemeClr val="accent4"/>
              </a:solidFill>
              <a:latin typeface="Arial" pitchFamily="34" charset="0"/>
              <a:cs typeface="Arial" pitchFamily="34" charset="0"/>
            </a:endParaRPr>
          </a:p>
        </p:txBody>
      </p:sp>
      <p:sp>
        <p:nvSpPr>
          <p:cNvPr id="32" name="CasellaDiTesto 21"/>
          <p:cNvSpPr txBox="1">
            <a:spLocks noChangeArrowheads="1"/>
          </p:cNvSpPr>
          <p:nvPr/>
        </p:nvSpPr>
        <p:spPr bwMode="auto">
          <a:xfrm rot="-5400000">
            <a:off x="4151372" y="2448997"/>
            <a:ext cx="1210588" cy="369332"/>
          </a:xfrm>
          <a:prstGeom prst="rect">
            <a:avLst/>
          </a:prstGeom>
          <a:noFill/>
          <a:ln w="9525">
            <a:noFill/>
            <a:miter lim="800000"/>
            <a:headEnd/>
            <a:tailEnd/>
          </a:ln>
        </p:spPr>
        <p:txBody>
          <a:bodyPr wrap="none">
            <a:spAutoFit/>
          </a:bodyPr>
          <a:lstStyle/>
          <a:p>
            <a:r>
              <a:rPr lang="en-US" sz="1800" b="1" dirty="0" smtClean="0"/>
              <a:t>Rate / min</a:t>
            </a:r>
            <a:endParaRPr lang="en-US" sz="1800" b="1"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3426" name="Object 2"/>
          <p:cNvGraphicFramePr>
            <a:graphicFrameLocks noChangeAspect="1"/>
          </p:cNvGraphicFramePr>
          <p:nvPr/>
        </p:nvGraphicFramePr>
        <p:xfrm>
          <a:off x="0" y="1201510"/>
          <a:ext cx="9144000" cy="2524125"/>
        </p:xfrm>
        <a:graphic>
          <a:graphicData uri="http://schemas.openxmlformats.org/presentationml/2006/ole">
            <mc:AlternateContent xmlns:mc="http://schemas.openxmlformats.org/markup-compatibility/2006">
              <mc:Choice xmlns:v="urn:schemas-microsoft-com:vml" Requires="v">
                <p:oleObj spid="_x0000_s806945" name="Photo Editor Photo" r:id="rId4" imgW="16590476" imgH="4858428" progId="">
                  <p:embed/>
                </p:oleObj>
              </mc:Choice>
              <mc:Fallback>
                <p:oleObj name="Photo Editor Photo" r:id="rId4" imgW="16590476" imgH="4858428"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t="5695"/>
                      <a:stretch>
                        <a:fillRect/>
                      </a:stretch>
                    </p:blipFill>
                    <p:spPr bwMode="auto">
                      <a:xfrm>
                        <a:off x="0" y="1201510"/>
                        <a:ext cx="9144000"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06916" name="Text Box 4"/>
          <p:cNvSpPr txBox="1">
            <a:spLocks noChangeArrowheads="1"/>
          </p:cNvSpPr>
          <p:nvPr/>
        </p:nvSpPr>
        <p:spPr bwMode="auto">
          <a:xfrm>
            <a:off x="179388" y="651015"/>
            <a:ext cx="6741782" cy="400110"/>
          </a:xfrm>
          <a:prstGeom prst="rect">
            <a:avLst/>
          </a:prstGeom>
          <a:noFill/>
          <a:ln w="9525">
            <a:noFill/>
            <a:miter lim="800000"/>
            <a:headEnd/>
            <a:tailEnd/>
          </a:ln>
          <a:effectLst>
            <a:prstShdw prst="shdw13" dist="53882" dir="13500000">
              <a:schemeClr val="bg2">
                <a:alpha val="50000"/>
              </a:schemeClr>
            </a:prstShdw>
          </a:effectLst>
        </p:spPr>
        <p:txBody>
          <a:bodyPr wrap="none">
            <a:spAutoFit/>
          </a:bodyPr>
          <a:lstStyle/>
          <a:p>
            <a:pPr algn="l"/>
            <a:r>
              <a:rPr lang="en-US" sz="2000" dirty="0" smtClean="0">
                <a:solidFill>
                  <a:srgbClr val="0070C0"/>
                </a:solidFill>
                <a:latin typeface="Arial" pitchFamily="34" charset="0"/>
                <a:cs typeface="Arial" pitchFamily="34" charset="0"/>
              </a:rPr>
              <a:t>Right </a:t>
            </a:r>
            <a:r>
              <a:rPr lang="en-US" sz="2000" dirty="0" err="1" smtClean="0">
                <a:solidFill>
                  <a:srgbClr val="0070C0"/>
                </a:solidFill>
                <a:latin typeface="Arial" pitchFamily="34" charset="0"/>
                <a:cs typeface="Arial" pitchFamily="34" charset="0"/>
              </a:rPr>
              <a:t>mesial</a:t>
            </a:r>
            <a:r>
              <a:rPr lang="en-US" sz="2000" dirty="0" smtClean="0">
                <a:solidFill>
                  <a:srgbClr val="0070C0"/>
                </a:solidFill>
                <a:latin typeface="Arial" pitchFamily="34" charset="0"/>
                <a:cs typeface="Arial" pitchFamily="34" charset="0"/>
              </a:rPr>
              <a:t> temporal seizure onset, right MT spike: HFO</a:t>
            </a:r>
            <a:endParaRPr lang="en-US" sz="2000" dirty="0">
              <a:solidFill>
                <a:srgbClr val="0070C0"/>
              </a:solidFill>
              <a:latin typeface="Arial" pitchFamily="34" charset="0"/>
              <a:cs typeface="Arial" pitchFamily="34" charset="0"/>
            </a:endParaRPr>
          </a:p>
        </p:txBody>
      </p:sp>
      <p:sp>
        <p:nvSpPr>
          <p:cNvPr id="6" name="TextBox 20"/>
          <p:cNvSpPr txBox="1">
            <a:spLocks noChangeArrowheads="1"/>
          </p:cNvSpPr>
          <p:nvPr/>
        </p:nvSpPr>
        <p:spPr bwMode="auto">
          <a:xfrm>
            <a:off x="232235" y="10955"/>
            <a:ext cx="2917785" cy="584775"/>
          </a:xfrm>
          <a:prstGeom prst="rect">
            <a:avLst/>
          </a:prstGeom>
          <a:noFill/>
          <a:ln w="9525">
            <a:noFill/>
            <a:miter lim="800000"/>
            <a:headEnd/>
            <a:tailEnd/>
          </a:ln>
        </p:spPr>
        <p:txBody>
          <a:bodyPr wrap="none">
            <a:spAutoFit/>
          </a:bodyPr>
          <a:lstStyle/>
          <a:p>
            <a:r>
              <a:rPr lang="en-US" sz="3200" dirty="0" smtClean="0">
                <a:solidFill>
                  <a:schemeClr val="tx1"/>
                </a:solidFill>
                <a:latin typeface="Arial" pitchFamily="34" charset="0"/>
                <a:cs typeface="Arial" pitchFamily="34" charset="0"/>
              </a:rPr>
              <a:t>Interictal HFOs</a:t>
            </a:r>
            <a:endParaRPr lang="en-US" sz="3200" dirty="0">
              <a:solidFill>
                <a:schemeClr val="tx1"/>
              </a:solidFill>
              <a:latin typeface="Arial" pitchFamily="34" charset="0"/>
              <a:cs typeface="Arial" pitchFamily="34" charset="0"/>
            </a:endParaRPr>
          </a:p>
        </p:txBody>
      </p:sp>
      <p:sp>
        <p:nvSpPr>
          <p:cNvPr id="7" name="Text Box 4"/>
          <p:cNvSpPr txBox="1">
            <a:spLocks noChangeArrowheads="1"/>
          </p:cNvSpPr>
          <p:nvPr/>
        </p:nvSpPr>
        <p:spPr bwMode="auto">
          <a:xfrm>
            <a:off x="232235" y="3796990"/>
            <a:ext cx="6940554" cy="400110"/>
          </a:xfrm>
          <a:prstGeom prst="rect">
            <a:avLst/>
          </a:prstGeom>
          <a:noFill/>
          <a:ln w="9525">
            <a:noFill/>
            <a:miter lim="800000"/>
            <a:headEnd/>
            <a:tailEnd/>
          </a:ln>
          <a:effectLst>
            <a:prstShdw prst="shdw13" dist="53882" dir="13500000">
              <a:schemeClr val="bg2">
                <a:alpha val="50000"/>
              </a:schemeClr>
            </a:prstShdw>
          </a:effectLst>
        </p:spPr>
        <p:txBody>
          <a:bodyPr wrap="none">
            <a:spAutoFit/>
          </a:bodyPr>
          <a:lstStyle/>
          <a:p>
            <a:pPr algn="l"/>
            <a:r>
              <a:rPr lang="en-US" sz="2000" dirty="0" smtClean="0">
                <a:solidFill>
                  <a:srgbClr val="0070C0"/>
                </a:solidFill>
                <a:latin typeface="Arial" pitchFamily="34" charset="0"/>
                <a:cs typeface="Arial" pitchFamily="34" charset="0"/>
              </a:rPr>
              <a:t>Right </a:t>
            </a:r>
            <a:r>
              <a:rPr lang="en-US" sz="2000" dirty="0" err="1" smtClean="0">
                <a:solidFill>
                  <a:srgbClr val="0070C0"/>
                </a:solidFill>
                <a:latin typeface="Arial" pitchFamily="34" charset="0"/>
                <a:cs typeface="Arial" pitchFamily="34" charset="0"/>
              </a:rPr>
              <a:t>mesial</a:t>
            </a:r>
            <a:r>
              <a:rPr lang="en-US" sz="2000" dirty="0" smtClean="0">
                <a:solidFill>
                  <a:srgbClr val="0070C0"/>
                </a:solidFill>
                <a:latin typeface="Arial" pitchFamily="34" charset="0"/>
                <a:cs typeface="Arial" pitchFamily="34" charset="0"/>
              </a:rPr>
              <a:t> temporal seizure onset, left MT spike: no HFO</a:t>
            </a:r>
            <a:endParaRPr lang="en-US" sz="2000" dirty="0">
              <a:solidFill>
                <a:srgbClr val="0070C0"/>
              </a:solidFill>
              <a:latin typeface="Arial" pitchFamily="34" charset="0"/>
              <a:cs typeface="Arial" pitchFamily="34" charset="0"/>
            </a:endParaRPr>
          </a:p>
        </p:txBody>
      </p:sp>
      <p:graphicFrame>
        <p:nvGraphicFramePr>
          <p:cNvPr id="2" name="Object 3"/>
          <p:cNvGraphicFramePr>
            <a:graphicFrameLocks noChangeAspect="1"/>
          </p:cNvGraphicFramePr>
          <p:nvPr/>
        </p:nvGraphicFramePr>
        <p:xfrm>
          <a:off x="0" y="4312315"/>
          <a:ext cx="9144000" cy="2593975"/>
        </p:xfrm>
        <a:graphic>
          <a:graphicData uri="http://schemas.openxmlformats.org/presentationml/2006/ole">
            <mc:AlternateContent xmlns:mc="http://schemas.openxmlformats.org/markup-compatibility/2006">
              <mc:Choice xmlns:v="urn:schemas-microsoft-com:vml" Requires="v">
                <p:oleObj spid="_x0000_s806946" name="Photo Editor Photo" r:id="rId6" imgW="16514286" imgH="5229955" progId="">
                  <p:embed/>
                </p:oleObj>
              </mc:Choice>
              <mc:Fallback>
                <p:oleObj name="Photo Editor Photo" r:id="rId6" imgW="16514286" imgH="5229955" progId="">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t="10417"/>
                      <a:stretch>
                        <a:fillRect/>
                      </a:stretch>
                    </p:blipFill>
                    <p:spPr bwMode="auto">
                      <a:xfrm>
                        <a:off x="0" y="4312315"/>
                        <a:ext cx="9144000" cy="259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8" name="Straight Arrow Connector 7"/>
          <p:cNvCxnSpPr/>
          <p:nvPr/>
        </p:nvCxnSpPr>
        <p:spPr bwMode="auto">
          <a:xfrm>
            <a:off x="424260" y="4273910"/>
            <a:ext cx="422455" cy="537670"/>
          </a:xfrm>
          <a:prstGeom prst="straightConnector1">
            <a:avLst/>
          </a:prstGeom>
          <a:noFill/>
          <a:ln w="38100" cap="flat" cmpd="sng" algn="ctr">
            <a:solidFill>
              <a:srgbClr val="FF0000"/>
            </a:solidFill>
            <a:prstDash val="solid"/>
            <a:round/>
            <a:headEnd type="none" w="med" len="med"/>
            <a:tailEnd type="arrow"/>
          </a:ln>
          <a:effectLst/>
        </p:spPr>
      </p:cxnSp>
      <p:cxnSp>
        <p:nvCxnSpPr>
          <p:cNvPr id="9" name="Straight Arrow Connector 8"/>
          <p:cNvCxnSpPr/>
          <p:nvPr/>
        </p:nvCxnSpPr>
        <p:spPr bwMode="auto">
          <a:xfrm>
            <a:off x="1960460" y="2123230"/>
            <a:ext cx="422455" cy="537670"/>
          </a:xfrm>
          <a:prstGeom prst="straightConnector1">
            <a:avLst/>
          </a:prstGeom>
          <a:noFill/>
          <a:ln w="38100" cap="flat" cmpd="sng" algn="ctr">
            <a:solidFill>
              <a:srgbClr val="FF0000"/>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5890" name="Rectangle 2"/>
          <p:cNvSpPr>
            <a:spLocks noGrp="1" noChangeArrowheads="1"/>
          </p:cNvSpPr>
          <p:nvPr>
            <p:ph type="title"/>
          </p:nvPr>
        </p:nvSpPr>
        <p:spPr>
          <a:xfrm>
            <a:off x="323850" y="-257880"/>
            <a:ext cx="8569325" cy="1143001"/>
          </a:xfrm>
        </p:spPr>
        <p:txBody>
          <a:bodyPr/>
          <a:lstStyle/>
          <a:p>
            <a:r>
              <a:rPr lang="en-US" sz="3200" dirty="0" smtClean="0">
                <a:solidFill>
                  <a:schemeClr val="tx1"/>
                </a:solidFill>
                <a:effectLst/>
                <a:latin typeface="Arial" pitchFamily="34" charset="0"/>
                <a:cs typeface="Arial" pitchFamily="34" charset="0"/>
              </a:rPr>
              <a:t>Interictal HFOs </a:t>
            </a:r>
            <a:r>
              <a:rPr lang="en-US" sz="3200" dirty="0">
                <a:solidFill>
                  <a:schemeClr val="tx1"/>
                </a:solidFill>
                <a:effectLst/>
                <a:latin typeface="Arial" pitchFamily="34" charset="0"/>
                <a:cs typeface="Arial" pitchFamily="34" charset="0"/>
              </a:rPr>
              <a:t>and the Seizure Onset Zone</a:t>
            </a:r>
            <a:endParaRPr lang="en-CA" sz="3200" dirty="0">
              <a:solidFill>
                <a:schemeClr val="tx1"/>
              </a:solidFill>
              <a:effectLst/>
              <a:latin typeface="Arial" pitchFamily="34" charset="0"/>
              <a:cs typeface="Arial" pitchFamily="34" charset="0"/>
            </a:endParaRPr>
          </a:p>
        </p:txBody>
      </p:sp>
      <p:pic>
        <p:nvPicPr>
          <p:cNvPr id="805891" name="Picture 3"/>
          <p:cNvPicPr>
            <a:picLocks noChangeAspect="1" noChangeArrowheads="1"/>
          </p:cNvPicPr>
          <p:nvPr/>
        </p:nvPicPr>
        <p:blipFill>
          <a:blip r:embed="rId2" cstate="print"/>
          <a:srcRect t="3458" b="6573"/>
          <a:stretch>
            <a:fillRect/>
          </a:stretch>
        </p:blipFill>
        <p:spPr bwMode="auto">
          <a:xfrm>
            <a:off x="1042988" y="744515"/>
            <a:ext cx="7058025" cy="5680075"/>
          </a:xfrm>
          <a:prstGeom prst="rect">
            <a:avLst/>
          </a:prstGeom>
          <a:noFill/>
          <a:ln w="9525">
            <a:noFill/>
            <a:miter lim="800000"/>
            <a:headEnd/>
            <a:tailEnd/>
          </a:ln>
          <a:effectLst/>
        </p:spPr>
      </p:pic>
      <p:sp>
        <p:nvSpPr>
          <p:cNvPr id="4" name="TextBox 3"/>
          <p:cNvSpPr txBox="1"/>
          <p:nvPr/>
        </p:nvSpPr>
        <p:spPr>
          <a:xfrm>
            <a:off x="40210" y="6370125"/>
            <a:ext cx="3432374" cy="400110"/>
          </a:xfrm>
          <a:prstGeom prst="rect">
            <a:avLst/>
          </a:prstGeom>
          <a:noFill/>
        </p:spPr>
        <p:txBody>
          <a:bodyPr wrap="square" rtlCol="0">
            <a:spAutoFit/>
          </a:bodyPr>
          <a:lstStyle/>
          <a:p>
            <a:pPr algn="l"/>
            <a:r>
              <a:rPr lang="en-US" sz="2000" i="1" dirty="0" smtClean="0">
                <a:solidFill>
                  <a:srgbClr val="002060"/>
                </a:solidFill>
                <a:latin typeface="Arial" pitchFamily="34" charset="0"/>
                <a:cs typeface="Arial" pitchFamily="34" charset="0"/>
              </a:rPr>
              <a:t>Jacobs et al, Epilepsia, 2008</a:t>
            </a:r>
            <a:endParaRPr lang="en-US" sz="2000" i="1" dirty="0">
              <a:solidFill>
                <a:srgbClr val="00206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chemeClr val="tx1"/>
                </a:solidFill>
                <a:effectLst/>
                <a:latin typeface="Arial" pitchFamily="34" charset="0"/>
                <a:cs typeface="Arial" pitchFamily="34" charset="0"/>
              </a:rPr>
              <a:t>Outline</a:t>
            </a:r>
            <a:endParaRPr lang="en-US" sz="3200" dirty="0">
              <a:solidFill>
                <a:schemeClr val="tx1"/>
              </a:solidFill>
              <a:effectLst/>
              <a:latin typeface="Arial" pitchFamily="34" charset="0"/>
              <a:cs typeface="Arial" pitchFamily="34" charset="0"/>
            </a:endParaRPr>
          </a:p>
        </p:txBody>
      </p:sp>
      <p:sp>
        <p:nvSpPr>
          <p:cNvPr id="3" name="Content Placeholder 2"/>
          <p:cNvSpPr>
            <a:spLocks noGrp="1"/>
          </p:cNvSpPr>
          <p:nvPr>
            <p:ph idx="1"/>
          </p:nvPr>
        </p:nvSpPr>
        <p:spPr>
          <a:xfrm>
            <a:off x="846715" y="2046420"/>
            <a:ext cx="7772400" cy="4114800"/>
          </a:xfrm>
        </p:spPr>
        <p:txBody>
          <a:bodyPr/>
          <a:lstStyle/>
          <a:p>
            <a:r>
              <a:rPr lang="en-US" dirty="0" smtClean="0">
                <a:solidFill>
                  <a:schemeClr val="accent1">
                    <a:lumMod val="20000"/>
                    <a:lumOff val="80000"/>
                  </a:schemeClr>
                </a:solidFill>
                <a:latin typeface="Arial" pitchFamily="34" charset="0"/>
                <a:cs typeface="Arial" pitchFamily="34" charset="0"/>
              </a:rPr>
              <a:t>HFOs: definitions and recording</a:t>
            </a:r>
          </a:p>
          <a:p>
            <a:r>
              <a:rPr lang="en-US" dirty="0" smtClean="0">
                <a:solidFill>
                  <a:schemeClr val="accent1">
                    <a:lumMod val="20000"/>
                    <a:lumOff val="80000"/>
                  </a:schemeClr>
                </a:solidFill>
                <a:latin typeface="Arial" pitchFamily="34" charset="0"/>
                <a:cs typeface="Arial" pitchFamily="34" charset="0"/>
              </a:rPr>
              <a:t>HFOs at seizure onset and </a:t>
            </a:r>
            <a:r>
              <a:rPr lang="en-US" dirty="0" err="1" smtClean="0">
                <a:solidFill>
                  <a:schemeClr val="accent1">
                    <a:lumMod val="20000"/>
                    <a:lumOff val="80000"/>
                  </a:schemeClr>
                </a:solidFill>
                <a:latin typeface="Arial" pitchFamily="34" charset="0"/>
                <a:cs typeface="Arial" pitchFamily="34" charset="0"/>
              </a:rPr>
              <a:t>interictally</a:t>
            </a:r>
            <a:endParaRPr lang="en-US" dirty="0" smtClean="0">
              <a:solidFill>
                <a:schemeClr val="accent1">
                  <a:lumMod val="20000"/>
                  <a:lumOff val="80000"/>
                </a:schemeClr>
              </a:solidFill>
              <a:latin typeface="Arial" pitchFamily="34" charset="0"/>
              <a:cs typeface="Arial" pitchFamily="34" charset="0"/>
            </a:endParaRPr>
          </a:p>
          <a:p>
            <a:r>
              <a:rPr lang="en-US" dirty="0" smtClean="0">
                <a:solidFill>
                  <a:srgbClr val="0070C0"/>
                </a:solidFill>
                <a:latin typeface="Arial" pitchFamily="34" charset="0"/>
                <a:cs typeface="Arial" pitchFamily="34" charset="0"/>
              </a:rPr>
              <a:t>HFOs and sleep</a:t>
            </a:r>
          </a:p>
          <a:p>
            <a:r>
              <a:rPr lang="en-US" dirty="0" smtClean="0">
                <a:solidFill>
                  <a:schemeClr val="accent1">
                    <a:lumMod val="20000"/>
                    <a:lumOff val="80000"/>
                  </a:schemeClr>
                </a:solidFill>
                <a:latin typeface="Arial" pitchFamily="34" charset="0"/>
                <a:cs typeface="Arial" pitchFamily="34" charset="0"/>
              </a:rPr>
              <a:t>HFOs and surgery</a:t>
            </a:r>
            <a:br>
              <a:rPr lang="en-US" dirty="0" smtClean="0">
                <a:solidFill>
                  <a:schemeClr val="accent1">
                    <a:lumMod val="20000"/>
                    <a:lumOff val="80000"/>
                  </a:schemeClr>
                </a:solidFill>
                <a:latin typeface="Arial" pitchFamily="34" charset="0"/>
                <a:cs typeface="Arial" pitchFamily="34" charset="0"/>
              </a:rPr>
            </a:br>
            <a:endParaRPr lang="en-US" dirty="0" smtClean="0">
              <a:solidFill>
                <a:schemeClr val="accent1">
                  <a:lumMod val="20000"/>
                  <a:lumOff val="80000"/>
                </a:schemeClr>
              </a:solidFill>
              <a:latin typeface="Arial" pitchFamily="34" charset="0"/>
              <a:cs typeface="Arial" pitchFamily="34" charset="0"/>
            </a:endParaRPr>
          </a:p>
          <a:p>
            <a:r>
              <a:rPr lang="en-US" dirty="0" smtClean="0">
                <a:solidFill>
                  <a:schemeClr val="accent1">
                    <a:lumMod val="20000"/>
                    <a:lumOff val="80000"/>
                  </a:schemeClr>
                </a:solidFill>
                <a:latin typeface="Arial" pitchFamily="34" charset="0"/>
                <a:cs typeface="Arial" pitchFamily="34" charset="0"/>
              </a:rPr>
              <a:t>DC shifts at seizure onset</a:t>
            </a:r>
          </a:p>
          <a:p>
            <a:r>
              <a:rPr lang="en-US" dirty="0" smtClean="0">
                <a:solidFill>
                  <a:schemeClr val="accent1">
                    <a:lumMod val="20000"/>
                    <a:lumOff val="80000"/>
                  </a:schemeClr>
                </a:solidFill>
                <a:latin typeface="Arial" pitchFamily="34" charset="0"/>
                <a:cs typeface="Arial" pitchFamily="34" charset="0"/>
              </a:rPr>
              <a:t>DC shifts and HFOs at seizure onset</a:t>
            </a:r>
          </a:p>
        </p:txBody>
      </p:sp>
    </p:spTree>
    <p:extLst>
      <p:ext uri="{BB962C8B-B14F-4D97-AF65-F5344CB8AC3E}">
        <p14:creationId xmlns:p14="http://schemas.microsoft.com/office/powerpoint/2010/main" val="14147656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285" y="202980"/>
            <a:ext cx="7957130" cy="1143000"/>
          </a:xfrm>
        </p:spPr>
        <p:txBody>
          <a:bodyPr/>
          <a:lstStyle/>
          <a:p>
            <a:r>
              <a:rPr lang="fr-CA" sz="3200" dirty="0" err="1" smtClean="0">
                <a:solidFill>
                  <a:schemeClr val="tx1"/>
                </a:solidFill>
                <a:effectLst/>
                <a:latin typeface="Arial" pitchFamily="34" charset="0"/>
                <a:cs typeface="Arial" pitchFamily="34" charset="0"/>
              </a:rPr>
              <a:t>Effect</a:t>
            </a:r>
            <a:r>
              <a:rPr lang="fr-CA" sz="3200" dirty="0" smtClean="0">
                <a:solidFill>
                  <a:schemeClr val="tx1"/>
                </a:solidFill>
                <a:effectLst/>
                <a:latin typeface="Arial" pitchFamily="34" charset="0"/>
                <a:cs typeface="Arial" pitchFamily="34" charset="0"/>
              </a:rPr>
              <a:t> of </a:t>
            </a:r>
            <a:r>
              <a:rPr lang="fr-CA" sz="3200" dirty="0" err="1" smtClean="0">
                <a:solidFill>
                  <a:schemeClr val="tx1"/>
                </a:solidFill>
                <a:effectLst/>
                <a:latin typeface="Arial" pitchFamily="34" charset="0"/>
                <a:cs typeface="Arial" pitchFamily="34" charset="0"/>
              </a:rPr>
              <a:t>Sleep</a:t>
            </a:r>
            <a:r>
              <a:rPr lang="fr-CA" sz="3200" dirty="0" smtClean="0">
                <a:solidFill>
                  <a:schemeClr val="tx1"/>
                </a:solidFill>
                <a:effectLst/>
                <a:latin typeface="Arial" pitchFamily="34" charset="0"/>
                <a:cs typeface="Arial" pitchFamily="34" charset="0"/>
              </a:rPr>
              <a:t> Stages on HFO Rates in </a:t>
            </a:r>
            <a:r>
              <a:rPr lang="fr-CA" sz="3200" dirty="0" err="1" smtClean="0">
                <a:solidFill>
                  <a:schemeClr val="tx1"/>
                </a:solidFill>
                <a:effectLst/>
                <a:latin typeface="Arial" pitchFamily="34" charset="0"/>
                <a:cs typeface="Arial" pitchFamily="34" charset="0"/>
              </a:rPr>
              <a:t>Human</a:t>
            </a:r>
            <a:r>
              <a:rPr lang="fr-CA" sz="3200" dirty="0" smtClean="0">
                <a:solidFill>
                  <a:schemeClr val="tx1"/>
                </a:solidFill>
                <a:effectLst/>
                <a:latin typeface="Arial" pitchFamily="34" charset="0"/>
                <a:cs typeface="Arial" pitchFamily="34" charset="0"/>
              </a:rPr>
              <a:t> </a:t>
            </a:r>
            <a:r>
              <a:rPr lang="fr-CA" sz="3200" dirty="0" err="1" smtClean="0">
                <a:solidFill>
                  <a:schemeClr val="tx1"/>
                </a:solidFill>
                <a:effectLst/>
                <a:latin typeface="Arial" pitchFamily="34" charset="0"/>
                <a:cs typeface="Arial" pitchFamily="34" charset="0"/>
              </a:rPr>
              <a:t>Mesial</a:t>
            </a:r>
            <a:r>
              <a:rPr lang="fr-CA" sz="3200" dirty="0" smtClean="0">
                <a:solidFill>
                  <a:schemeClr val="tx1"/>
                </a:solidFill>
                <a:effectLst/>
                <a:latin typeface="Arial" pitchFamily="34" charset="0"/>
                <a:cs typeface="Arial" pitchFamily="34" charset="0"/>
              </a:rPr>
              <a:t> Temporal Lobe Structures</a:t>
            </a:r>
            <a:endParaRPr lang="en-US" sz="3200" dirty="0">
              <a:solidFill>
                <a:schemeClr val="tx1"/>
              </a:solidFill>
              <a:effectLst/>
              <a:latin typeface="Arial" pitchFamily="34" charset="0"/>
              <a:cs typeface="Arial" pitchFamily="34" charset="0"/>
            </a:endParaRPr>
          </a:p>
        </p:txBody>
      </p:sp>
      <p:sp>
        <p:nvSpPr>
          <p:cNvPr id="4" name="Text Box 4"/>
          <p:cNvSpPr txBox="1">
            <a:spLocks noChangeArrowheads="1"/>
          </p:cNvSpPr>
          <p:nvPr/>
        </p:nvSpPr>
        <p:spPr bwMode="auto">
          <a:xfrm>
            <a:off x="5608935" y="6423156"/>
            <a:ext cx="3418045" cy="347079"/>
          </a:xfrm>
          <a:prstGeom prst="rect">
            <a:avLst/>
          </a:prstGeom>
          <a:noFill/>
          <a:ln w="9525">
            <a:noFill/>
            <a:round/>
            <a:headEnd/>
            <a:tailEnd/>
          </a:ln>
        </p:spPr>
        <p:txBody>
          <a:bodyPr lIns="0" tIns="0" rIns="0" bIns="0"/>
          <a:lstStyle/>
          <a:p>
            <a:pPr>
              <a:tabLst>
                <a:tab pos="656650" algn="l"/>
                <a:tab pos="1313299" algn="l"/>
                <a:tab pos="1969949" algn="l"/>
                <a:tab pos="2626599" algn="l"/>
                <a:tab pos="3283248" algn="l"/>
              </a:tabLst>
            </a:pPr>
            <a:r>
              <a:rPr lang="en-GB" sz="2000" i="1" dirty="0" smtClean="0">
                <a:solidFill>
                  <a:srgbClr val="002060"/>
                </a:solidFill>
                <a:latin typeface="Arial" charset="0"/>
              </a:rPr>
              <a:t>Bagshaw et al. </a:t>
            </a:r>
            <a:r>
              <a:rPr lang="en-GB" sz="2000" i="1" dirty="0" err="1" smtClean="0">
                <a:solidFill>
                  <a:srgbClr val="002060"/>
                </a:solidFill>
                <a:latin typeface="Arial" charset="0"/>
              </a:rPr>
              <a:t>Epilepsia</a:t>
            </a:r>
            <a:r>
              <a:rPr lang="en-GB" sz="2000" i="1" dirty="0" smtClean="0">
                <a:solidFill>
                  <a:srgbClr val="002060"/>
                </a:solidFill>
                <a:latin typeface="Arial" charset="0"/>
              </a:rPr>
              <a:t> 2009</a:t>
            </a:r>
            <a:endParaRPr lang="en-GB" sz="2000" i="1" dirty="0">
              <a:solidFill>
                <a:srgbClr val="002060"/>
              </a:solidFill>
              <a:latin typeface="Arial" charset="0"/>
            </a:endParaRPr>
          </a:p>
        </p:txBody>
      </p:sp>
      <p:pic>
        <p:nvPicPr>
          <p:cNvPr id="910339" name="Picture 3"/>
          <p:cNvPicPr>
            <a:picLocks noChangeAspect="1" noChangeArrowheads="1"/>
          </p:cNvPicPr>
          <p:nvPr/>
        </p:nvPicPr>
        <p:blipFill>
          <a:blip r:embed="rId2" cstate="print"/>
          <a:srcRect/>
          <a:stretch>
            <a:fillRect/>
          </a:stretch>
        </p:blipFill>
        <p:spPr bwMode="auto">
          <a:xfrm>
            <a:off x="92358" y="2046420"/>
            <a:ext cx="9841573" cy="33028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88940"/>
            <a:ext cx="7772400" cy="1143000"/>
          </a:xfrm>
        </p:spPr>
        <p:txBody>
          <a:bodyPr/>
          <a:lstStyle/>
          <a:p>
            <a:r>
              <a:rPr lang="en-US" sz="3200" dirty="0" smtClean="0">
                <a:solidFill>
                  <a:schemeClr val="tx1"/>
                </a:solidFill>
                <a:effectLst/>
                <a:latin typeface="Arial" pitchFamily="34" charset="0"/>
                <a:cs typeface="Arial" pitchFamily="34" charset="0"/>
              </a:rPr>
              <a:t>Are spikes and HFOs facilitated by specific events during Slow Wave Sleep?</a:t>
            </a:r>
            <a:endParaRPr lang="en-US" sz="3200" dirty="0">
              <a:solidFill>
                <a:schemeClr val="tx1"/>
              </a:solidFill>
              <a:effectLst/>
              <a:latin typeface="Arial" pitchFamily="34" charset="0"/>
              <a:cs typeface="Arial" pitchFamily="34" charset="0"/>
            </a:endParaRPr>
          </a:p>
        </p:txBody>
      </p:sp>
      <p:sp>
        <p:nvSpPr>
          <p:cNvPr id="3" name="Content Placeholder 2"/>
          <p:cNvSpPr>
            <a:spLocks noGrp="1"/>
          </p:cNvSpPr>
          <p:nvPr>
            <p:ph idx="1"/>
          </p:nvPr>
        </p:nvSpPr>
        <p:spPr>
          <a:xfrm>
            <a:off x="179512" y="1964145"/>
            <a:ext cx="8784976" cy="4114800"/>
          </a:xfrm>
        </p:spPr>
        <p:txBody>
          <a:bodyPr/>
          <a:lstStyle/>
          <a:p>
            <a:r>
              <a:rPr lang="en-US" sz="2400" dirty="0" smtClean="0">
                <a:solidFill>
                  <a:schemeClr val="accent2"/>
                </a:solidFill>
                <a:latin typeface="Arial" pitchFamily="34" charset="0"/>
                <a:cs typeface="Arial" pitchFamily="34" charset="0"/>
              </a:rPr>
              <a:t>Quantification of spike and HFO occurrence in SEEG during stages N2/N3, during two types of events (defined in scalp EEG) :</a:t>
            </a:r>
          </a:p>
          <a:p>
            <a:pPr lvl="1"/>
            <a:r>
              <a:rPr lang="en-US" sz="2400" dirty="0" smtClean="0">
                <a:solidFill>
                  <a:schemeClr val="accent2"/>
                </a:solidFill>
                <a:latin typeface="Arial" pitchFamily="34" charset="0"/>
                <a:cs typeface="Arial" pitchFamily="34" charset="0"/>
              </a:rPr>
              <a:t>1. Large amplitude widespread slow waves </a:t>
            </a:r>
          </a:p>
          <a:p>
            <a:pPr lvl="1"/>
            <a:r>
              <a:rPr lang="en-US" sz="2400" dirty="0" smtClean="0">
                <a:solidFill>
                  <a:schemeClr val="accent2"/>
                </a:solidFill>
                <a:latin typeface="Arial" pitchFamily="34" charset="0"/>
                <a:cs typeface="Arial" pitchFamily="34" charset="0"/>
              </a:rPr>
              <a:t>2. “Non slow waves”, i.e. small slow waves or absence of slow waves (but still during slow wave sleep)</a:t>
            </a:r>
          </a:p>
          <a:p>
            <a:pPr lvl="1"/>
            <a:r>
              <a:rPr lang="en-US" sz="2400" dirty="0" smtClean="0">
                <a:solidFill>
                  <a:schemeClr val="accent2"/>
                </a:solidFill>
                <a:latin typeface="Arial" pitchFamily="34" charset="0"/>
                <a:cs typeface="Arial" pitchFamily="34" charset="0"/>
              </a:rPr>
              <a:t>Same total duration of </a:t>
            </a:r>
            <a:r>
              <a:rPr lang="en-US" sz="2400" u="sng" dirty="0" smtClean="0">
                <a:solidFill>
                  <a:schemeClr val="accent2"/>
                </a:solidFill>
                <a:latin typeface="Arial" pitchFamily="34" charset="0"/>
                <a:cs typeface="Arial" pitchFamily="34" charset="0"/>
              </a:rPr>
              <a:t>large slow waves </a:t>
            </a:r>
            <a:r>
              <a:rPr lang="en-US" sz="2400" dirty="0" smtClean="0">
                <a:solidFill>
                  <a:schemeClr val="accent2"/>
                </a:solidFill>
                <a:latin typeface="Arial" pitchFamily="34" charset="0"/>
                <a:cs typeface="Arial" pitchFamily="34" charset="0"/>
              </a:rPr>
              <a:t>and of </a:t>
            </a:r>
            <a:r>
              <a:rPr lang="en-US" sz="2400" u="sng" dirty="0" smtClean="0">
                <a:solidFill>
                  <a:schemeClr val="accent2"/>
                </a:solidFill>
                <a:latin typeface="Arial" pitchFamily="34" charset="0"/>
                <a:cs typeface="Arial" pitchFamily="34" charset="0"/>
              </a:rPr>
              <a:t>non slow waves. </a:t>
            </a:r>
          </a:p>
          <a:p>
            <a:r>
              <a:rPr lang="en-US" sz="2400" dirty="0" smtClean="0">
                <a:solidFill>
                  <a:schemeClr val="accent2"/>
                </a:solidFill>
                <a:latin typeface="Arial" pitchFamily="34" charset="0"/>
                <a:cs typeface="Arial" pitchFamily="34" charset="0"/>
              </a:rPr>
              <a:t>If the </a:t>
            </a:r>
            <a:r>
              <a:rPr lang="en-US" sz="2400" dirty="0" smtClean="0">
                <a:solidFill>
                  <a:srgbClr val="002060"/>
                </a:solidFill>
                <a:latin typeface="Arial" pitchFamily="34" charset="0"/>
                <a:cs typeface="Arial" pitchFamily="34" charset="0"/>
              </a:rPr>
              <a:t>state of slow wave sleep </a:t>
            </a:r>
            <a:r>
              <a:rPr lang="en-US" sz="2400" dirty="0" smtClean="0">
                <a:solidFill>
                  <a:schemeClr val="accent2"/>
                </a:solidFill>
                <a:latin typeface="Arial" pitchFamily="34" charset="0"/>
                <a:cs typeface="Arial" pitchFamily="34" charset="0"/>
              </a:rPr>
              <a:t>activates spikes and HFOs, we should find an equal number of spikes and HFOs during </a:t>
            </a:r>
            <a:r>
              <a:rPr lang="en-US" sz="2400" u="sng" dirty="0" smtClean="0">
                <a:solidFill>
                  <a:schemeClr val="accent2"/>
                </a:solidFill>
                <a:latin typeface="Arial" pitchFamily="34" charset="0"/>
                <a:cs typeface="Arial" pitchFamily="34" charset="0"/>
              </a:rPr>
              <a:t>large slow waves </a:t>
            </a:r>
            <a:r>
              <a:rPr lang="en-US" sz="2400" dirty="0" smtClean="0">
                <a:solidFill>
                  <a:schemeClr val="accent2"/>
                </a:solidFill>
                <a:latin typeface="Arial" pitchFamily="34" charset="0"/>
                <a:cs typeface="Arial" pitchFamily="34" charset="0"/>
              </a:rPr>
              <a:t>and </a:t>
            </a:r>
            <a:r>
              <a:rPr lang="en-US" sz="2400" u="sng" dirty="0" smtClean="0">
                <a:solidFill>
                  <a:schemeClr val="accent2"/>
                </a:solidFill>
                <a:latin typeface="Arial" pitchFamily="34" charset="0"/>
                <a:cs typeface="Arial" pitchFamily="34" charset="0"/>
              </a:rPr>
              <a:t>non slow waves.</a:t>
            </a:r>
            <a:endParaRPr lang="en-US" sz="2400" u="sng" dirty="0">
              <a:solidFill>
                <a:schemeClr val="accent2"/>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liennummernplatzhalter 14"/>
          <p:cNvSpPr>
            <a:spLocks noGrp="1"/>
          </p:cNvSpPr>
          <p:nvPr>
            <p:ph type="sldNum" sz="quarter" idx="12"/>
          </p:nvPr>
        </p:nvSpPr>
        <p:spPr>
          <a:xfrm>
            <a:off x="-139389" y="6405110"/>
            <a:ext cx="3597644" cy="365125"/>
          </a:xfrm>
          <a:ln w="19050">
            <a:noFill/>
          </a:ln>
        </p:spPr>
        <p:txBody>
          <a:bodyPr/>
          <a:lstStyle/>
          <a:p>
            <a:r>
              <a:rPr lang="en-CA" sz="2000" i="1" dirty="0" smtClean="0">
                <a:solidFill>
                  <a:srgbClr val="002060"/>
                </a:solidFill>
                <a:latin typeface="Arial" pitchFamily="34" charset="0"/>
                <a:cs typeface="Arial" pitchFamily="34" charset="0"/>
              </a:rPr>
              <a:t>Frauscher et al, Brain, 2015</a:t>
            </a:r>
            <a:endParaRPr lang="en-CA" sz="2000" i="1" dirty="0">
              <a:solidFill>
                <a:srgbClr val="002060"/>
              </a:solidFill>
              <a:latin typeface="Arial" pitchFamily="34" charset="0"/>
              <a:cs typeface="Arial" pitchFamily="34" charset="0"/>
            </a:endParaRPr>
          </a:p>
        </p:txBody>
      </p:sp>
      <p:sp>
        <p:nvSpPr>
          <p:cNvPr id="25" name="Titel 1"/>
          <p:cNvSpPr txBox="1">
            <a:spLocks/>
          </p:cNvSpPr>
          <p:nvPr/>
        </p:nvSpPr>
        <p:spPr>
          <a:xfrm>
            <a:off x="0" y="116631"/>
            <a:ext cx="9144000" cy="1046473"/>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CA" sz="3200" dirty="0" smtClean="0">
                <a:solidFill>
                  <a:prstClr val="black"/>
                </a:solidFill>
                <a:latin typeface="Arial" panose="020B0604020202020204" pitchFamily="34" charset="0"/>
                <a:cs typeface="Arial" panose="020B0604020202020204" pitchFamily="34" charset="0"/>
              </a:rPr>
              <a:t>Epileptic Discharges are Activated by </a:t>
            </a:r>
          </a:p>
          <a:p>
            <a:pPr fontAlgn="auto">
              <a:spcAft>
                <a:spcPts val="0"/>
              </a:spcAft>
              <a:defRPr/>
            </a:pPr>
            <a:r>
              <a:rPr lang="en-CA" sz="3200" u="sng" dirty="0" smtClean="0">
                <a:solidFill>
                  <a:prstClr val="black"/>
                </a:solidFill>
                <a:latin typeface="Arial" panose="020B0604020202020204" pitchFamily="34" charset="0"/>
                <a:cs typeface="Arial" panose="020B0604020202020204" pitchFamily="34" charset="0"/>
              </a:rPr>
              <a:t>Slow Waves </a:t>
            </a:r>
            <a:r>
              <a:rPr lang="en-CA" sz="3200" dirty="0" smtClean="0">
                <a:solidFill>
                  <a:prstClr val="black"/>
                </a:solidFill>
                <a:latin typeface="Arial" panose="020B0604020202020204" pitchFamily="34" charset="0"/>
                <a:cs typeface="Arial" panose="020B0604020202020204" pitchFamily="34" charset="0"/>
              </a:rPr>
              <a:t>rather than by </a:t>
            </a:r>
            <a:r>
              <a:rPr lang="en-CA" sz="3200" u="sng" dirty="0" smtClean="0">
                <a:solidFill>
                  <a:prstClr val="black"/>
                </a:solidFill>
                <a:latin typeface="Arial" panose="020B0604020202020204" pitchFamily="34" charset="0"/>
                <a:cs typeface="Arial" panose="020B0604020202020204" pitchFamily="34" charset="0"/>
              </a:rPr>
              <a:t>Slow Wave Sleep</a:t>
            </a:r>
          </a:p>
          <a:p>
            <a:pPr fontAlgn="auto">
              <a:spcAft>
                <a:spcPts val="0"/>
              </a:spcAft>
              <a:defRPr/>
            </a:pPr>
            <a:endParaRPr lang="en-GB" sz="2800" b="1" dirty="0">
              <a:solidFill>
                <a:prstClr val="black"/>
              </a:solidFill>
              <a:latin typeface="Arial" panose="020B0604020202020204" pitchFamily="34" charset="0"/>
              <a:cs typeface="Arial" panose="020B0604020202020204" pitchFamily="34" charset="0"/>
            </a:endParaRPr>
          </a:p>
        </p:txBody>
      </p:sp>
      <p:sp>
        <p:nvSpPr>
          <p:cNvPr id="28" name="TextBox 5"/>
          <p:cNvSpPr txBox="1"/>
          <p:nvPr/>
        </p:nvSpPr>
        <p:spPr>
          <a:xfrm>
            <a:off x="113861" y="1304181"/>
            <a:ext cx="6268063" cy="1692771"/>
          </a:xfrm>
          <a:prstGeom prst="rect">
            <a:avLst/>
          </a:prstGeom>
          <a:noFill/>
        </p:spPr>
        <p:txBody>
          <a:bodyPr wrap="square" rtlCol="0">
            <a:spAutoFit/>
          </a:bodyPr>
          <a:lstStyle/>
          <a:p>
            <a:pPr marL="342900" indent="-342900" algn="l" fontAlgn="auto">
              <a:spcBef>
                <a:spcPts val="0"/>
              </a:spcBef>
              <a:spcAft>
                <a:spcPts val="0"/>
              </a:spcAft>
            </a:pPr>
            <a:endParaRPr lang="en-CA" dirty="0" smtClean="0">
              <a:solidFill>
                <a:prstClr val="black"/>
              </a:solidFill>
              <a:latin typeface="Arial" panose="020B0604020202020204" pitchFamily="34" charset="0"/>
              <a:cs typeface="Arial" panose="020B0604020202020204" pitchFamily="34" charset="0"/>
            </a:endParaRPr>
          </a:p>
          <a:p>
            <a:pPr marL="342900" indent="-342900" algn="l" fontAlgn="auto">
              <a:spcBef>
                <a:spcPts val="0"/>
              </a:spcBef>
              <a:spcAft>
                <a:spcPts val="0"/>
              </a:spcAft>
              <a:buFontTx/>
              <a:buChar char="-"/>
            </a:pPr>
            <a:r>
              <a:rPr lang="en-CA" sz="2000" dirty="0" smtClean="0">
                <a:solidFill>
                  <a:srgbClr val="0070C0"/>
                </a:solidFill>
                <a:latin typeface="Arial" panose="020B0604020202020204" pitchFamily="34" charset="0"/>
                <a:cs typeface="Arial" panose="020B0604020202020204" pitchFamily="34" charset="0"/>
              </a:rPr>
              <a:t>442 epileptic spikes</a:t>
            </a:r>
            <a:endParaRPr lang="en-CA" sz="2000" dirty="0">
              <a:solidFill>
                <a:srgbClr val="0070C0"/>
              </a:solidFill>
              <a:latin typeface="Arial" panose="020B0604020202020204" pitchFamily="34" charset="0"/>
              <a:cs typeface="Arial" panose="020B0604020202020204" pitchFamily="34" charset="0"/>
            </a:endParaRPr>
          </a:p>
          <a:p>
            <a:pPr marL="342900" indent="-342900" algn="l" fontAlgn="auto">
              <a:spcBef>
                <a:spcPts val="0"/>
              </a:spcBef>
              <a:spcAft>
                <a:spcPts val="0"/>
              </a:spcAft>
              <a:buFontTx/>
              <a:buChar char="-"/>
            </a:pPr>
            <a:r>
              <a:rPr lang="en-CA" sz="2000" dirty="0" smtClean="0">
                <a:solidFill>
                  <a:srgbClr val="0070C0"/>
                </a:solidFill>
                <a:latin typeface="Arial" panose="020B0604020202020204" pitchFamily="34" charset="0"/>
                <a:cs typeface="Arial" panose="020B0604020202020204" pitchFamily="34" charset="0"/>
              </a:rPr>
              <a:t>8487 high frequency oscillations (HFOs)</a:t>
            </a:r>
          </a:p>
          <a:p>
            <a:pPr algn="l" fontAlgn="auto">
              <a:spcBef>
                <a:spcPts val="0"/>
              </a:spcBef>
              <a:spcAft>
                <a:spcPts val="0"/>
              </a:spcAft>
            </a:pPr>
            <a:endParaRPr lang="en-CA" sz="2000" dirty="0" smtClean="0">
              <a:solidFill>
                <a:prstClr val="black"/>
              </a:solidFill>
              <a:latin typeface="Arial" panose="020B0604020202020204" pitchFamily="34" charset="0"/>
              <a:cs typeface="Arial" panose="020B0604020202020204" pitchFamily="34" charset="0"/>
            </a:endParaRPr>
          </a:p>
          <a:p>
            <a:pPr algn="l" fontAlgn="auto">
              <a:spcBef>
                <a:spcPts val="0"/>
              </a:spcBef>
              <a:spcAft>
                <a:spcPts val="0"/>
              </a:spcAft>
            </a:pPr>
            <a:endParaRPr lang="en-CA" sz="2000" dirty="0">
              <a:solidFill>
                <a:prstClr val="black"/>
              </a:solidFill>
              <a:latin typeface="Arial" panose="020B0604020202020204" pitchFamily="34" charset="0"/>
              <a:cs typeface="Arial" panose="020B0604020202020204" pitchFamily="34" charset="0"/>
            </a:endParaRPr>
          </a:p>
        </p:txBody>
      </p:sp>
      <p:grpSp>
        <p:nvGrpSpPr>
          <p:cNvPr id="2" name="Gruppieren 30"/>
          <p:cNvGrpSpPr/>
          <p:nvPr/>
        </p:nvGrpSpPr>
        <p:grpSpPr>
          <a:xfrm>
            <a:off x="467544" y="2780928"/>
            <a:ext cx="8622097" cy="3554299"/>
            <a:chOff x="467544" y="2504509"/>
            <a:chExt cx="8622097" cy="3554299"/>
          </a:xfrm>
        </p:grpSpPr>
        <p:sp>
          <p:nvSpPr>
            <p:cNvPr id="13" name="TextBox 12"/>
            <p:cNvSpPr txBox="1"/>
            <p:nvPr/>
          </p:nvSpPr>
          <p:spPr>
            <a:xfrm>
              <a:off x="467544" y="2504509"/>
              <a:ext cx="2651720" cy="492443"/>
            </a:xfrm>
            <a:prstGeom prst="rect">
              <a:avLst/>
            </a:prstGeom>
            <a:solidFill>
              <a:schemeClr val="bg1"/>
            </a:solidFill>
          </p:spPr>
          <p:txBody>
            <a:bodyPr wrap="square" rtlCol="0">
              <a:spAutoFit/>
            </a:bodyPr>
            <a:lstStyle/>
            <a:p>
              <a:pPr algn="l" fontAlgn="auto">
                <a:spcBef>
                  <a:spcPts val="0"/>
                </a:spcBef>
                <a:spcAft>
                  <a:spcPts val="0"/>
                </a:spcAft>
              </a:pPr>
              <a:r>
                <a:rPr lang="en-CA" sz="2600" dirty="0" smtClean="0">
                  <a:solidFill>
                    <a:srgbClr val="002060"/>
                  </a:solidFill>
                  <a:latin typeface="Arial" panose="020B0604020202020204" pitchFamily="34" charset="0"/>
                  <a:cs typeface="Arial" panose="020B0604020202020204" pitchFamily="34" charset="0"/>
                </a:rPr>
                <a:t>Epileptic spikes</a:t>
              </a:r>
              <a:endParaRPr lang="en-CA" sz="2600" dirty="0">
                <a:solidFill>
                  <a:srgbClr val="002060"/>
                </a:solidFill>
                <a:latin typeface="Arial" panose="020B0604020202020204" pitchFamily="34" charset="0"/>
                <a:cs typeface="Arial" panose="020B0604020202020204" pitchFamily="34" charset="0"/>
              </a:endParaRPr>
            </a:p>
          </p:txBody>
        </p:sp>
        <p:sp>
          <p:nvSpPr>
            <p:cNvPr id="14" name="TextBox 13"/>
            <p:cNvSpPr txBox="1"/>
            <p:nvPr/>
          </p:nvSpPr>
          <p:spPr>
            <a:xfrm>
              <a:off x="4943017" y="2504509"/>
              <a:ext cx="3661508" cy="492443"/>
            </a:xfrm>
            <a:prstGeom prst="rect">
              <a:avLst/>
            </a:prstGeom>
            <a:solidFill>
              <a:schemeClr val="bg1"/>
            </a:solidFill>
          </p:spPr>
          <p:txBody>
            <a:bodyPr wrap="square" rtlCol="0">
              <a:spAutoFit/>
            </a:bodyPr>
            <a:lstStyle/>
            <a:p>
              <a:pPr algn="l" fontAlgn="auto">
                <a:spcBef>
                  <a:spcPts val="0"/>
                </a:spcBef>
                <a:spcAft>
                  <a:spcPts val="0"/>
                </a:spcAft>
              </a:pPr>
              <a:r>
                <a:rPr lang="en-CA" sz="2600" dirty="0" smtClean="0">
                  <a:solidFill>
                    <a:srgbClr val="002060"/>
                  </a:solidFill>
                  <a:latin typeface="Arial" panose="020B0604020202020204" pitchFamily="34" charset="0"/>
                  <a:cs typeface="Arial" panose="020B0604020202020204" pitchFamily="34" charset="0"/>
                </a:rPr>
                <a:t>HFOs</a:t>
              </a:r>
              <a:endParaRPr lang="en-CA" sz="2600" dirty="0">
                <a:solidFill>
                  <a:srgbClr val="002060"/>
                </a:solidFill>
                <a:latin typeface="Arial" panose="020B0604020202020204" pitchFamily="34" charset="0"/>
                <a:cs typeface="Arial" panose="020B0604020202020204" pitchFamily="34" charset="0"/>
              </a:endParaRPr>
            </a:p>
          </p:txBody>
        </p:sp>
        <p:grpSp>
          <p:nvGrpSpPr>
            <p:cNvPr id="3" name="Group 2"/>
            <p:cNvGrpSpPr/>
            <p:nvPr/>
          </p:nvGrpSpPr>
          <p:grpSpPr>
            <a:xfrm>
              <a:off x="899592" y="3501008"/>
              <a:ext cx="4176464" cy="2485365"/>
              <a:chOff x="467544" y="3926160"/>
              <a:chExt cx="4176464" cy="2485365"/>
            </a:xfrm>
          </p:grpSpPr>
          <p:grpSp>
            <p:nvGrpSpPr>
              <p:cNvPr id="4" name="Gruppieren 28"/>
              <p:cNvGrpSpPr/>
              <p:nvPr/>
            </p:nvGrpSpPr>
            <p:grpSpPr>
              <a:xfrm>
                <a:off x="2766862" y="5547504"/>
                <a:ext cx="1877146" cy="864021"/>
                <a:chOff x="2964082" y="6051560"/>
                <a:chExt cx="1877146" cy="864021"/>
              </a:xfrm>
            </p:grpSpPr>
            <p:sp>
              <p:nvSpPr>
                <p:cNvPr id="10" name="TextBox 9"/>
                <p:cNvSpPr txBox="1"/>
                <p:nvPr/>
              </p:nvSpPr>
              <p:spPr>
                <a:xfrm>
                  <a:off x="2964082" y="6051560"/>
                  <a:ext cx="1877146" cy="338554"/>
                </a:xfrm>
                <a:prstGeom prst="rect">
                  <a:avLst/>
                </a:prstGeom>
                <a:solidFill>
                  <a:schemeClr val="bg1"/>
                </a:solidFill>
              </p:spPr>
              <p:txBody>
                <a:bodyPr wrap="square" rtlCol="0">
                  <a:spAutoFit/>
                </a:bodyPr>
                <a:lstStyle/>
                <a:p>
                  <a:pPr algn="l" fontAlgn="auto">
                    <a:spcBef>
                      <a:spcPts val="0"/>
                    </a:spcBef>
                    <a:spcAft>
                      <a:spcPts val="0"/>
                    </a:spcAft>
                  </a:pPr>
                  <a:r>
                    <a:rPr lang="en-CA" sz="1600" dirty="0">
                      <a:solidFill>
                        <a:prstClr val="black"/>
                      </a:solidFill>
                      <a:latin typeface="Arial" panose="020B0604020202020204" pitchFamily="34" charset="0"/>
                      <a:cs typeface="Arial" panose="020B0604020202020204" pitchFamily="34" charset="0"/>
                    </a:rPr>
                    <a:t>d</a:t>
                  </a:r>
                  <a:r>
                    <a:rPr lang="en-CA" sz="1600" dirty="0" smtClean="0">
                      <a:solidFill>
                        <a:prstClr val="black"/>
                      </a:solidFill>
                      <a:latin typeface="Arial" panose="020B0604020202020204" pitchFamily="34" charset="0"/>
                      <a:cs typeface="Arial" panose="020B0604020202020204" pitchFamily="34" charset="0"/>
                    </a:rPr>
                    <a:t>uring slow waves</a:t>
                  </a:r>
                  <a:endParaRPr lang="en-CA" sz="1600" dirty="0">
                    <a:solidFill>
                      <a:prstClr val="black"/>
                    </a:solidFill>
                    <a:latin typeface="Arial" panose="020B0604020202020204" pitchFamily="34" charset="0"/>
                    <a:cs typeface="Arial" panose="020B0604020202020204" pitchFamily="34" charset="0"/>
                  </a:endParaRPr>
                </a:p>
              </p:txBody>
            </p:sp>
            <p:sp>
              <p:nvSpPr>
                <p:cNvPr id="12" name="TextBox 11"/>
                <p:cNvSpPr txBox="1"/>
                <p:nvPr/>
              </p:nvSpPr>
              <p:spPr>
                <a:xfrm>
                  <a:off x="2972466" y="6330806"/>
                  <a:ext cx="1863824" cy="584775"/>
                </a:xfrm>
                <a:prstGeom prst="rect">
                  <a:avLst/>
                </a:prstGeom>
                <a:solidFill>
                  <a:schemeClr val="bg1"/>
                </a:solidFill>
              </p:spPr>
              <p:txBody>
                <a:bodyPr wrap="square" rtlCol="0">
                  <a:spAutoFit/>
                </a:bodyPr>
                <a:lstStyle/>
                <a:p>
                  <a:pPr algn="l" fontAlgn="auto">
                    <a:spcBef>
                      <a:spcPts val="0"/>
                    </a:spcBef>
                    <a:spcAft>
                      <a:spcPts val="0"/>
                    </a:spcAft>
                  </a:pPr>
                  <a:r>
                    <a:rPr lang="en-CA" sz="1600" dirty="0">
                      <a:solidFill>
                        <a:prstClr val="black"/>
                      </a:solidFill>
                      <a:latin typeface="Arial" panose="020B0604020202020204" pitchFamily="34" charset="0"/>
                      <a:cs typeface="Arial" panose="020B0604020202020204" pitchFamily="34" charset="0"/>
                    </a:rPr>
                    <a:t>d</a:t>
                  </a:r>
                  <a:r>
                    <a:rPr lang="en-CA" sz="1600" dirty="0" smtClean="0">
                      <a:solidFill>
                        <a:prstClr val="black"/>
                      </a:solidFill>
                      <a:latin typeface="Arial" panose="020B0604020202020204" pitchFamily="34" charset="0"/>
                      <a:cs typeface="Arial" panose="020B0604020202020204" pitchFamily="34" charset="0"/>
                    </a:rPr>
                    <a:t>uring “non slow waves”</a:t>
                  </a:r>
                  <a:endParaRPr lang="en-CA" sz="1600" dirty="0">
                    <a:solidFill>
                      <a:prstClr val="black"/>
                    </a:solidFill>
                    <a:latin typeface="Arial" panose="020B0604020202020204" pitchFamily="34" charset="0"/>
                    <a:cs typeface="Arial" panose="020B0604020202020204" pitchFamily="34" charset="0"/>
                  </a:endParaRPr>
                </a:p>
              </p:txBody>
            </p:sp>
          </p:grpSp>
          <p:sp>
            <p:nvSpPr>
              <p:cNvPr id="21" name="Textfeld 20"/>
              <p:cNvSpPr txBox="1"/>
              <p:nvPr/>
            </p:nvSpPr>
            <p:spPr>
              <a:xfrm>
                <a:off x="1475656" y="4790256"/>
                <a:ext cx="853119" cy="492443"/>
              </a:xfrm>
              <a:prstGeom prst="rect">
                <a:avLst/>
              </a:prstGeom>
              <a:noFill/>
            </p:spPr>
            <p:txBody>
              <a:bodyPr wrap="none" rtlCol="0">
                <a:spAutoFit/>
              </a:bodyPr>
              <a:lstStyle/>
              <a:p>
                <a:pPr algn="l" fontAlgn="auto">
                  <a:spcBef>
                    <a:spcPts val="0"/>
                  </a:spcBef>
                  <a:spcAft>
                    <a:spcPts val="0"/>
                  </a:spcAft>
                </a:pPr>
                <a:r>
                  <a:rPr lang="de-AT" sz="2600" dirty="0" smtClean="0">
                    <a:solidFill>
                      <a:prstClr val="white"/>
                    </a:solidFill>
                    <a:latin typeface="Arial" pitchFamily="34" charset="0"/>
                    <a:cs typeface="Arial" pitchFamily="34" charset="0"/>
                  </a:rPr>
                  <a:t>79%</a:t>
                </a:r>
                <a:endParaRPr lang="de-AT" sz="2600" dirty="0">
                  <a:solidFill>
                    <a:prstClr val="white"/>
                  </a:solidFill>
                  <a:latin typeface="Arial" pitchFamily="34" charset="0"/>
                  <a:cs typeface="Arial" pitchFamily="34" charset="0"/>
                </a:endParaRPr>
              </a:p>
            </p:txBody>
          </p:sp>
          <p:sp>
            <p:nvSpPr>
              <p:cNvPr id="22" name="Textfeld 21"/>
              <p:cNvSpPr txBox="1"/>
              <p:nvPr/>
            </p:nvSpPr>
            <p:spPr>
              <a:xfrm>
                <a:off x="467544" y="3926160"/>
                <a:ext cx="853119" cy="492443"/>
              </a:xfrm>
              <a:prstGeom prst="rect">
                <a:avLst/>
              </a:prstGeom>
              <a:noFill/>
            </p:spPr>
            <p:txBody>
              <a:bodyPr wrap="none" rtlCol="0">
                <a:spAutoFit/>
              </a:bodyPr>
              <a:lstStyle/>
              <a:p>
                <a:pPr algn="l" fontAlgn="auto">
                  <a:spcBef>
                    <a:spcPts val="0"/>
                  </a:spcBef>
                  <a:spcAft>
                    <a:spcPts val="0"/>
                  </a:spcAft>
                </a:pPr>
                <a:r>
                  <a:rPr lang="de-AT" sz="2600" dirty="0" smtClean="0">
                    <a:solidFill>
                      <a:prstClr val="white"/>
                    </a:solidFill>
                    <a:latin typeface="Arial" pitchFamily="34" charset="0"/>
                    <a:cs typeface="Arial" pitchFamily="34" charset="0"/>
                  </a:rPr>
                  <a:t>21%</a:t>
                </a:r>
                <a:endParaRPr lang="de-AT" sz="2600" dirty="0">
                  <a:solidFill>
                    <a:prstClr val="white"/>
                  </a:solidFill>
                  <a:latin typeface="Arial" pitchFamily="34" charset="0"/>
                  <a:cs typeface="Arial" pitchFamily="34" charset="0"/>
                </a:endParaRPr>
              </a:p>
            </p:txBody>
          </p:sp>
        </p:grpSp>
        <p:grpSp>
          <p:nvGrpSpPr>
            <p:cNvPr id="6" name="Gruppieren 29"/>
            <p:cNvGrpSpPr/>
            <p:nvPr/>
          </p:nvGrpSpPr>
          <p:grpSpPr>
            <a:xfrm>
              <a:off x="4211960" y="2996952"/>
              <a:ext cx="4877681" cy="3061856"/>
              <a:chOff x="3995936" y="3853725"/>
              <a:chExt cx="4877681" cy="3061856"/>
            </a:xfrm>
          </p:grpSpPr>
          <p:grpSp>
            <p:nvGrpSpPr>
              <p:cNvPr id="7" name="Group 1"/>
              <p:cNvGrpSpPr/>
              <p:nvPr/>
            </p:nvGrpSpPr>
            <p:grpSpPr>
              <a:xfrm>
                <a:off x="3995936" y="3853725"/>
                <a:ext cx="4877681" cy="3061856"/>
                <a:chOff x="-174240" y="3925733"/>
                <a:chExt cx="4877681" cy="3061856"/>
              </a:xfrm>
            </p:grpSpPr>
            <p:sp>
              <p:nvSpPr>
                <p:cNvPr id="5" name="TextBox 4"/>
                <p:cNvSpPr txBox="1"/>
                <p:nvPr/>
              </p:nvSpPr>
              <p:spPr>
                <a:xfrm>
                  <a:off x="2771800" y="6093296"/>
                  <a:ext cx="1931641" cy="338554"/>
                </a:xfrm>
                <a:prstGeom prst="rect">
                  <a:avLst/>
                </a:prstGeom>
                <a:solidFill>
                  <a:schemeClr val="bg1"/>
                </a:solidFill>
              </p:spPr>
              <p:txBody>
                <a:bodyPr wrap="square" rtlCol="0">
                  <a:spAutoFit/>
                </a:bodyPr>
                <a:lstStyle/>
                <a:p>
                  <a:pPr algn="l" fontAlgn="auto">
                    <a:spcBef>
                      <a:spcPts val="0"/>
                    </a:spcBef>
                    <a:spcAft>
                      <a:spcPts val="0"/>
                    </a:spcAft>
                  </a:pPr>
                  <a:r>
                    <a:rPr lang="en-CA" sz="1600" dirty="0">
                      <a:solidFill>
                        <a:prstClr val="black"/>
                      </a:solidFill>
                      <a:latin typeface="Arial" panose="020B0604020202020204" pitchFamily="34" charset="0"/>
                      <a:cs typeface="Arial" panose="020B0604020202020204" pitchFamily="34" charset="0"/>
                    </a:rPr>
                    <a:t>d</a:t>
                  </a:r>
                  <a:r>
                    <a:rPr lang="en-CA" sz="1600" dirty="0" smtClean="0">
                      <a:solidFill>
                        <a:prstClr val="black"/>
                      </a:solidFill>
                      <a:latin typeface="Arial" panose="020B0604020202020204" pitchFamily="34" charset="0"/>
                      <a:cs typeface="Arial" panose="020B0604020202020204" pitchFamily="34" charset="0"/>
                    </a:rPr>
                    <a:t>uring slow waves</a:t>
                  </a:r>
                  <a:endParaRPr lang="en-CA" sz="1600" dirty="0">
                    <a:solidFill>
                      <a:prstClr val="black"/>
                    </a:solidFill>
                    <a:latin typeface="Arial" panose="020B0604020202020204" pitchFamily="34" charset="0"/>
                    <a:cs typeface="Arial" panose="020B0604020202020204" pitchFamily="34" charset="0"/>
                  </a:endParaRPr>
                </a:p>
              </p:txBody>
            </p:sp>
            <p:sp>
              <p:nvSpPr>
                <p:cNvPr id="11" name="TextBox 10"/>
                <p:cNvSpPr txBox="1"/>
                <p:nvPr/>
              </p:nvSpPr>
              <p:spPr>
                <a:xfrm>
                  <a:off x="2771800" y="6402814"/>
                  <a:ext cx="1863824" cy="584775"/>
                </a:xfrm>
                <a:prstGeom prst="rect">
                  <a:avLst/>
                </a:prstGeom>
                <a:solidFill>
                  <a:schemeClr val="bg1"/>
                </a:solidFill>
              </p:spPr>
              <p:txBody>
                <a:bodyPr wrap="square" rtlCol="0">
                  <a:spAutoFit/>
                </a:bodyPr>
                <a:lstStyle/>
                <a:p>
                  <a:pPr algn="l" fontAlgn="auto">
                    <a:spcBef>
                      <a:spcPts val="0"/>
                    </a:spcBef>
                    <a:spcAft>
                      <a:spcPts val="0"/>
                    </a:spcAft>
                  </a:pPr>
                  <a:r>
                    <a:rPr lang="en-CA" sz="1600" dirty="0">
                      <a:solidFill>
                        <a:prstClr val="black"/>
                      </a:solidFill>
                      <a:latin typeface="Arial" panose="020B0604020202020204" pitchFamily="34" charset="0"/>
                      <a:cs typeface="Arial" panose="020B0604020202020204" pitchFamily="34" charset="0"/>
                    </a:rPr>
                    <a:t>d</a:t>
                  </a:r>
                  <a:r>
                    <a:rPr lang="en-CA" sz="1600" dirty="0" smtClean="0">
                      <a:solidFill>
                        <a:prstClr val="black"/>
                      </a:solidFill>
                      <a:latin typeface="Arial" panose="020B0604020202020204" pitchFamily="34" charset="0"/>
                      <a:cs typeface="Arial" panose="020B0604020202020204" pitchFamily="34" charset="0"/>
                    </a:rPr>
                    <a:t>uring “non slow waves”</a:t>
                  </a:r>
                  <a:endParaRPr lang="en-CA" sz="1600" dirty="0">
                    <a:solidFill>
                      <a:prstClr val="black"/>
                    </a:solidFill>
                    <a:latin typeface="Arial" panose="020B0604020202020204" pitchFamily="34" charset="0"/>
                    <a:cs typeface="Arial" panose="020B0604020202020204" pitchFamily="34" charset="0"/>
                  </a:endParaRPr>
                </a:p>
              </p:txBody>
            </p:sp>
            <p:graphicFrame>
              <p:nvGraphicFramePr>
                <p:cNvPr id="19" name="Chart 18"/>
                <p:cNvGraphicFramePr>
                  <a:graphicFrameLocks/>
                </p:cNvGraphicFramePr>
                <p:nvPr>
                  <p:extLst>
                    <p:ext uri="{D42A27DB-BD31-4B8C-83A1-F6EECF244321}">
                      <p14:modId xmlns:p14="http://schemas.microsoft.com/office/powerpoint/2010/main" val="3595660386"/>
                    </p:ext>
                  </p:extLst>
                </p:nvPr>
              </p:nvGraphicFramePr>
              <p:xfrm>
                <a:off x="-174240" y="3925733"/>
                <a:ext cx="3672408" cy="2782183"/>
              </p:xfrm>
              <a:graphic>
                <a:graphicData uri="http://schemas.openxmlformats.org/drawingml/2006/chart">
                  <c:chart xmlns:c="http://schemas.openxmlformats.org/drawingml/2006/chart" xmlns:r="http://schemas.openxmlformats.org/officeDocument/2006/relationships" r:id="rId2"/>
                </a:graphicData>
              </a:graphic>
            </p:graphicFrame>
          </p:grpSp>
          <p:sp>
            <p:nvSpPr>
              <p:cNvPr id="23" name="Textfeld 22"/>
              <p:cNvSpPr txBox="1"/>
              <p:nvPr/>
            </p:nvSpPr>
            <p:spPr>
              <a:xfrm>
                <a:off x="5951129" y="5229200"/>
                <a:ext cx="853119" cy="492443"/>
              </a:xfrm>
              <a:prstGeom prst="rect">
                <a:avLst/>
              </a:prstGeom>
              <a:noFill/>
            </p:spPr>
            <p:txBody>
              <a:bodyPr wrap="none" rtlCol="0">
                <a:spAutoFit/>
              </a:bodyPr>
              <a:lstStyle/>
              <a:p>
                <a:pPr algn="l" fontAlgn="auto">
                  <a:spcBef>
                    <a:spcPts val="0"/>
                  </a:spcBef>
                  <a:spcAft>
                    <a:spcPts val="0"/>
                  </a:spcAft>
                </a:pPr>
                <a:r>
                  <a:rPr lang="de-AT" sz="2600" dirty="0" smtClean="0">
                    <a:solidFill>
                      <a:prstClr val="white"/>
                    </a:solidFill>
                    <a:latin typeface="Arial" pitchFamily="34" charset="0"/>
                    <a:cs typeface="Arial" pitchFamily="34" charset="0"/>
                  </a:rPr>
                  <a:t>65%</a:t>
                </a:r>
                <a:endParaRPr lang="de-AT" sz="2600" dirty="0">
                  <a:solidFill>
                    <a:prstClr val="white"/>
                  </a:solidFill>
                  <a:latin typeface="Arial" pitchFamily="34" charset="0"/>
                  <a:cs typeface="Arial" pitchFamily="34" charset="0"/>
                </a:endParaRPr>
              </a:p>
            </p:txBody>
          </p:sp>
          <p:sp>
            <p:nvSpPr>
              <p:cNvPr id="24" name="Textfeld 23"/>
              <p:cNvSpPr txBox="1"/>
              <p:nvPr/>
            </p:nvSpPr>
            <p:spPr>
              <a:xfrm>
                <a:off x="4726993" y="4376717"/>
                <a:ext cx="853119" cy="492443"/>
              </a:xfrm>
              <a:prstGeom prst="rect">
                <a:avLst/>
              </a:prstGeom>
              <a:noFill/>
            </p:spPr>
            <p:txBody>
              <a:bodyPr wrap="none" rtlCol="0">
                <a:spAutoFit/>
              </a:bodyPr>
              <a:lstStyle/>
              <a:p>
                <a:pPr algn="l" fontAlgn="auto">
                  <a:spcBef>
                    <a:spcPts val="0"/>
                  </a:spcBef>
                  <a:spcAft>
                    <a:spcPts val="0"/>
                  </a:spcAft>
                </a:pPr>
                <a:r>
                  <a:rPr lang="de-AT" sz="2600" dirty="0" smtClean="0">
                    <a:solidFill>
                      <a:prstClr val="white"/>
                    </a:solidFill>
                    <a:latin typeface="Arial" pitchFamily="34" charset="0"/>
                    <a:cs typeface="Arial" pitchFamily="34" charset="0"/>
                  </a:rPr>
                  <a:t>35%</a:t>
                </a:r>
                <a:endParaRPr lang="de-AT" sz="2600" dirty="0">
                  <a:solidFill>
                    <a:prstClr val="white"/>
                  </a:solidFill>
                  <a:latin typeface="Arial" pitchFamily="34" charset="0"/>
                  <a:cs typeface="Arial" pitchFamily="34" charset="0"/>
                </a:endParaRPr>
              </a:p>
            </p:txBody>
          </p:sp>
        </p:grpSp>
        <p:sp>
          <p:nvSpPr>
            <p:cNvPr id="29" name="Textfeld 28"/>
            <p:cNvSpPr txBox="1"/>
            <p:nvPr/>
          </p:nvSpPr>
          <p:spPr>
            <a:xfrm>
              <a:off x="2987824" y="3284984"/>
              <a:ext cx="841897" cy="430887"/>
            </a:xfrm>
            <a:prstGeom prst="rect">
              <a:avLst/>
            </a:prstGeom>
            <a:noFill/>
          </p:spPr>
          <p:txBody>
            <a:bodyPr wrap="none" rtlCol="0">
              <a:spAutoFit/>
            </a:bodyPr>
            <a:lstStyle/>
            <a:p>
              <a:pPr algn="l" fontAlgn="auto">
                <a:spcBef>
                  <a:spcPts val="0"/>
                </a:spcBef>
                <a:spcAft>
                  <a:spcPts val="0"/>
                </a:spcAft>
              </a:pPr>
              <a:r>
                <a:rPr lang="en-CA" sz="2200" i="1" dirty="0">
                  <a:solidFill>
                    <a:prstClr val="black"/>
                  </a:solidFill>
                  <a:latin typeface="Arial" pitchFamily="34" charset="0"/>
                  <a:cs typeface="Arial" pitchFamily="34" charset="0"/>
                </a:rPr>
                <a:t>P</a:t>
              </a:r>
              <a:r>
                <a:rPr lang="en-CA" sz="2200" dirty="0">
                  <a:solidFill>
                    <a:prstClr val="black"/>
                  </a:solidFill>
                  <a:latin typeface="Arial" pitchFamily="34" charset="0"/>
                  <a:cs typeface="Arial" pitchFamily="34" charset="0"/>
                </a:rPr>
                <a:t> </a:t>
              </a:r>
              <a:r>
                <a:rPr lang="en-US" sz="2200" dirty="0">
                  <a:solidFill>
                    <a:prstClr val="black"/>
                  </a:solidFill>
                  <a:latin typeface="Arial" pitchFamily="34" charset="0"/>
                  <a:cs typeface="Arial" pitchFamily="34" charset="0"/>
                </a:rPr>
                <a:t>≈</a:t>
              </a:r>
              <a:r>
                <a:rPr lang="en-CA" sz="2200" dirty="0">
                  <a:solidFill>
                    <a:prstClr val="black"/>
                  </a:solidFill>
                  <a:latin typeface="Arial" pitchFamily="34" charset="0"/>
                  <a:cs typeface="Arial" pitchFamily="34" charset="0"/>
                </a:rPr>
                <a:t> 0</a:t>
              </a:r>
              <a:endParaRPr lang="de-AT" sz="2200" dirty="0">
                <a:solidFill>
                  <a:prstClr val="black"/>
                </a:solidFill>
                <a:latin typeface="Arial" pitchFamily="34" charset="0"/>
                <a:cs typeface="Arial" pitchFamily="34" charset="0"/>
              </a:endParaRPr>
            </a:p>
          </p:txBody>
        </p:sp>
        <p:sp>
          <p:nvSpPr>
            <p:cNvPr id="30" name="Textfeld 29"/>
            <p:cNvSpPr txBox="1"/>
            <p:nvPr/>
          </p:nvSpPr>
          <p:spPr>
            <a:xfrm>
              <a:off x="7186487" y="3284984"/>
              <a:ext cx="841897" cy="430887"/>
            </a:xfrm>
            <a:prstGeom prst="rect">
              <a:avLst/>
            </a:prstGeom>
            <a:noFill/>
          </p:spPr>
          <p:txBody>
            <a:bodyPr wrap="none" rtlCol="0">
              <a:spAutoFit/>
            </a:bodyPr>
            <a:lstStyle/>
            <a:p>
              <a:pPr algn="l" fontAlgn="auto">
                <a:spcBef>
                  <a:spcPts val="0"/>
                </a:spcBef>
                <a:spcAft>
                  <a:spcPts val="0"/>
                </a:spcAft>
              </a:pPr>
              <a:r>
                <a:rPr lang="en-CA" sz="2200" i="1" dirty="0">
                  <a:solidFill>
                    <a:prstClr val="black"/>
                  </a:solidFill>
                  <a:latin typeface="Arial" pitchFamily="34" charset="0"/>
                  <a:cs typeface="Arial" pitchFamily="34" charset="0"/>
                </a:rPr>
                <a:t>P</a:t>
              </a:r>
              <a:r>
                <a:rPr lang="en-CA" sz="2200" dirty="0">
                  <a:solidFill>
                    <a:prstClr val="black"/>
                  </a:solidFill>
                  <a:latin typeface="Arial" pitchFamily="34" charset="0"/>
                  <a:cs typeface="Arial" pitchFamily="34" charset="0"/>
                </a:rPr>
                <a:t> </a:t>
              </a:r>
              <a:r>
                <a:rPr lang="en-US" sz="2200" dirty="0">
                  <a:solidFill>
                    <a:prstClr val="black"/>
                  </a:solidFill>
                  <a:latin typeface="Arial" pitchFamily="34" charset="0"/>
                  <a:cs typeface="Arial" pitchFamily="34" charset="0"/>
                </a:rPr>
                <a:t>≈</a:t>
              </a:r>
              <a:r>
                <a:rPr lang="en-CA" sz="2200" dirty="0">
                  <a:solidFill>
                    <a:prstClr val="black"/>
                  </a:solidFill>
                  <a:latin typeface="Arial" pitchFamily="34" charset="0"/>
                  <a:cs typeface="Arial" pitchFamily="34" charset="0"/>
                </a:rPr>
                <a:t> 0</a:t>
              </a:r>
              <a:endParaRPr lang="de-AT" sz="2200" dirty="0">
                <a:solidFill>
                  <a:prstClr val="black"/>
                </a:solidFill>
                <a:latin typeface="Arial" pitchFamily="34" charset="0"/>
                <a:cs typeface="Arial" pitchFamily="34" charset="0"/>
              </a:endParaRPr>
            </a:p>
          </p:txBody>
        </p:sp>
      </p:grpSp>
      <p:graphicFrame>
        <p:nvGraphicFramePr>
          <p:cNvPr id="26" name="Chart 25"/>
          <p:cNvGraphicFramePr>
            <a:graphicFrameLocks/>
          </p:cNvGraphicFramePr>
          <p:nvPr>
            <p:extLst>
              <p:ext uri="{D42A27DB-BD31-4B8C-83A1-F6EECF244321}">
                <p14:modId xmlns:p14="http://schemas.microsoft.com/office/powerpoint/2010/main" val="1703112432"/>
              </p:ext>
            </p:extLst>
          </p:nvPr>
        </p:nvGraphicFramePr>
        <p:xfrm>
          <a:off x="-324544" y="3273371"/>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27" name="Textfeld 22"/>
          <p:cNvSpPr txBox="1"/>
          <p:nvPr/>
        </p:nvSpPr>
        <p:spPr>
          <a:xfrm>
            <a:off x="1913846" y="4734770"/>
            <a:ext cx="853119" cy="492443"/>
          </a:xfrm>
          <a:prstGeom prst="rect">
            <a:avLst/>
          </a:prstGeom>
          <a:noFill/>
        </p:spPr>
        <p:txBody>
          <a:bodyPr wrap="none" rtlCol="0">
            <a:spAutoFit/>
          </a:bodyPr>
          <a:lstStyle/>
          <a:p>
            <a:pPr algn="l" fontAlgn="auto">
              <a:spcBef>
                <a:spcPts val="0"/>
              </a:spcBef>
              <a:spcAft>
                <a:spcPts val="0"/>
              </a:spcAft>
            </a:pPr>
            <a:r>
              <a:rPr lang="de-AT" sz="2600" dirty="0" smtClean="0">
                <a:solidFill>
                  <a:prstClr val="white"/>
                </a:solidFill>
                <a:latin typeface="Arial" pitchFamily="34" charset="0"/>
                <a:cs typeface="Arial" pitchFamily="34" charset="0"/>
              </a:rPr>
              <a:t>79%</a:t>
            </a:r>
            <a:endParaRPr lang="de-AT" sz="2600" dirty="0">
              <a:solidFill>
                <a:prstClr val="white"/>
              </a:solidFill>
              <a:latin typeface="Arial" pitchFamily="34" charset="0"/>
              <a:cs typeface="Arial" pitchFamily="34" charset="0"/>
            </a:endParaRPr>
          </a:p>
        </p:txBody>
      </p:sp>
      <p:sp>
        <p:nvSpPr>
          <p:cNvPr id="31" name="Textfeld 23"/>
          <p:cNvSpPr txBox="1"/>
          <p:nvPr/>
        </p:nvSpPr>
        <p:spPr>
          <a:xfrm>
            <a:off x="923525" y="3774645"/>
            <a:ext cx="853119" cy="492443"/>
          </a:xfrm>
          <a:prstGeom prst="rect">
            <a:avLst/>
          </a:prstGeom>
          <a:noFill/>
        </p:spPr>
        <p:txBody>
          <a:bodyPr wrap="none" rtlCol="0">
            <a:spAutoFit/>
          </a:bodyPr>
          <a:lstStyle/>
          <a:p>
            <a:pPr algn="l" fontAlgn="auto">
              <a:spcBef>
                <a:spcPts val="0"/>
              </a:spcBef>
              <a:spcAft>
                <a:spcPts val="0"/>
              </a:spcAft>
            </a:pPr>
            <a:r>
              <a:rPr lang="de-AT" sz="2600" dirty="0" smtClean="0">
                <a:solidFill>
                  <a:prstClr val="white"/>
                </a:solidFill>
                <a:latin typeface="Arial" pitchFamily="34" charset="0"/>
                <a:cs typeface="Arial" pitchFamily="34" charset="0"/>
              </a:rPr>
              <a:t>21%</a:t>
            </a:r>
            <a:endParaRPr lang="de-AT" sz="2600" dirty="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33355525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chemeClr val="tx1"/>
                </a:solidFill>
                <a:effectLst/>
                <a:latin typeface="Arial" pitchFamily="34" charset="0"/>
                <a:cs typeface="Arial" pitchFamily="34" charset="0"/>
              </a:rPr>
              <a:t>Outline</a:t>
            </a:r>
            <a:endParaRPr lang="en-US" sz="3200" dirty="0">
              <a:solidFill>
                <a:schemeClr val="tx1"/>
              </a:solidFill>
              <a:effectLst/>
              <a:latin typeface="Arial" pitchFamily="34" charset="0"/>
              <a:cs typeface="Arial" pitchFamily="34" charset="0"/>
            </a:endParaRPr>
          </a:p>
        </p:txBody>
      </p:sp>
      <p:sp>
        <p:nvSpPr>
          <p:cNvPr id="3" name="Content Placeholder 2"/>
          <p:cNvSpPr>
            <a:spLocks noGrp="1"/>
          </p:cNvSpPr>
          <p:nvPr>
            <p:ph idx="1"/>
          </p:nvPr>
        </p:nvSpPr>
        <p:spPr>
          <a:xfrm>
            <a:off x="846715" y="2046420"/>
            <a:ext cx="7772400" cy="4114800"/>
          </a:xfrm>
        </p:spPr>
        <p:txBody>
          <a:bodyPr/>
          <a:lstStyle/>
          <a:p>
            <a:r>
              <a:rPr lang="en-US" dirty="0" smtClean="0">
                <a:solidFill>
                  <a:schemeClr val="accent1">
                    <a:lumMod val="20000"/>
                    <a:lumOff val="80000"/>
                  </a:schemeClr>
                </a:solidFill>
                <a:latin typeface="Arial" pitchFamily="34" charset="0"/>
                <a:cs typeface="Arial" pitchFamily="34" charset="0"/>
              </a:rPr>
              <a:t>HFOs: definitions and recording</a:t>
            </a:r>
          </a:p>
          <a:p>
            <a:r>
              <a:rPr lang="en-US" dirty="0" smtClean="0">
                <a:solidFill>
                  <a:schemeClr val="accent1">
                    <a:lumMod val="20000"/>
                    <a:lumOff val="80000"/>
                  </a:schemeClr>
                </a:solidFill>
                <a:latin typeface="Arial" pitchFamily="34" charset="0"/>
                <a:cs typeface="Arial" pitchFamily="34" charset="0"/>
              </a:rPr>
              <a:t>HFOs at seizure onset and </a:t>
            </a:r>
            <a:r>
              <a:rPr lang="en-US" dirty="0" err="1" smtClean="0">
                <a:solidFill>
                  <a:schemeClr val="accent1">
                    <a:lumMod val="20000"/>
                    <a:lumOff val="80000"/>
                  </a:schemeClr>
                </a:solidFill>
                <a:latin typeface="Arial" pitchFamily="34" charset="0"/>
                <a:cs typeface="Arial" pitchFamily="34" charset="0"/>
              </a:rPr>
              <a:t>interictally</a:t>
            </a:r>
            <a:endParaRPr lang="en-US" dirty="0" smtClean="0">
              <a:solidFill>
                <a:schemeClr val="accent1">
                  <a:lumMod val="20000"/>
                  <a:lumOff val="80000"/>
                </a:schemeClr>
              </a:solidFill>
              <a:latin typeface="Arial" pitchFamily="34" charset="0"/>
              <a:cs typeface="Arial" pitchFamily="34" charset="0"/>
            </a:endParaRPr>
          </a:p>
          <a:p>
            <a:r>
              <a:rPr lang="en-US" dirty="0" smtClean="0">
                <a:solidFill>
                  <a:schemeClr val="accent1">
                    <a:lumMod val="20000"/>
                    <a:lumOff val="80000"/>
                  </a:schemeClr>
                </a:solidFill>
                <a:latin typeface="Arial" pitchFamily="34" charset="0"/>
                <a:cs typeface="Arial" pitchFamily="34" charset="0"/>
              </a:rPr>
              <a:t>HFOs and sleep</a:t>
            </a:r>
          </a:p>
          <a:p>
            <a:r>
              <a:rPr lang="en-US" dirty="0" smtClean="0">
                <a:solidFill>
                  <a:srgbClr val="0070C0"/>
                </a:solidFill>
                <a:latin typeface="Arial" pitchFamily="34" charset="0"/>
                <a:cs typeface="Arial" pitchFamily="34" charset="0"/>
              </a:rPr>
              <a:t>HFOs and surgery</a:t>
            </a:r>
            <a:br>
              <a:rPr lang="en-US" dirty="0" smtClean="0">
                <a:solidFill>
                  <a:srgbClr val="0070C0"/>
                </a:solidFill>
                <a:latin typeface="Arial" pitchFamily="34" charset="0"/>
                <a:cs typeface="Arial" pitchFamily="34" charset="0"/>
              </a:rPr>
            </a:br>
            <a:endParaRPr lang="en-US" dirty="0" smtClean="0">
              <a:solidFill>
                <a:srgbClr val="0070C0"/>
              </a:solidFill>
              <a:latin typeface="Arial" pitchFamily="34" charset="0"/>
              <a:cs typeface="Arial" pitchFamily="34" charset="0"/>
            </a:endParaRPr>
          </a:p>
          <a:p>
            <a:r>
              <a:rPr lang="en-US" dirty="0" smtClean="0">
                <a:solidFill>
                  <a:schemeClr val="accent1">
                    <a:lumMod val="20000"/>
                    <a:lumOff val="80000"/>
                  </a:schemeClr>
                </a:solidFill>
                <a:latin typeface="Arial" pitchFamily="34" charset="0"/>
                <a:cs typeface="Arial" pitchFamily="34" charset="0"/>
              </a:rPr>
              <a:t>DC shifts at seizure onset</a:t>
            </a:r>
          </a:p>
          <a:p>
            <a:r>
              <a:rPr lang="en-US" dirty="0" smtClean="0">
                <a:solidFill>
                  <a:schemeClr val="accent1">
                    <a:lumMod val="20000"/>
                    <a:lumOff val="80000"/>
                  </a:schemeClr>
                </a:solidFill>
                <a:latin typeface="Arial" pitchFamily="34" charset="0"/>
                <a:cs typeface="Arial" pitchFamily="34" charset="0"/>
              </a:rPr>
              <a:t>DC shifts and HFOs at seizure onset</a:t>
            </a:r>
          </a:p>
        </p:txBody>
      </p:sp>
    </p:spTree>
    <p:extLst>
      <p:ext uri="{BB962C8B-B14F-4D97-AF65-F5344CB8AC3E}">
        <p14:creationId xmlns:p14="http://schemas.microsoft.com/office/powerpoint/2010/main" val="41377009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6" name="Rectangle 2"/>
          <p:cNvSpPr>
            <a:spLocks noGrp="1" noChangeArrowheads="1"/>
          </p:cNvSpPr>
          <p:nvPr>
            <p:ph type="title"/>
          </p:nvPr>
        </p:nvSpPr>
        <p:spPr>
          <a:xfrm>
            <a:off x="232235" y="395005"/>
            <a:ext cx="8525910" cy="1143000"/>
          </a:xfrm>
        </p:spPr>
        <p:txBody>
          <a:bodyPr/>
          <a:lstStyle/>
          <a:p>
            <a:r>
              <a:rPr lang="en-US" sz="3200" dirty="0">
                <a:solidFill>
                  <a:schemeClr val="tx1"/>
                </a:solidFill>
                <a:effectLst/>
                <a:latin typeface="Arial" pitchFamily="34" charset="0"/>
                <a:cs typeface="Arial" pitchFamily="34" charset="0"/>
              </a:rPr>
              <a:t>Are</a:t>
            </a:r>
            <a:r>
              <a:rPr lang="en-US" sz="4000" dirty="0">
                <a:solidFill>
                  <a:schemeClr val="tx1"/>
                </a:solidFill>
              </a:rPr>
              <a:t> </a:t>
            </a:r>
            <a:r>
              <a:rPr lang="en-US" sz="3200" dirty="0">
                <a:solidFill>
                  <a:schemeClr val="tx1"/>
                </a:solidFill>
                <a:effectLst/>
                <a:latin typeface="Arial" pitchFamily="34" charset="0"/>
                <a:cs typeface="Arial" pitchFamily="34" charset="0"/>
              </a:rPr>
              <a:t>HFOs useful in </a:t>
            </a:r>
            <a:r>
              <a:rPr lang="en-US" sz="3200" dirty="0" smtClean="0">
                <a:solidFill>
                  <a:schemeClr val="tx1"/>
                </a:solidFill>
                <a:effectLst/>
                <a:latin typeface="Arial" pitchFamily="34" charset="0"/>
                <a:cs typeface="Arial" pitchFamily="34" charset="0"/>
              </a:rPr>
              <a:t>defining</a:t>
            </a:r>
            <a:br>
              <a:rPr lang="en-US" sz="3200" dirty="0" smtClean="0">
                <a:solidFill>
                  <a:schemeClr val="tx1"/>
                </a:solidFill>
                <a:effectLst/>
                <a:latin typeface="Arial" pitchFamily="34" charset="0"/>
                <a:cs typeface="Arial" pitchFamily="34" charset="0"/>
              </a:rPr>
            </a:br>
            <a:r>
              <a:rPr lang="en-US" sz="3200" dirty="0" smtClean="0">
                <a:solidFill>
                  <a:schemeClr val="tx1"/>
                </a:solidFill>
                <a:effectLst/>
                <a:latin typeface="Arial" pitchFamily="34" charset="0"/>
                <a:cs typeface="Arial" pitchFamily="34" charset="0"/>
              </a:rPr>
              <a:t> </a:t>
            </a:r>
            <a:r>
              <a:rPr lang="en-US" sz="3200" dirty="0">
                <a:solidFill>
                  <a:schemeClr val="tx1"/>
                </a:solidFill>
                <a:effectLst/>
                <a:latin typeface="Arial" pitchFamily="34" charset="0"/>
                <a:cs typeface="Arial" pitchFamily="34" charset="0"/>
              </a:rPr>
              <a:t>the region to resect?</a:t>
            </a:r>
            <a:endParaRPr lang="en-CA" sz="3200" dirty="0">
              <a:solidFill>
                <a:schemeClr val="tx1"/>
              </a:solidFill>
              <a:effectLst/>
              <a:latin typeface="Arial" pitchFamily="34" charset="0"/>
              <a:cs typeface="Arial" pitchFamily="34" charset="0"/>
            </a:endParaRPr>
          </a:p>
        </p:txBody>
      </p:sp>
      <p:sp>
        <p:nvSpPr>
          <p:cNvPr id="830467" name="Rectangle 3"/>
          <p:cNvSpPr>
            <a:spLocks noGrp="1" noChangeArrowheads="1"/>
          </p:cNvSpPr>
          <p:nvPr>
            <p:ph type="body" idx="1"/>
          </p:nvPr>
        </p:nvSpPr>
        <p:spPr/>
        <p:txBody>
          <a:bodyPr/>
          <a:lstStyle/>
          <a:p>
            <a:endParaRPr lang="en-US" dirty="0">
              <a:solidFill>
                <a:schemeClr val="accent2"/>
              </a:solidFill>
              <a:latin typeface="Arial" pitchFamily="34" charset="0"/>
              <a:cs typeface="Arial" pitchFamily="34" charset="0"/>
            </a:endParaRPr>
          </a:p>
          <a:p>
            <a:r>
              <a:rPr lang="en-US" dirty="0">
                <a:solidFill>
                  <a:schemeClr val="accent2"/>
                </a:solidFill>
                <a:latin typeface="Arial" pitchFamily="34" charset="0"/>
                <a:cs typeface="Arial" pitchFamily="34" charset="0"/>
              </a:rPr>
              <a:t>20 patients operated independently of HFO results</a:t>
            </a:r>
          </a:p>
          <a:p>
            <a:pPr lvl="1"/>
            <a:r>
              <a:rPr lang="en-US" dirty="0">
                <a:solidFill>
                  <a:schemeClr val="accent2"/>
                </a:solidFill>
                <a:latin typeface="Arial" pitchFamily="34" charset="0"/>
                <a:cs typeface="Arial" pitchFamily="34" charset="0"/>
              </a:rPr>
              <a:t>Determined with post-op MRI which electrode contacts were in the region subsequently removed</a:t>
            </a:r>
          </a:p>
          <a:p>
            <a:pPr lvl="1"/>
            <a:r>
              <a:rPr lang="en-US" dirty="0">
                <a:solidFill>
                  <a:schemeClr val="accent2"/>
                </a:solidFill>
                <a:latin typeface="Arial" pitchFamily="34" charset="0"/>
                <a:cs typeface="Arial" pitchFamily="34" charset="0"/>
              </a:rPr>
              <a:t>Measured the proportion of channels with HFOs that were in removed regions.</a:t>
            </a:r>
            <a:endParaRPr lang="en-CA" dirty="0">
              <a:solidFill>
                <a:schemeClr val="accent2"/>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Disclosures</a:t>
            </a:r>
            <a:br>
              <a:rPr lang="en-US" dirty="0" smtClean="0"/>
            </a:br>
            <a:r>
              <a:rPr lang="en-US" dirty="0" smtClean="0"/>
              <a:t>Jean </a:t>
            </a:r>
            <a:r>
              <a:rPr lang="en-US" dirty="0"/>
              <a:t>Gotman </a:t>
            </a:r>
          </a:p>
        </p:txBody>
      </p:sp>
      <p:sp>
        <p:nvSpPr>
          <p:cNvPr id="3" name="Content Placeholder 2"/>
          <p:cNvSpPr>
            <a:spLocks noGrp="1"/>
          </p:cNvSpPr>
          <p:nvPr>
            <p:ph idx="1"/>
          </p:nvPr>
        </p:nvSpPr>
        <p:spPr/>
        <p:txBody>
          <a:bodyPr/>
          <a:lstStyle/>
          <a:p>
            <a:r>
              <a:rPr lang="en-US" dirty="0" smtClean="0"/>
              <a:t>Member of the Scientific Advisory Board of Precisis Inc.</a:t>
            </a:r>
          </a:p>
          <a:p>
            <a:r>
              <a:rPr lang="en-US" dirty="0" smtClean="0"/>
              <a:t>No commercial support for this presentation</a:t>
            </a:r>
            <a:endParaRPr lang="en-US" dirty="0"/>
          </a:p>
        </p:txBody>
      </p:sp>
    </p:spTree>
    <p:extLst>
      <p:ext uri="{BB962C8B-B14F-4D97-AF65-F5344CB8AC3E}">
        <p14:creationId xmlns:p14="http://schemas.microsoft.com/office/powerpoint/2010/main" val="29123287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3298" name="Rectangle 2"/>
          <p:cNvSpPr>
            <a:spLocks noGrp="1" noChangeArrowheads="1"/>
          </p:cNvSpPr>
          <p:nvPr>
            <p:ph type="body" idx="1"/>
          </p:nvPr>
        </p:nvSpPr>
        <p:spPr>
          <a:xfrm>
            <a:off x="685800" y="2732245"/>
            <a:ext cx="7772400" cy="4114800"/>
          </a:xfrm>
        </p:spPr>
        <p:txBody>
          <a:bodyPr/>
          <a:lstStyle/>
          <a:p>
            <a:r>
              <a:rPr lang="en-US" dirty="0">
                <a:solidFill>
                  <a:schemeClr val="accent2"/>
                </a:solidFill>
                <a:latin typeface="Arial" pitchFamily="34" charset="0"/>
                <a:cs typeface="Arial" pitchFamily="34" charset="0"/>
              </a:rPr>
              <a:t>Good results in 8 patients: in 7, most regions generating ripples AND regions generating fast ripples were removed</a:t>
            </a:r>
          </a:p>
          <a:p>
            <a:r>
              <a:rPr lang="en-US" dirty="0">
                <a:solidFill>
                  <a:schemeClr val="accent2"/>
                </a:solidFill>
                <a:latin typeface="Arial" pitchFamily="34" charset="0"/>
                <a:cs typeface="Arial" pitchFamily="34" charset="0"/>
              </a:rPr>
              <a:t>Poor results in 12 patients: in 11, either the region generating most ripples OR the region generating most fast ripples was not removed</a:t>
            </a:r>
            <a:endParaRPr lang="en-CA" dirty="0">
              <a:solidFill>
                <a:schemeClr val="accent2"/>
              </a:solidFill>
              <a:latin typeface="Arial" pitchFamily="34" charset="0"/>
              <a:cs typeface="Arial" pitchFamily="34" charset="0"/>
            </a:endParaRPr>
          </a:p>
        </p:txBody>
      </p:sp>
      <p:sp>
        <p:nvSpPr>
          <p:cNvPr id="823299" name="Rectangle 3"/>
          <p:cNvSpPr>
            <a:spLocks noGrp="1" noChangeArrowheads="1"/>
          </p:cNvSpPr>
          <p:nvPr>
            <p:ph type="title"/>
          </p:nvPr>
        </p:nvSpPr>
        <p:spPr>
          <a:xfrm>
            <a:off x="250825" y="890478"/>
            <a:ext cx="8642350" cy="925512"/>
          </a:xfrm>
          <a:noFill/>
          <a:ln/>
        </p:spPr>
        <p:txBody>
          <a:bodyPr/>
          <a:lstStyle/>
          <a:p>
            <a:r>
              <a:rPr lang="en-US" sz="3200" dirty="0">
                <a:solidFill>
                  <a:schemeClr val="tx1"/>
                </a:solidFill>
                <a:effectLst/>
                <a:latin typeface="Arial" pitchFamily="34" charset="0"/>
                <a:cs typeface="Arial" pitchFamily="34" charset="0"/>
              </a:rPr>
              <a:t>Removing the HFO generating regions: surgical follow </a:t>
            </a:r>
            <a:r>
              <a:rPr lang="en-US" sz="3200" dirty="0" smtClean="0">
                <a:solidFill>
                  <a:schemeClr val="tx1"/>
                </a:solidFill>
                <a:effectLst/>
                <a:latin typeface="Arial" pitchFamily="34" charset="0"/>
                <a:cs typeface="Arial" pitchFamily="34" charset="0"/>
              </a:rPr>
              <a:t>up</a:t>
            </a:r>
            <a:br>
              <a:rPr lang="en-US" sz="3200" dirty="0" smtClean="0">
                <a:solidFill>
                  <a:schemeClr val="tx1"/>
                </a:solidFill>
                <a:effectLst/>
                <a:latin typeface="Arial" pitchFamily="34" charset="0"/>
                <a:cs typeface="Arial" pitchFamily="34" charset="0"/>
              </a:rPr>
            </a:br>
            <a:r>
              <a:rPr lang="en-US" sz="2800" dirty="0"/>
              <a:t/>
            </a:r>
            <a:br>
              <a:rPr lang="en-US" sz="2800" dirty="0"/>
            </a:br>
            <a:r>
              <a:rPr lang="en-US" sz="2000" i="1" dirty="0">
                <a:solidFill>
                  <a:srgbClr val="002060"/>
                </a:solidFill>
                <a:effectLst/>
                <a:latin typeface="Arial" pitchFamily="34" charset="0"/>
                <a:cs typeface="Arial" pitchFamily="34" charset="0"/>
              </a:rPr>
              <a:t>Jacobs et al, Annals of Neurology, 2010</a:t>
            </a:r>
            <a:endParaRPr lang="en-CA" sz="2000" i="1" dirty="0">
              <a:solidFill>
                <a:srgbClr val="002060"/>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33410"/>
            <a:ext cx="7772400" cy="960125"/>
          </a:xfrm>
        </p:spPr>
        <p:txBody>
          <a:bodyPr>
            <a:normAutofit fontScale="90000"/>
          </a:bodyPr>
          <a:lstStyle/>
          <a:p>
            <a:pPr algn="l"/>
            <a:r>
              <a:rPr lang="en-US" sz="3200" dirty="0" smtClean="0"/>
              <a:t>Patients with higher </a:t>
            </a:r>
            <a:r>
              <a:rPr lang="en-US" sz="3200" i="1" dirty="0" smtClean="0"/>
              <a:t>ripple</a:t>
            </a:r>
            <a:r>
              <a:rPr lang="en-US" sz="3200" dirty="0" smtClean="0"/>
              <a:t> resection ratio are more likely to have a good surgical outcome</a:t>
            </a:r>
            <a:br>
              <a:rPr lang="en-US" sz="3200" dirty="0" smtClean="0"/>
            </a:br>
            <a:endParaRPr lang="en-US" sz="3200" dirty="0"/>
          </a:p>
        </p:txBody>
      </p:sp>
      <p:pic>
        <p:nvPicPr>
          <p:cNvPr id="1196034" name="Picture 2"/>
          <p:cNvPicPr>
            <a:picLocks noChangeAspect="1" noChangeArrowheads="1"/>
          </p:cNvPicPr>
          <p:nvPr/>
        </p:nvPicPr>
        <p:blipFill>
          <a:blip r:embed="rId2" cstate="print"/>
          <a:srcRect/>
          <a:stretch>
            <a:fillRect/>
          </a:stretch>
        </p:blipFill>
        <p:spPr bwMode="auto">
          <a:xfrm>
            <a:off x="115215" y="1316725"/>
            <a:ext cx="8873360" cy="4445885"/>
          </a:xfrm>
          <a:prstGeom prst="rect">
            <a:avLst/>
          </a:prstGeom>
          <a:noFill/>
          <a:ln w="9525">
            <a:noFill/>
            <a:miter lim="800000"/>
            <a:headEnd/>
            <a:tailEnd/>
          </a:ln>
          <a:effectLst/>
        </p:spPr>
      </p:pic>
      <p:sp>
        <p:nvSpPr>
          <p:cNvPr id="5" name="TextBox 4"/>
          <p:cNvSpPr txBox="1"/>
          <p:nvPr/>
        </p:nvSpPr>
        <p:spPr>
          <a:xfrm>
            <a:off x="4430917" y="6386185"/>
            <a:ext cx="4557658" cy="400110"/>
          </a:xfrm>
          <a:prstGeom prst="rect">
            <a:avLst/>
          </a:prstGeom>
          <a:noFill/>
        </p:spPr>
        <p:txBody>
          <a:bodyPr wrap="none" rtlCol="0">
            <a:spAutoFit/>
          </a:bodyPr>
          <a:lstStyle/>
          <a:p>
            <a:r>
              <a:rPr lang="en-US" sz="2000" dirty="0" smtClean="0">
                <a:solidFill>
                  <a:srgbClr val="002060"/>
                </a:solidFill>
                <a:latin typeface="+mn-lt"/>
              </a:rPr>
              <a:t>Höller et al, </a:t>
            </a:r>
            <a:r>
              <a:rPr lang="en-US" sz="2000" i="1" dirty="0" smtClean="0">
                <a:solidFill>
                  <a:srgbClr val="002060"/>
                </a:solidFill>
                <a:latin typeface="+mn-lt"/>
              </a:rPr>
              <a:t>Front Hum </a:t>
            </a:r>
            <a:r>
              <a:rPr lang="en-US" sz="2000" i="1" dirty="0" err="1" smtClean="0">
                <a:solidFill>
                  <a:srgbClr val="002060"/>
                </a:solidFill>
                <a:latin typeface="+mn-lt"/>
              </a:rPr>
              <a:t>Neurosci</a:t>
            </a:r>
            <a:r>
              <a:rPr lang="en-US" sz="2000" i="1" dirty="0" smtClean="0">
                <a:solidFill>
                  <a:srgbClr val="002060"/>
                </a:solidFill>
                <a:latin typeface="+mn-lt"/>
              </a:rPr>
              <a:t>, </a:t>
            </a:r>
            <a:r>
              <a:rPr lang="en-US" sz="2000" dirty="0" smtClean="0">
                <a:solidFill>
                  <a:srgbClr val="002060"/>
                </a:solidFill>
                <a:latin typeface="+mn-lt"/>
              </a:rPr>
              <a:t>2015</a:t>
            </a:r>
            <a:endParaRPr lang="en-US" sz="2000" dirty="0">
              <a:solidFill>
                <a:srgbClr val="002060"/>
              </a:solidFill>
              <a:latin typeface="+mn-lt"/>
            </a:endParaRPr>
          </a:p>
        </p:txBody>
      </p:sp>
      <p:sp>
        <p:nvSpPr>
          <p:cNvPr id="7" name="TextBox 6"/>
          <p:cNvSpPr txBox="1"/>
          <p:nvPr/>
        </p:nvSpPr>
        <p:spPr>
          <a:xfrm>
            <a:off x="1274578" y="5618085"/>
            <a:ext cx="6686447" cy="338554"/>
          </a:xfrm>
          <a:prstGeom prst="rect">
            <a:avLst/>
          </a:prstGeom>
          <a:solidFill>
            <a:schemeClr val="bg1"/>
          </a:solidFill>
        </p:spPr>
        <p:txBody>
          <a:bodyPr wrap="none" rtlCol="0">
            <a:spAutoFit/>
          </a:bodyPr>
          <a:lstStyle/>
          <a:p>
            <a:r>
              <a:rPr lang="en-US" sz="1600" b="1" dirty="0" smtClean="0">
                <a:solidFill>
                  <a:schemeClr val="tx1"/>
                </a:solidFill>
                <a:latin typeface="+mn-lt"/>
              </a:rPr>
              <a:t>Difference in mean resection ratio between good and bad outcome</a:t>
            </a:r>
            <a:endParaRPr lang="en-US" sz="1600" b="1" dirty="0">
              <a:solidFill>
                <a:schemeClr val="tx1"/>
              </a:solidFill>
              <a:latin typeface="+mn-lt"/>
            </a:endParaRPr>
          </a:p>
        </p:txBody>
      </p:sp>
    </p:spTree>
    <p:extLst>
      <p:ext uri="{BB962C8B-B14F-4D97-AF65-F5344CB8AC3E}">
        <p14:creationId xmlns:p14="http://schemas.microsoft.com/office/powerpoint/2010/main" val="22801134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33410"/>
            <a:ext cx="8033940" cy="960125"/>
          </a:xfrm>
        </p:spPr>
        <p:txBody>
          <a:bodyPr>
            <a:normAutofit fontScale="90000"/>
          </a:bodyPr>
          <a:lstStyle/>
          <a:p>
            <a:pPr algn="l"/>
            <a:r>
              <a:rPr lang="en-US" sz="3200" dirty="0" smtClean="0"/>
              <a:t>Patients with higher </a:t>
            </a:r>
            <a:r>
              <a:rPr lang="en-US" sz="3200" i="1" dirty="0" smtClean="0"/>
              <a:t>fast ripple </a:t>
            </a:r>
            <a:r>
              <a:rPr lang="en-US" sz="3200" dirty="0" smtClean="0"/>
              <a:t>resection ratio are more likely to have a good surgical outcome</a:t>
            </a:r>
            <a:br>
              <a:rPr lang="en-US" sz="3200" dirty="0" smtClean="0"/>
            </a:br>
            <a:endParaRPr lang="en-US" sz="3200" dirty="0"/>
          </a:p>
        </p:txBody>
      </p:sp>
      <p:sp>
        <p:nvSpPr>
          <p:cNvPr id="5" name="TextBox 4"/>
          <p:cNvSpPr txBox="1"/>
          <p:nvPr/>
        </p:nvSpPr>
        <p:spPr>
          <a:xfrm>
            <a:off x="4471861" y="6386185"/>
            <a:ext cx="4557658" cy="400110"/>
          </a:xfrm>
          <a:prstGeom prst="rect">
            <a:avLst/>
          </a:prstGeom>
          <a:noFill/>
        </p:spPr>
        <p:txBody>
          <a:bodyPr wrap="none" rtlCol="0">
            <a:spAutoFit/>
          </a:bodyPr>
          <a:lstStyle/>
          <a:p>
            <a:r>
              <a:rPr lang="en-US" sz="2000" dirty="0" smtClean="0">
                <a:solidFill>
                  <a:srgbClr val="002060"/>
                </a:solidFill>
                <a:latin typeface="+mn-lt"/>
              </a:rPr>
              <a:t>Höller et al, </a:t>
            </a:r>
            <a:r>
              <a:rPr lang="en-US" sz="2000" i="1" dirty="0" smtClean="0">
                <a:solidFill>
                  <a:srgbClr val="002060"/>
                </a:solidFill>
                <a:latin typeface="+mn-lt"/>
              </a:rPr>
              <a:t>Front Hum </a:t>
            </a:r>
            <a:r>
              <a:rPr lang="en-US" sz="2000" i="1" dirty="0" err="1" smtClean="0">
                <a:solidFill>
                  <a:srgbClr val="002060"/>
                </a:solidFill>
                <a:latin typeface="+mn-lt"/>
              </a:rPr>
              <a:t>Neurosci</a:t>
            </a:r>
            <a:r>
              <a:rPr lang="en-US" sz="2000" i="1" dirty="0" smtClean="0">
                <a:solidFill>
                  <a:srgbClr val="002060"/>
                </a:solidFill>
                <a:latin typeface="+mn-lt"/>
              </a:rPr>
              <a:t>, </a:t>
            </a:r>
            <a:r>
              <a:rPr lang="en-US" sz="2000" dirty="0" smtClean="0">
                <a:solidFill>
                  <a:srgbClr val="002060"/>
                </a:solidFill>
                <a:latin typeface="+mn-lt"/>
              </a:rPr>
              <a:t>2015</a:t>
            </a:r>
            <a:endParaRPr lang="en-US" sz="2000" dirty="0">
              <a:solidFill>
                <a:srgbClr val="002060"/>
              </a:solidFill>
              <a:latin typeface="+mn-lt"/>
            </a:endParaRPr>
          </a:p>
        </p:txBody>
      </p:sp>
      <p:pic>
        <p:nvPicPr>
          <p:cNvPr id="1197058" name="Picture 2"/>
          <p:cNvPicPr>
            <a:picLocks noChangeAspect="1" noChangeArrowheads="1"/>
          </p:cNvPicPr>
          <p:nvPr/>
        </p:nvPicPr>
        <p:blipFill>
          <a:blip r:embed="rId2" cstate="print"/>
          <a:srcRect/>
          <a:stretch>
            <a:fillRect/>
          </a:stretch>
        </p:blipFill>
        <p:spPr bwMode="auto">
          <a:xfrm>
            <a:off x="117754" y="1470345"/>
            <a:ext cx="8911765" cy="4354192"/>
          </a:xfrm>
          <a:prstGeom prst="rect">
            <a:avLst/>
          </a:prstGeom>
          <a:noFill/>
          <a:ln w="9525">
            <a:noFill/>
            <a:miter lim="800000"/>
            <a:headEnd/>
            <a:tailEnd/>
          </a:ln>
          <a:effectLst/>
        </p:spPr>
      </p:pic>
      <p:sp>
        <p:nvSpPr>
          <p:cNvPr id="6" name="TextBox 5"/>
          <p:cNvSpPr txBox="1"/>
          <p:nvPr/>
        </p:nvSpPr>
        <p:spPr>
          <a:xfrm>
            <a:off x="1274578" y="5694895"/>
            <a:ext cx="6686447" cy="338554"/>
          </a:xfrm>
          <a:prstGeom prst="rect">
            <a:avLst/>
          </a:prstGeom>
          <a:solidFill>
            <a:schemeClr val="bg1"/>
          </a:solidFill>
        </p:spPr>
        <p:txBody>
          <a:bodyPr wrap="none" rtlCol="0">
            <a:spAutoFit/>
          </a:bodyPr>
          <a:lstStyle/>
          <a:p>
            <a:r>
              <a:rPr lang="en-US" sz="1600" b="1" dirty="0" smtClean="0">
                <a:solidFill>
                  <a:schemeClr val="tx1"/>
                </a:solidFill>
                <a:latin typeface="+mn-lt"/>
              </a:rPr>
              <a:t>Difference in mean resection ratio between good and bad outcome</a:t>
            </a:r>
            <a:endParaRPr lang="en-US" sz="1600" b="1" dirty="0">
              <a:solidFill>
                <a:schemeClr val="tx1"/>
              </a:solidFill>
              <a:latin typeface="+mn-lt"/>
            </a:endParaRPr>
          </a:p>
        </p:txBody>
      </p:sp>
    </p:spTree>
    <p:extLst>
      <p:ext uri="{BB962C8B-B14F-4D97-AF65-F5344CB8AC3E}">
        <p14:creationId xmlns:p14="http://schemas.microsoft.com/office/powerpoint/2010/main" val="15190885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chemeClr val="tx1"/>
                </a:solidFill>
                <a:effectLst/>
                <a:latin typeface="Arial" pitchFamily="34" charset="0"/>
                <a:cs typeface="Arial" pitchFamily="34" charset="0"/>
              </a:rPr>
              <a:t>Outline</a:t>
            </a:r>
            <a:endParaRPr lang="en-US" sz="3200" dirty="0">
              <a:solidFill>
                <a:schemeClr val="tx1"/>
              </a:solidFill>
              <a:effectLst/>
              <a:latin typeface="Arial" pitchFamily="34" charset="0"/>
              <a:cs typeface="Arial" pitchFamily="34" charset="0"/>
            </a:endParaRPr>
          </a:p>
        </p:txBody>
      </p:sp>
      <p:sp>
        <p:nvSpPr>
          <p:cNvPr id="3" name="Content Placeholder 2"/>
          <p:cNvSpPr>
            <a:spLocks noGrp="1"/>
          </p:cNvSpPr>
          <p:nvPr>
            <p:ph idx="1"/>
          </p:nvPr>
        </p:nvSpPr>
        <p:spPr>
          <a:xfrm>
            <a:off x="846715" y="2046420"/>
            <a:ext cx="7772400" cy="4114800"/>
          </a:xfrm>
        </p:spPr>
        <p:txBody>
          <a:bodyPr/>
          <a:lstStyle/>
          <a:p>
            <a:r>
              <a:rPr lang="en-US" dirty="0" smtClean="0">
                <a:solidFill>
                  <a:schemeClr val="accent1">
                    <a:lumMod val="20000"/>
                    <a:lumOff val="80000"/>
                  </a:schemeClr>
                </a:solidFill>
                <a:latin typeface="Arial" pitchFamily="34" charset="0"/>
                <a:cs typeface="Arial" pitchFamily="34" charset="0"/>
              </a:rPr>
              <a:t>HFOs: definitions and recording</a:t>
            </a:r>
          </a:p>
          <a:p>
            <a:r>
              <a:rPr lang="en-US" dirty="0" smtClean="0">
                <a:solidFill>
                  <a:schemeClr val="accent1">
                    <a:lumMod val="20000"/>
                    <a:lumOff val="80000"/>
                  </a:schemeClr>
                </a:solidFill>
                <a:latin typeface="Arial" pitchFamily="34" charset="0"/>
                <a:cs typeface="Arial" pitchFamily="34" charset="0"/>
              </a:rPr>
              <a:t>HFOs at seizure onset and </a:t>
            </a:r>
            <a:r>
              <a:rPr lang="en-US" dirty="0" err="1" smtClean="0">
                <a:solidFill>
                  <a:schemeClr val="accent1">
                    <a:lumMod val="20000"/>
                    <a:lumOff val="80000"/>
                  </a:schemeClr>
                </a:solidFill>
                <a:latin typeface="Arial" pitchFamily="34" charset="0"/>
                <a:cs typeface="Arial" pitchFamily="34" charset="0"/>
              </a:rPr>
              <a:t>interictally</a:t>
            </a:r>
            <a:endParaRPr lang="en-US" dirty="0" smtClean="0">
              <a:solidFill>
                <a:schemeClr val="accent1">
                  <a:lumMod val="20000"/>
                  <a:lumOff val="80000"/>
                </a:schemeClr>
              </a:solidFill>
              <a:latin typeface="Arial" pitchFamily="34" charset="0"/>
              <a:cs typeface="Arial" pitchFamily="34" charset="0"/>
            </a:endParaRPr>
          </a:p>
          <a:p>
            <a:r>
              <a:rPr lang="en-US" dirty="0" smtClean="0">
                <a:solidFill>
                  <a:schemeClr val="accent1">
                    <a:lumMod val="20000"/>
                    <a:lumOff val="80000"/>
                  </a:schemeClr>
                </a:solidFill>
                <a:latin typeface="Arial" pitchFamily="34" charset="0"/>
                <a:cs typeface="Arial" pitchFamily="34" charset="0"/>
              </a:rPr>
              <a:t>HFOs and sleep</a:t>
            </a:r>
          </a:p>
          <a:p>
            <a:r>
              <a:rPr lang="en-US" dirty="0" smtClean="0">
                <a:solidFill>
                  <a:schemeClr val="accent1">
                    <a:lumMod val="20000"/>
                    <a:lumOff val="80000"/>
                  </a:schemeClr>
                </a:solidFill>
                <a:latin typeface="Arial" pitchFamily="34" charset="0"/>
                <a:cs typeface="Arial" pitchFamily="34" charset="0"/>
              </a:rPr>
              <a:t>HFOs and surgery</a:t>
            </a:r>
          </a:p>
          <a:p>
            <a:r>
              <a:rPr lang="en-US" dirty="0" smtClean="0">
                <a:latin typeface="Arial" pitchFamily="34" charset="0"/>
                <a:cs typeface="Arial" pitchFamily="34" charset="0"/>
              </a:rPr>
              <a:t>DC shifts at seizure onset</a:t>
            </a:r>
          </a:p>
          <a:p>
            <a:r>
              <a:rPr lang="en-US" dirty="0" smtClean="0">
                <a:solidFill>
                  <a:srgbClr val="0070C0"/>
                </a:solidFill>
                <a:latin typeface="Arial" pitchFamily="34" charset="0"/>
                <a:cs typeface="Arial" pitchFamily="34" charset="0"/>
              </a:rPr>
              <a:t>DC shifts and HFOs at seizure onset</a:t>
            </a:r>
          </a:p>
        </p:txBody>
      </p:sp>
    </p:spTree>
    <p:extLst>
      <p:ext uri="{BB962C8B-B14F-4D97-AF65-F5344CB8AC3E}">
        <p14:creationId xmlns:p14="http://schemas.microsoft.com/office/powerpoint/2010/main" val="12053143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26881" y="1731240"/>
            <a:ext cx="8490240" cy="3857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defTabSz="414726" hangingPunct="0">
              <a:lnSpc>
                <a:spcPct val="93000"/>
              </a:lnSpc>
              <a:buClr>
                <a:srgbClr val="000000"/>
              </a:buClr>
              <a:buSzPct val="45000"/>
            </a:pPr>
            <a:endParaRPr lang="en-CA" altLang="en-US" sz="1814" dirty="0">
              <a:solidFill>
                <a:srgbClr val="000000"/>
              </a:solidFill>
            </a:endParaRPr>
          </a:p>
          <a:p>
            <a:pPr algn="l" defTabSz="414726" hangingPunct="0">
              <a:lnSpc>
                <a:spcPct val="93000"/>
              </a:lnSpc>
              <a:buClr>
                <a:srgbClr val="000000"/>
              </a:buClr>
              <a:buSzPct val="45000"/>
            </a:pPr>
            <a:r>
              <a:rPr lang="en-US" altLang="en-US" sz="1451" i="1" dirty="0">
                <a:solidFill>
                  <a:srgbClr val="000000"/>
                </a:solidFill>
              </a:rPr>
              <a:t>ELECTROENCEPHALOGRAPHY  AND CLINICAL NEUROPHYSIOLOGY                                      </a:t>
            </a:r>
            <a:r>
              <a:rPr lang="en-US" altLang="en-US" sz="1814" i="1" baseline="-25000" dirty="0">
                <a:solidFill>
                  <a:srgbClr val="000000"/>
                </a:solidFill>
              </a:rPr>
              <a:t>63</a:t>
            </a:r>
            <a:endParaRPr lang="en-US" altLang="en-US" sz="1814" i="1" baseline="30000" dirty="0">
              <a:solidFill>
                <a:srgbClr val="000000"/>
              </a:solidFill>
            </a:endParaRPr>
          </a:p>
          <a:p>
            <a:pPr algn="l" defTabSz="414726" hangingPunct="0">
              <a:lnSpc>
                <a:spcPct val="93000"/>
              </a:lnSpc>
              <a:buClr>
                <a:srgbClr val="000000"/>
              </a:buClr>
              <a:buSzPct val="45000"/>
            </a:pPr>
            <a:endParaRPr lang="en-CA" altLang="en-US" sz="1451" dirty="0">
              <a:solidFill>
                <a:srgbClr val="000000"/>
              </a:solidFill>
            </a:endParaRPr>
          </a:p>
          <a:p>
            <a:pPr defTabSz="414726" hangingPunct="0">
              <a:lnSpc>
                <a:spcPct val="93000"/>
              </a:lnSpc>
              <a:buClr>
                <a:srgbClr val="000000"/>
              </a:buClr>
              <a:buSzPct val="45000"/>
            </a:pPr>
            <a:r>
              <a:rPr lang="en-US" altLang="en-US" sz="2903" i="1" dirty="0">
                <a:solidFill>
                  <a:srgbClr val="000000"/>
                </a:solidFill>
              </a:rPr>
              <a:t>CHANGES IN DIRECT CURRENT ACTIVITY DURING EXPERIMENTAL FOCAL SEIZURES</a:t>
            </a:r>
          </a:p>
          <a:p>
            <a:pPr algn="l" defTabSz="414726" hangingPunct="0">
              <a:lnSpc>
                <a:spcPct val="93000"/>
              </a:lnSpc>
              <a:buClr>
                <a:srgbClr val="000000"/>
              </a:buClr>
              <a:buSzPct val="45000"/>
            </a:pPr>
            <a:endParaRPr lang="en-CA" altLang="en-US" sz="2540" dirty="0">
              <a:solidFill>
                <a:srgbClr val="000000"/>
              </a:solidFill>
            </a:endParaRPr>
          </a:p>
          <a:p>
            <a:pPr marL="391686" lvl="1" indent="-195843" defTabSz="414726" hangingPunct="0">
              <a:lnSpc>
                <a:spcPct val="93000"/>
              </a:lnSpc>
              <a:buClr>
                <a:srgbClr val="000000"/>
              </a:buClr>
              <a:buSzPct val="45000"/>
            </a:pPr>
            <a:r>
              <a:rPr lang="en-US" altLang="en-US" sz="1451" i="1" dirty="0">
                <a:solidFill>
                  <a:srgbClr val="000000"/>
                </a:solidFill>
              </a:rPr>
              <a:t>ROBERT </a:t>
            </a:r>
            <a:r>
              <a:rPr lang="en-US" altLang="en-US" sz="2540" i="1" dirty="0">
                <a:solidFill>
                  <a:srgbClr val="000000"/>
                </a:solidFill>
              </a:rPr>
              <a:t>J. </a:t>
            </a:r>
            <a:r>
              <a:rPr lang="en-US" altLang="en-US" sz="1451" i="1" dirty="0">
                <a:solidFill>
                  <a:srgbClr val="000000"/>
                </a:solidFill>
              </a:rPr>
              <a:t>GUMNIT,  </a:t>
            </a:r>
            <a:r>
              <a:rPr lang="en-US" altLang="en-US" sz="1814" i="1" dirty="0">
                <a:solidFill>
                  <a:srgbClr val="000000"/>
                </a:solidFill>
              </a:rPr>
              <a:t>M.D. </a:t>
            </a:r>
            <a:r>
              <a:rPr lang="en-US" altLang="en-US" sz="1451" i="1" dirty="0">
                <a:solidFill>
                  <a:srgbClr val="000000"/>
                </a:solidFill>
              </a:rPr>
              <a:t>AND TAKEO TAKAHASHI,  </a:t>
            </a:r>
            <a:r>
              <a:rPr lang="en-US" altLang="en-US" sz="1814" i="1" dirty="0">
                <a:solidFill>
                  <a:srgbClr val="000000"/>
                </a:solidFill>
              </a:rPr>
              <a:t>M.D.</a:t>
            </a:r>
          </a:p>
          <a:p>
            <a:pPr algn="l" defTabSz="414726" hangingPunct="0">
              <a:lnSpc>
                <a:spcPct val="93000"/>
              </a:lnSpc>
              <a:buClr>
                <a:srgbClr val="000000"/>
              </a:buClr>
              <a:buSzPct val="45000"/>
            </a:pPr>
            <a:endParaRPr lang="en-CA" altLang="en-US" sz="1633" dirty="0">
              <a:solidFill>
                <a:srgbClr val="000000"/>
              </a:solidFill>
            </a:endParaRPr>
          </a:p>
          <a:p>
            <a:pPr algn="l" defTabSz="414726" hangingPunct="0">
              <a:lnSpc>
                <a:spcPct val="93000"/>
              </a:lnSpc>
              <a:buClr>
                <a:srgbClr val="000000"/>
              </a:buClr>
              <a:buSzPct val="45000"/>
            </a:pPr>
            <a:r>
              <a:rPr lang="en-US" altLang="en-US" sz="1633" i="1" dirty="0">
                <a:solidFill>
                  <a:srgbClr val="000000"/>
                </a:solidFill>
              </a:rPr>
              <a:t>Department of </a:t>
            </a:r>
            <a:r>
              <a:rPr lang="en-US" altLang="en-US" sz="1633" i="1" dirty="0" smtClean="0">
                <a:solidFill>
                  <a:srgbClr val="000000"/>
                </a:solidFill>
              </a:rPr>
              <a:t>Neurology </a:t>
            </a:r>
            <a:r>
              <a:rPr lang="en-US" altLang="en-US" sz="1633" i="1" dirty="0">
                <a:solidFill>
                  <a:srgbClr val="000000"/>
                </a:solidFill>
              </a:rPr>
              <a:t>.and Division of Electroencephalography and Neurophysiology ( Department of Psychiatry) State </a:t>
            </a:r>
            <a:r>
              <a:rPr lang="en-US" altLang="en-US" sz="1633" i="1" dirty="0" smtClean="0">
                <a:solidFill>
                  <a:srgbClr val="000000"/>
                </a:solidFill>
              </a:rPr>
              <a:t>University  of </a:t>
            </a:r>
            <a:r>
              <a:rPr lang="en-US" altLang="en-US" sz="1633" i="1" dirty="0">
                <a:solidFill>
                  <a:srgbClr val="000000"/>
                </a:solidFill>
              </a:rPr>
              <a:t>Iowa </a:t>
            </a:r>
            <a:r>
              <a:rPr lang="en-US" altLang="en-US" sz="1633" i="1" dirty="0" smtClean="0">
                <a:solidFill>
                  <a:srgbClr val="000000"/>
                </a:solidFill>
              </a:rPr>
              <a:t>College </a:t>
            </a:r>
            <a:r>
              <a:rPr lang="en-US" altLang="en-US" sz="1633" i="1" dirty="0">
                <a:solidFill>
                  <a:srgbClr val="000000"/>
                </a:solidFill>
              </a:rPr>
              <a:t>of Medicine, Iowa City, Iowa and the Division of Neurology, University of Minnesota School of Medicine, Minneapolis, Minn. ( U.S.A.)</a:t>
            </a:r>
            <a:endParaRPr lang="en-US" altLang="en-US" sz="1633" dirty="0">
              <a:solidFill>
                <a:srgbClr val="000000"/>
              </a:solidFill>
            </a:endParaRPr>
          </a:p>
          <a:p>
            <a:pPr algn="l" defTabSz="414726" hangingPunct="0">
              <a:lnSpc>
                <a:spcPct val="93000"/>
              </a:lnSpc>
              <a:buClr>
                <a:srgbClr val="000000"/>
              </a:buClr>
              <a:buSzPct val="45000"/>
            </a:pPr>
            <a:endParaRPr lang="en-CA" altLang="en-US" sz="2540" i="1" dirty="0">
              <a:solidFill>
                <a:srgbClr val="000000"/>
              </a:solidFill>
            </a:endParaRPr>
          </a:p>
          <a:p>
            <a:pPr marL="391686" lvl="1" indent="-195843" defTabSz="414726" hangingPunct="0">
              <a:lnSpc>
                <a:spcPct val="93000"/>
              </a:lnSpc>
              <a:buClr>
                <a:srgbClr val="000000"/>
              </a:buClr>
              <a:buSzPct val="45000"/>
            </a:pPr>
            <a:r>
              <a:rPr lang="en-US" altLang="en-US" sz="1633" b="1" i="1" u="sng" dirty="0">
                <a:solidFill>
                  <a:srgbClr val="000000"/>
                </a:solidFill>
              </a:rPr>
              <a:t>(Accepted for publication: December 14, 1964)</a:t>
            </a:r>
          </a:p>
        </p:txBody>
      </p:sp>
    </p:spTree>
    <p:extLst>
      <p:ext uri="{BB962C8B-B14F-4D97-AF65-F5344CB8AC3E}">
        <p14:creationId xmlns:p14="http://schemas.microsoft.com/office/powerpoint/2010/main" val="4528807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08000" y="-24119"/>
            <a:ext cx="4769280" cy="681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859143" y="663840"/>
            <a:ext cx="1023037" cy="461665"/>
          </a:xfrm>
          <a:prstGeom prst="rect">
            <a:avLst/>
          </a:prstGeom>
          <a:noFill/>
        </p:spPr>
        <p:txBody>
          <a:bodyPr wrap="none" rtlCol="0">
            <a:spAutoFit/>
          </a:bodyPr>
          <a:lstStyle/>
          <a:p>
            <a:r>
              <a:rPr lang="en-US" dirty="0" smtClean="0">
                <a:solidFill>
                  <a:srgbClr val="0070C0"/>
                </a:solidFill>
                <a:latin typeface="+mn-lt"/>
              </a:rPr>
              <a:t>Focus</a:t>
            </a:r>
            <a:endParaRPr lang="en-US" dirty="0">
              <a:solidFill>
                <a:srgbClr val="0070C0"/>
              </a:solidFill>
              <a:latin typeface="+mn-lt"/>
            </a:endParaRPr>
          </a:p>
        </p:txBody>
      </p:sp>
      <p:sp>
        <p:nvSpPr>
          <p:cNvPr id="4" name="TextBox 3"/>
          <p:cNvSpPr txBox="1"/>
          <p:nvPr/>
        </p:nvSpPr>
        <p:spPr>
          <a:xfrm>
            <a:off x="1956520" y="1815185"/>
            <a:ext cx="954107" cy="461665"/>
          </a:xfrm>
          <a:prstGeom prst="rect">
            <a:avLst/>
          </a:prstGeom>
          <a:noFill/>
        </p:spPr>
        <p:txBody>
          <a:bodyPr wrap="none" rtlCol="0">
            <a:spAutoFit/>
          </a:bodyPr>
          <a:lstStyle/>
          <a:p>
            <a:r>
              <a:rPr lang="en-US" dirty="0" smtClean="0">
                <a:solidFill>
                  <a:srgbClr val="0070C0"/>
                </a:solidFill>
                <a:latin typeface="+mn-lt"/>
              </a:rPr>
              <a:t>3 mm</a:t>
            </a:r>
            <a:endParaRPr lang="en-US" dirty="0">
              <a:solidFill>
                <a:srgbClr val="0070C0"/>
              </a:solidFill>
              <a:latin typeface="+mn-lt"/>
            </a:endParaRPr>
          </a:p>
        </p:txBody>
      </p:sp>
      <p:sp>
        <p:nvSpPr>
          <p:cNvPr id="5" name="TextBox 4"/>
          <p:cNvSpPr txBox="1"/>
          <p:nvPr/>
        </p:nvSpPr>
        <p:spPr>
          <a:xfrm>
            <a:off x="1998865" y="3044950"/>
            <a:ext cx="954108" cy="461665"/>
          </a:xfrm>
          <a:prstGeom prst="rect">
            <a:avLst/>
          </a:prstGeom>
          <a:noFill/>
        </p:spPr>
        <p:txBody>
          <a:bodyPr wrap="none" rtlCol="0">
            <a:spAutoFit/>
          </a:bodyPr>
          <a:lstStyle/>
          <a:p>
            <a:r>
              <a:rPr lang="en-US" dirty="0" smtClean="0">
                <a:solidFill>
                  <a:srgbClr val="0070C0"/>
                </a:solidFill>
                <a:latin typeface="+mn-lt"/>
              </a:rPr>
              <a:t>5 mm</a:t>
            </a:r>
            <a:endParaRPr lang="en-US" dirty="0">
              <a:solidFill>
                <a:srgbClr val="0070C0"/>
              </a:solidFill>
              <a:latin typeface="+mn-lt"/>
            </a:endParaRPr>
          </a:p>
        </p:txBody>
      </p:sp>
      <p:sp>
        <p:nvSpPr>
          <p:cNvPr id="6" name="TextBox 5"/>
          <p:cNvSpPr txBox="1"/>
          <p:nvPr/>
        </p:nvSpPr>
        <p:spPr>
          <a:xfrm>
            <a:off x="1998865" y="4005075"/>
            <a:ext cx="954108" cy="461665"/>
          </a:xfrm>
          <a:prstGeom prst="rect">
            <a:avLst/>
          </a:prstGeom>
          <a:noFill/>
        </p:spPr>
        <p:txBody>
          <a:bodyPr wrap="none" rtlCol="0">
            <a:spAutoFit/>
          </a:bodyPr>
          <a:lstStyle/>
          <a:p>
            <a:r>
              <a:rPr lang="en-US" dirty="0" smtClean="0">
                <a:solidFill>
                  <a:srgbClr val="0070C0"/>
                </a:solidFill>
                <a:latin typeface="+mn-lt"/>
              </a:rPr>
              <a:t>7 mm</a:t>
            </a:r>
            <a:endParaRPr lang="en-US" dirty="0">
              <a:solidFill>
                <a:srgbClr val="0070C0"/>
              </a:solidFill>
              <a:latin typeface="+mn-lt"/>
            </a:endParaRPr>
          </a:p>
        </p:txBody>
      </p:sp>
    </p:spTree>
    <p:extLst>
      <p:ext uri="{BB962C8B-B14F-4D97-AF65-F5344CB8AC3E}">
        <p14:creationId xmlns:p14="http://schemas.microsoft.com/office/powerpoint/2010/main" val="2294430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spect="1"/>
          </p:cNvPicPr>
          <p:nvPr/>
        </p:nvPicPr>
        <p:blipFill rotWithShape="1">
          <a:blip r:embed="rId2">
            <a:extLst>
              <a:ext uri="{28A0092B-C50C-407E-A947-70E740481C1C}">
                <a14:useLocalDpi xmlns:a14="http://schemas.microsoft.com/office/drawing/2010/main" val="0"/>
              </a:ext>
            </a:extLst>
          </a:blip>
          <a:srcRect b="35162"/>
          <a:stretch/>
        </p:blipFill>
        <p:spPr bwMode="auto">
          <a:xfrm>
            <a:off x="1065894" y="381501"/>
            <a:ext cx="6924151" cy="600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85896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0641" y="1129321"/>
            <a:ext cx="8556480" cy="4272901"/>
          </a:xfrm>
          <a:prstGeom prst="rect">
            <a:avLst/>
          </a:prstGeom>
        </p:spPr>
        <p:txBody>
          <a:bodyPr>
            <a:spAutoFit/>
          </a:bodyPr>
          <a:lstStyle/>
          <a:p>
            <a:pPr defTabSz="414726" hangingPunct="0">
              <a:lnSpc>
                <a:spcPct val="93000"/>
              </a:lnSpc>
              <a:buClr>
                <a:srgbClr val="000000"/>
              </a:buClr>
              <a:buSzPct val="45000"/>
            </a:pPr>
            <a:r>
              <a:rPr lang="en-US" altLang="en-US" sz="2177">
                <a:solidFill>
                  <a:srgbClr val="000000"/>
                </a:solidFill>
              </a:rPr>
              <a:t>Subdural Recording of Ictal DC Shifts in Neocortical Seizures in Humans</a:t>
            </a:r>
          </a:p>
          <a:p>
            <a:pPr algn="l" defTabSz="414726" hangingPunct="0">
              <a:lnSpc>
                <a:spcPct val="93000"/>
              </a:lnSpc>
              <a:buClr>
                <a:srgbClr val="000000"/>
              </a:buClr>
              <a:buSzPct val="45000"/>
            </a:pPr>
            <a:endParaRPr lang="en-CA" altLang="en-US" sz="1814">
              <a:solidFill>
                <a:srgbClr val="000000"/>
              </a:solidFill>
            </a:endParaRPr>
          </a:p>
          <a:p>
            <a:pPr defTabSz="414726" hangingPunct="0">
              <a:lnSpc>
                <a:spcPct val="93000"/>
              </a:lnSpc>
              <a:buClr>
                <a:srgbClr val="000000"/>
              </a:buClr>
              <a:buSzPct val="45000"/>
            </a:pPr>
            <a:r>
              <a:rPr lang="en-CA" altLang="en-US" sz="1451">
                <a:solidFill>
                  <a:srgbClr val="000000"/>
                </a:solidFill>
              </a:rPr>
              <a:t>Akio Ikeda, Kiyohito Terada, Nobuhiro Mikuni, Richard C. Burgess, Youssef Comair, Waro Taki, Toshiaki Hamano, Jun Kimura, Hans O.Luders, and Hiroshi Shibasaki</a:t>
            </a:r>
          </a:p>
          <a:p>
            <a:pPr algn="l" defTabSz="414726" hangingPunct="0">
              <a:lnSpc>
                <a:spcPct val="93000"/>
              </a:lnSpc>
              <a:buClr>
                <a:srgbClr val="000000"/>
              </a:buClr>
              <a:buSzPct val="45000"/>
            </a:pPr>
            <a:endParaRPr lang="en-CA" altLang="en-US" sz="1270">
              <a:solidFill>
                <a:srgbClr val="000000"/>
              </a:solidFill>
            </a:endParaRPr>
          </a:p>
          <a:p>
            <a:pPr defTabSz="414726" hangingPunct="0">
              <a:lnSpc>
                <a:spcPct val="93000"/>
              </a:lnSpc>
              <a:buClr>
                <a:srgbClr val="000000"/>
              </a:buClr>
              <a:buSzPct val="45000"/>
            </a:pPr>
            <a:r>
              <a:rPr lang="en-US" altLang="en-US" sz="907" i="1">
                <a:solidFill>
                  <a:srgbClr val="000000"/>
                </a:solidFill>
              </a:rPr>
              <a:t>Departments  of Brain Pathophysiology ,  Neurosurgery, and  tNeurology , Kyoto  University School  of M edicine, Shogoin, Sakyo-ku, Kyoto, Japan; and Departments  of :f:Neurology  and  §Neurosurgery , The Cleveland Clinic Foundation,  Cleveland,  Ohio,  U.S .A.</a:t>
            </a:r>
            <a:endParaRPr lang="en-US" altLang="en-US" sz="907">
              <a:solidFill>
                <a:srgbClr val="000000"/>
              </a:solidFill>
            </a:endParaRPr>
          </a:p>
          <a:p>
            <a:pPr algn="l" defTabSz="414726" hangingPunct="0">
              <a:lnSpc>
                <a:spcPct val="93000"/>
              </a:lnSpc>
              <a:buClr>
                <a:srgbClr val="000000"/>
              </a:buClr>
              <a:buSzPct val="45000"/>
            </a:pPr>
            <a:endParaRPr lang="en-CA" altLang="en-US" sz="998" i="1">
              <a:solidFill>
                <a:srgbClr val="000000"/>
              </a:solidFill>
            </a:endParaRPr>
          </a:p>
          <a:p>
            <a:pPr algn="l" defTabSz="414726" hangingPunct="0">
              <a:lnSpc>
                <a:spcPct val="93000"/>
              </a:lnSpc>
              <a:buClr>
                <a:srgbClr val="000000"/>
              </a:buClr>
              <a:buSzPct val="45000"/>
            </a:pPr>
            <a:endParaRPr lang="en-CA" altLang="en-US" sz="726" i="1">
              <a:solidFill>
                <a:srgbClr val="000000"/>
              </a:solidFill>
            </a:endParaRPr>
          </a:p>
          <a:p>
            <a:pPr marL="391686" lvl="1" indent="-195843" algn="l" defTabSz="414726" hangingPunct="0">
              <a:lnSpc>
                <a:spcPct val="93000"/>
              </a:lnSpc>
              <a:buClr>
                <a:srgbClr val="000000"/>
              </a:buClr>
              <a:buSzPct val="45000"/>
            </a:pPr>
            <a:endParaRPr lang="en-CA" altLang="en-US" sz="272">
              <a:solidFill>
                <a:srgbClr val="000000"/>
              </a:solidFill>
            </a:endParaRPr>
          </a:p>
          <a:p>
            <a:pPr algn="l" defTabSz="414726" hangingPunct="0">
              <a:lnSpc>
                <a:spcPct val="93000"/>
              </a:lnSpc>
              <a:buClr>
                <a:srgbClr val="000000"/>
              </a:buClr>
              <a:buSzPct val="45000"/>
            </a:pPr>
            <a:endParaRPr lang="en-CA" altLang="en-US" sz="907" i="1">
              <a:solidFill>
                <a:srgbClr val="000000"/>
              </a:solidFill>
            </a:endParaRPr>
          </a:p>
          <a:p>
            <a:pPr algn="just" defTabSz="414726" hangingPunct="0">
              <a:lnSpc>
                <a:spcPct val="93000"/>
              </a:lnSpc>
              <a:buClr>
                <a:srgbClr val="000000"/>
              </a:buClr>
              <a:buSzPct val="45000"/>
            </a:pPr>
            <a:r>
              <a:rPr lang="en-CA" altLang="en-US" sz="1270">
                <a:solidFill>
                  <a:srgbClr val="000000"/>
                </a:solidFill>
              </a:rPr>
              <a:t>Summary: </a:t>
            </a:r>
            <a:r>
              <a:rPr lang="en-CA" altLang="en-US" sz="1270" i="1">
                <a:solidFill>
                  <a:srgbClr val="000000"/>
                </a:solidFill>
              </a:rPr>
              <a:t>Purpose: </a:t>
            </a:r>
            <a:r>
              <a:rPr lang="en-CA" altLang="en-US" sz="1270">
                <a:solidFill>
                  <a:srgbClr val="000000"/>
                </a:solidFill>
              </a:rPr>
              <a:t>Invasive ictal EEG recording is often necessary to delineate epileptogenic areas in patients with intractable partial epilepsy, but even intracranial ictal re­ cordings often reveal ill-defined onset zones in neocortical epilepsy. We studied the physiologic significance of ictal direct current (DC) potentials recorded intracranially in human  epilepsy.</a:t>
            </a:r>
          </a:p>
          <a:p>
            <a:pPr algn="just" defTabSz="414726" hangingPunct="0">
              <a:lnSpc>
                <a:spcPct val="93000"/>
              </a:lnSpc>
              <a:buClr>
                <a:srgbClr val="000000"/>
              </a:buClr>
              <a:buSzPct val="45000"/>
            </a:pPr>
            <a:r>
              <a:rPr lang="en-US" altLang="en-US" sz="1270" i="1">
                <a:solidFill>
                  <a:srgbClr val="000000"/>
                </a:solidFill>
              </a:rPr>
              <a:t>Methods: </a:t>
            </a:r>
            <a:r>
              <a:rPr lang="en-US" altLang="en-US" sz="1270">
                <a:solidFill>
                  <a:srgbClr val="000000"/>
                </a:solidFill>
              </a:rPr>
              <a:t>We made intracranial  ictal EEG  recordings in three patients with intractable partial seizures arising from frontal, lateral temporal, and parietal neocortical areas by using closely spaced subdural electrodes (</a:t>
            </a:r>
            <a:r>
              <a:rPr lang="en-US" altLang="en-US" sz="1270" b="1" u="sng">
                <a:solidFill>
                  <a:srgbClr val="000000"/>
                </a:solidFill>
              </a:rPr>
              <a:t>platinum in two patients and stainless steel in one patient</a:t>
            </a:r>
            <a:r>
              <a:rPr lang="en-US" altLang="en-US" sz="1270">
                <a:solidFill>
                  <a:srgbClr val="000000"/>
                </a:solidFill>
              </a:rPr>
              <a:t>) with both standard (1.5 Hz) and open (0.016 Hz) low-frequency filter (LFF)  settings.</a:t>
            </a:r>
          </a:p>
          <a:p>
            <a:pPr algn="l" defTabSz="414726" hangingPunct="0">
              <a:lnSpc>
                <a:spcPct val="93000"/>
              </a:lnSpc>
              <a:buClr>
                <a:srgbClr val="000000"/>
              </a:buClr>
              <a:buSzPct val="45000"/>
            </a:pPr>
            <a:endParaRPr lang="en-CA" altLang="en-US" sz="1089">
              <a:solidFill>
                <a:srgbClr val="000000"/>
              </a:solidFill>
            </a:endParaRPr>
          </a:p>
          <a:p>
            <a:pPr algn="just" defTabSz="414726" hangingPunct="0">
              <a:lnSpc>
                <a:spcPct val="93000"/>
              </a:lnSpc>
              <a:buClr>
                <a:srgbClr val="000000"/>
              </a:buClr>
              <a:buSzPct val="45000"/>
            </a:pPr>
            <a:r>
              <a:rPr lang="en-US" altLang="en-US" sz="1270" i="1">
                <a:solidFill>
                  <a:srgbClr val="000000"/>
                </a:solidFill>
              </a:rPr>
              <a:t>Results: </a:t>
            </a:r>
            <a:r>
              <a:rPr lang="en-US" altLang="en-US" sz="1270">
                <a:solidFill>
                  <a:srgbClr val="000000"/>
                </a:solidFill>
              </a:rPr>
              <a:t>The initial ictal  pattern  was  localized  to two to nine subdural electrodes and characterized by very low voltage and high-frequency rhythmic activity ("electrodecremental pattern"). </a:t>
            </a:r>
            <a:r>
              <a:rPr lang="en-US" altLang="en-US" sz="1270" b="1" u="sng">
                <a:solidFill>
                  <a:srgbClr val="000000"/>
                </a:solidFill>
              </a:rPr>
              <a:t>A slow-rising negative potential (DC potential) was seen in a slightly more restricted area (two to six electrodes) and occurred 1-10 s before the  initial ictal EEG discharges  in two patients.</a:t>
            </a:r>
          </a:p>
          <a:p>
            <a:pPr algn="just" defTabSz="414726" hangingPunct="0">
              <a:lnSpc>
                <a:spcPct val="93000"/>
              </a:lnSpc>
              <a:buClr>
                <a:srgbClr val="000000"/>
              </a:buClr>
              <a:buSzPct val="45000"/>
            </a:pPr>
            <a:r>
              <a:rPr lang="en-US" altLang="en-US" sz="1270" i="1">
                <a:solidFill>
                  <a:srgbClr val="000000"/>
                </a:solidFill>
              </a:rPr>
              <a:t>Conclusions: </a:t>
            </a:r>
            <a:r>
              <a:rPr lang="en-US" altLang="en-US" sz="1270">
                <a:solidFill>
                  <a:srgbClr val="000000"/>
                </a:solidFill>
              </a:rPr>
              <a:t>These results agree with those of previous studies of ictal DC shifts in animals and suggest that ictal DC shifts may be helpful in delineating the epileptogenic area more precisely  in human  epilepsy.</a:t>
            </a:r>
            <a:endParaRPr lang="en-US" altLang="en-US" sz="1089">
              <a:solidFill>
                <a:srgbClr val="000000"/>
              </a:solidFill>
            </a:endParaRPr>
          </a:p>
        </p:txBody>
      </p:sp>
      <p:sp>
        <p:nvSpPr>
          <p:cNvPr id="6147" name="Text Box 4"/>
          <p:cNvSpPr txBox="1">
            <a:spLocks noChangeArrowheads="1"/>
          </p:cNvSpPr>
          <p:nvPr/>
        </p:nvSpPr>
        <p:spPr bwMode="auto">
          <a:xfrm>
            <a:off x="5094721" y="600516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1pPr>
            <a:lvl2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2pPr>
            <a:lvl3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3pPr>
            <a:lvl4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4pPr>
            <a:lvl5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5pPr>
            <a:lvl6pPr marL="15367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6pPr>
            <a:lvl7pPr marL="19939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7pPr>
            <a:lvl8pPr marL="24511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8pPr>
            <a:lvl9pPr marL="29083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9pPr>
          </a:lstStyle>
          <a:p>
            <a:pPr algn="l" defTabSz="414726" hangingPunct="0">
              <a:tabLst>
                <a:tab pos="656650" algn="l"/>
                <a:tab pos="1313299" algn="l"/>
                <a:tab pos="1969949" algn="l"/>
                <a:tab pos="2626599" algn="l"/>
                <a:tab pos="3283248" algn="l"/>
              </a:tabLst>
            </a:pPr>
            <a:r>
              <a:rPr lang="en-GB" altLang="en-US" sz="1800" b="1" i="1" dirty="0">
                <a:solidFill>
                  <a:srgbClr val="000000"/>
                </a:solidFill>
                <a:latin typeface="Arial" panose="020B0604020202020204" pitchFamily="34" charset="0"/>
              </a:rPr>
              <a:t>Epilepsia</a:t>
            </a:r>
            <a:r>
              <a:rPr lang="en-GB" altLang="en-US" sz="1800" b="1" dirty="0">
                <a:solidFill>
                  <a:srgbClr val="000000"/>
                </a:solidFill>
                <a:latin typeface="Arial" panose="020B0604020202020204" pitchFamily="34" charset="0"/>
              </a:rPr>
              <a:t> 1996;32:662-674</a:t>
            </a:r>
          </a:p>
        </p:txBody>
      </p:sp>
    </p:spTree>
    <p:extLst>
      <p:ext uri="{BB962C8B-B14F-4D97-AF65-F5344CB8AC3E}">
        <p14:creationId xmlns:p14="http://schemas.microsoft.com/office/powerpoint/2010/main" val="29385796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926" y="471816"/>
            <a:ext cx="8775649" cy="618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14051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ChangeArrowheads="1"/>
          </p:cNvSpPr>
          <p:nvPr/>
        </p:nvSpPr>
        <p:spPr bwMode="auto">
          <a:xfrm>
            <a:off x="309045" y="621001"/>
            <a:ext cx="8508076" cy="5309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defTabSz="414726" hangingPunct="0">
              <a:lnSpc>
                <a:spcPct val="93000"/>
              </a:lnSpc>
              <a:buClr>
                <a:srgbClr val="000000"/>
              </a:buClr>
              <a:buSzPct val="45000"/>
            </a:pPr>
            <a:endParaRPr lang="en-CA" altLang="en-US" sz="635" dirty="0">
              <a:solidFill>
                <a:srgbClr val="000000"/>
              </a:solidFill>
            </a:endParaRPr>
          </a:p>
          <a:p>
            <a:pPr defTabSz="414726" hangingPunct="0">
              <a:lnSpc>
                <a:spcPct val="93000"/>
              </a:lnSpc>
              <a:buClr>
                <a:srgbClr val="000000"/>
              </a:buClr>
              <a:buSzPct val="45000"/>
            </a:pPr>
            <a:r>
              <a:rPr lang="en-US" altLang="en-US" sz="2177" b="1" dirty="0">
                <a:solidFill>
                  <a:srgbClr val="231F20"/>
                </a:solidFill>
                <a:latin typeface="Century Schoolbook" panose="02040604050505020304" pitchFamily="18" charset="0"/>
              </a:rPr>
              <a:t>Very slow EEG responses lateralize</a:t>
            </a:r>
            <a:endParaRPr lang="en-US" altLang="en-US" sz="2177" dirty="0">
              <a:solidFill>
                <a:srgbClr val="000000"/>
              </a:solidFill>
              <a:latin typeface="Century Schoolbook" panose="02040604050505020304" pitchFamily="18" charset="0"/>
            </a:endParaRPr>
          </a:p>
          <a:p>
            <a:pPr defTabSz="414726" hangingPunct="0">
              <a:lnSpc>
                <a:spcPct val="93000"/>
              </a:lnSpc>
              <a:buClr>
                <a:srgbClr val="000000"/>
              </a:buClr>
              <a:buSzPct val="45000"/>
            </a:pPr>
            <a:r>
              <a:rPr lang="en-CA" altLang="en-US" sz="2177" b="1" dirty="0">
                <a:solidFill>
                  <a:srgbClr val="231F20"/>
                </a:solidFill>
                <a:latin typeface="Century Schoolbook" panose="02040604050505020304" pitchFamily="18" charset="0"/>
              </a:rPr>
              <a:t>temporal lobe seizures</a:t>
            </a:r>
            <a:endParaRPr lang="en-CA" altLang="en-US" sz="2177" dirty="0">
              <a:solidFill>
                <a:srgbClr val="000000"/>
              </a:solidFill>
              <a:latin typeface="Century Schoolbook" panose="02040604050505020304" pitchFamily="18" charset="0"/>
            </a:endParaRPr>
          </a:p>
          <a:p>
            <a:pPr defTabSz="414726" hangingPunct="0">
              <a:lnSpc>
                <a:spcPct val="93000"/>
              </a:lnSpc>
              <a:buClr>
                <a:srgbClr val="000000"/>
              </a:buClr>
              <a:buSzPct val="45000"/>
            </a:pPr>
            <a:r>
              <a:rPr lang="en-US" altLang="en-US" sz="1633" b="1" dirty="0">
                <a:solidFill>
                  <a:srgbClr val="231F20"/>
                </a:solidFill>
                <a:latin typeface="Century Schoolbook" panose="02040604050505020304" pitchFamily="18" charset="0"/>
              </a:rPr>
              <a:t>An evaluation of non-invasive DC-EEG</a:t>
            </a:r>
          </a:p>
          <a:p>
            <a:pPr defTabSz="414726" hangingPunct="0">
              <a:lnSpc>
                <a:spcPct val="93000"/>
              </a:lnSpc>
              <a:buClr>
                <a:srgbClr val="000000"/>
              </a:buClr>
              <a:buSzPct val="45000"/>
            </a:pPr>
            <a:endParaRPr lang="en-US" altLang="en-US" sz="1633" dirty="0">
              <a:solidFill>
                <a:srgbClr val="000000"/>
              </a:solidFill>
              <a:latin typeface="Century Schoolbook" panose="02040604050505020304" pitchFamily="18" charset="0"/>
            </a:endParaRPr>
          </a:p>
          <a:p>
            <a:pPr defTabSz="414726" hangingPunct="0">
              <a:lnSpc>
                <a:spcPct val="93000"/>
              </a:lnSpc>
              <a:buClr>
                <a:srgbClr val="000000"/>
              </a:buClr>
              <a:buSzPct val="45000"/>
            </a:pPr>
            <a:r>
              <a:rPr lang="en-CA" altLang="en-US" sz="1451" dirty="0">
                <a:solidFill>
                  <a:srgbClr val="231F20"/>
                </a:solidFill>
                <a:latin typeface="Century" panose="02040604050505020304" pitchFamily="18" charset="0"/>
              </a:rPr>
              <a:t>S. Vanhatalo, MD, PhD; M.D. Holmes, MD; P. </a:t>
            </a:r>
            <a:r>
              <a:rPr lang="en-CA" altLang="en-US" sz="1451" dirty="0" err="1">
                <a:solidFill>
                  <a:srgbClr val="231F20"/>
                </a:solidFill>
                <a:latin typeface="Century" panose="02040604050505020304" pitchFamily="18" charset="0"/>
              </a:rPr>
              <a:t>Tallgren</a:t>
            </a:r>
            <a:r>
              <a:rPr lang="en-CA" altLang="en-US" sz="1451" dirty="0">
                <a:solidFill>
                  <a:srgbClr val="231F20"/>
                </a:solidFill>
                <a:latin typeface="Century" panose="02040604050505020304" pitchFamily="18" charset="0"/>
              </a:rPr>
              <a:t>, MSc; J. </a:t>
            </a:r>
            <a:r>
              <a:rPr lang="en-CA" altLang="en-US" sz="1451" dirty="0" err="1">
                <a:solidFill>
                  <a:srgbClr val="231F20"/>
                </a:solidFill>
                <a:latin typeface="Century" panose="02040604050505020304" pitchFamily="18" charset="0"/>
              </a:rPr>
              <a:t>Voipio</a:t>
            </a:r>
            <a:r>
              <a:rPr lang="en-CA" altLang="en-US" sz="1451" dirty="0">
                <a:solidFill>
                  <a:srgbClr val="231F20"/>
                </a:solidFill>
                <a:latin typeface="Century" panose="02040604050505020304" pitchFamily="18" charset="0"/>
              </a:rPr>
              <a:t>, PhD; K. Kaila, PhD; and</a:t>
            </a:r>
            <a:endParaRPr lang="en-CA" altLang="en-US" sz="1451" dirty="0">
              <a:solidFill>
                <a:srgbClr val="000000"/>
              </a:solidFill>
              <a:latin typeface="Century" panose="02040604050505020304" pitchFamily="18" charset="0"/>
            </a:endParaRPr>
          </a:p>
          <a:p>
            <a:pPr marL="587529" lvl="2" indent="-195843" defTabSz="414726" hangingPunct="0">
              <a:lnSpc>
                <a:spcPct val="93000"/>
              </a:lnSpc>
              <a:buClr>
                <a:srgbClr val="000000"/>
              </a:buClr>
              <a:buSzPct val="45000"/>
            </a:pPr>
            <a:r>
              <a:rPr lang="en-CA" altLang="en-US" sz="1451" dirty="0">
                <a:solidFill>
                  <a:srgbClr val="231F20"/>
                </a:solidFill>
                <a:latin typeface="Century" panose="02040604050505020304" pitchFamily="18" charset="0"/>
              </a:rPr>
              <a:t>J.W. Miller, MD, PhD</a:t>
            </a:r>
            <a:endParaRPr lang="en-CA" altLang="en-US" sz="1451" dirty="0">
              <a:solidFill>
                <a:srgbClr val="000000"/>
              </a:solidFill>
              <a:latin typeface="Century" panose="02040604050505020304" pitchFamily="18" charset="0"/>
            </a:endParaRPr>
          </a:p>
          <a:p>
            <a:pPr algn="l" defTabSz="414726" hangingPunct="0">
              <a:lnSpc>
                <a:spcPct val="93000"/>
              </a:lnSpc>
              <a:buClr>
                <a:srgbClr val="000000"/>
              </a:buClr>
              <a:buSzPct val="45000"/>
            </a:pPr>
            <a:endParaRPr lang="en-CA" altLang="en-US" sz="907" dirty="0">
              <a:solidFill>
                <a:srgbClr val="000000"/>
              </a:solidFill>
              <a:latin typeface="Century" panose="02040604050505020304" pitchFamily="18" charset="0"/>
            </a:endParaRPr>
          </a:p>
          <a:p>
            <a:pPr marL="587529" lvl="2" indent="-195843" algn="l" defTabSz="414726" hangingPunct="0">
              <a:lnSpc>
                <a:spcPct val="93000"/>
              </a:lnSpc>
              <a:buClr>
                <a:srgbClr val="000000"/>
              </a:buClr>
              <a:buSzPct val="45000"/>
            </a:pPr>
            <a:endParaRPr lang="en-CA" altLang="en-US" sz="181" dirty="0">
              <a:solidFill>
                <a:srgbClr val="000000"/>
              </a:solidFill>
              <a:latin typeface="Century" panose="02040604050505020304" pitchFamily="18" charset="0"/>
            </a:endParaRPr>
          </a:p>
          <a:p>
            <a:pPr algn="l" defTabSz="414726" hangingPunct="0">
              <a:lnSpc>
                <a:spcPct val="93000"/>
              </a:lnSpc>
              <a:buClr>
                <a:srgbClr val="000000"/>
              </a:buClr>
              <a:buSzPct val="45000"/>
            </a:pPr>
            <a:endParaRPr lang="en-CA" altLang="en-US" sz="816" dirty="0">
              <a:solidFill>
                <a:srgbClr val="000000"/>
              </a:solidFill>
              <a:latin typeface="Century" panose="02040604050505020304" pitchFamily="18" charset="0"/>
            </a:endParaRPr>
          </a:p>
          <a:p>
            <a:pPr algn="just" defTabSz="414726" hangingPunct="0">
              <a:lnSpc>
                <a:spcPct val="93000"/>
              </a:lnSpc>
              <a:buClr>
                <a:srgbClr val="000000"/>
              </a:buClr>
              <a:buSzPct val="45000"/>
            </a:pPr>
            <a:r>
              <a:rPr lang="en-US" altLang="en-US" sz="1270" b="1" dirty="0">
                <a:solidFill>
                  <a:srgbClr val="231F20"/>
                </a:solidFill>
                <a:latin typeface="Century Schoolbook" panose="02040604050505020304" pitchFamily="18" charset="0"/>
              </a:rPr>
              <a:t>Abstract—</a:t>
            </a:r>
            <a:r>
              <a:rPr lang="en-US" altLang="en-US" sz="1270" i="1" dirty="0">
                <a:solidFill>
                  <a:srgbClr val="231F20"/>
                </a:solidFill>
                <a:latin typeface="Century Schoolbook" panose="02040604050505020304" pitchFamily="18" charset="0"/>
              </a:rPr>
              <a:t>Background: </a:t>
            </a:r>
            <a:r>
              <a:rPr lang="en-US" altLang="en-US" sz="1270" dirty="0">
                <a:solidFill>
                  <a:srgbClr val="231F20"/>
                </a:solidFill>
                <a:latin typeface="Century" panose="02040604050505020304" pitchFamily="18" charset="0"/>
              </a:rPr>
              <a:t>This study tested the idea that very slow EEG responses (direct current [DC] potential shifts) could be detected noninvasively during temporal lobe (TL) seizures, and that these shifts give lateralizing information consistent with that obtained by other methods. </a:t>
            </a:r>
            <a:r>
              <a:rPr lang="en-US" altLang="en-US" sz="1270" i="1" dirty="0">
                <a:solidFill>
                  <a:srgbClr val="231F20"/>
                </a:solidFill>
                <a:latin typeface="Century Schoolbook" panose="02040604050505020304" pitchFamily="18" charset="0"/>
              </a:rPr>
              <a:t>Methods: </a:t>
            </a:r>
            <a:r>
              <a:rPr lang="en-US" altLang="en-US" sz="1270" b="1" u="sng" dirty="0">
                <a:solidFill>
                  <a:srgbClr val="231F20"/>
                </a:solidFill>
                <a:latin typeface="Century" panose="02040604050505020304" pitchFamily="18" charset="0"/>
              </a:rPr>
              <a:t>Seven patients with TL epilepsy (TLE) </a:t>
            </a:r>
            <a:r>
              <a:rPr lang="en-US" altLang="en-US" sz="1270" dirty="0">
                <a:solidFill>
                  <a:srgbClr val="231F20"/>
                </a:solidFill>
                <a:latin typeface="Century" panose="02040604050505020304" pitchFamily="18" charset="0"/>
              </a:rPr>
              <a:t>were recorded with </a:t>
            </a:r>
            <a:r>
              <a:rPr lang="en-US" altLang="en-US" sz="1270" b="1" u="sng" dirty="0">
                <a:solidFill>
                  <a:srgbClr val="231F20"/>
                </a:solidFill>
                <a:latin typeface="Century" panose="02040604050505020304" pitchFamily="18" charset="0"/>
              </a:rPr>
              <a:t>scalp DC-EEG </a:t>
            </a:r>
            <a:r>
              <a:rPr lang="en-US" altLang="en-US" sz="1270" dirty="0">
                <a:solidFill>
                  <a:srgbClr val="231F20"/>
                </a:solidFill>
                <a:latin typeface="Century" panose="02040604050505020304" pitchFamily="18" charset="0"/>
              </a:rPr>
              <a:t>technique at bedside. All recordings were performed simultaneously with conventional EEG (scalp in five, and </a:t>
            </a:r>
            <a:r>
              <a:rPr lang="en-US" altLang="en-US" sz="1270" dirty="0" err="1">
                <a:solidFill>
                  <a:srgbClr val="231F20"/>
                </a:solidFill>
                <a:latin typeface="Century" panose="02040604050505020304" pitchFamily="18" charset="0"/>
              </a:rPr>
              <a:t>intracranially</a:t>
            </a:r>
            <a:r>
              <a:rPr lang="en-US" altLang="en-US" sz="1270" dirty="0">
                <a:solidFill>
                  <a:srgbClr val="231F20"/>
                </a:solidFill>
                <a:latin typeface="Century" panose="02040604050505020304" pitchFamily="18" charset="0"/>
              </a:rPr>
              <a:t> in two; two patients with scalp recordings were recorded </a:t>
            </a:r>
            <a:r>
              <a:rPr lang="en-US" altLang="en-US" sz="1270" dirty="0" err="1">
                <a:solidFill>
                  <a:srgbClr val="231F20"/>
                </a:solidFill>
                <a:latin typeface="Century" panose="02040604050505020304" pitchFamily="18" charset="0"/>
              </a:rPr>
              <a:t>intracranially</a:t>
            </a:r>
            <a:r>
              <a:rPr lang="en-US" altLang="en-US" sz="1270" dirty="0">
                <a:solidFill>
                  <a:srgbClr val="231F20"/>
                </a:solidFill>
                <a:latin typeface="Century" panose="02040604050505020304" pitchFamily="18" charset="0"/>
              </a:rPr>
              <a:t> later). Seizures in five patients originated in the mesial TL. Ictal DC shifts were evaluated by comparing them to the temporal evolution of ictal discharges, and by comparing the laterality of these shifts to the side of seizure onset defined by routine EEG and other </a:t>
            </a:r>
            <a:r>
              <a:rPr lang="en-US" altLang="en-US" sz="1270" dirty="0" err="1">
                <a:solidFill>
                  <a:srgbClr val="231F20"/>
                </a:solidFill>
                <a:latin typeface="Century" panose="02040604050505020304" pitchFamily="18" charset="0"/>
              </a:rPr>
              <a:t>presurgical</a:t>
            </a:r>
            <a:r>
              <a:rPr lang="en-US" altLang="en-US" sz="1270" dirty="0">
                <a:solidFill>
                  <a:srgbClr val="231F20"/>
                </a:solidFill>
                <a:latin typeface="Century" panose="02040604050505020304" pitchFamily="18" charset="0"/>
              </a:rPr>
              <a:t> diagnostic tests. </a:t>
            </a:r>
            <a:r>
              <a:rPr lang="en-US" altLang="en-US" sz="1270" i="1" dirty="0">
                <a:solidFill>
                  <a:srgbClr val="231F20"/>
                </a:solidFill>
                <a:latin typeface="Century Schoolbook" panose="02040604050505020304" pitchFamily="18" charset="0"/>
              </a:rPr>
              <a:t>Results: </a:t>
            </a:r>
            <a:r>
              <a:rPr lang="en-US" altLang="en-US" sz="1270" b="1" u="sng" dirty="0">
                <a:solidFill>
                  <a:srgbClr val="231F20"/>
                </a:solidFill>
                <a:latin typeface="Century" panose="02040604050505020304" pitchFamily="18" charset="0"/>
              </a:rPr>
              <a:t>All seizures (35/35) were associated with negative DC shifts at temporal derivations </a:t>
            </a:r>
            <a:r>
              <a:rPr lang="en-US" altLang="en-US" sz="1270" dirty="0">
                <a:solidFill>
                  <a:srgbClr val="231F20"/>
                </a:solidFill>
                <a:latin typeface="Century" panose="02040604050505020304" pitchFamily="18" charset="0"/>
              </a:rPr>
              <a:t>(30 to 150 </a:t>
            </a:r>
            <a:r>
              <a:rPr lang="en-US" altLang="en-US" sz="1270" dirty="0">
                <a:solidFill>
                  <a:srgbClr val="231F20"/>
                </a:solidFill>
                <a:latin typeface="Gill Sans Ultra Bold" panose="020B0A02020104020203" pitchFamily="34" charset="0"/>
              </a:rPr>
              <a:t>µ</a:t>
            </a:r>
            <a:r>
              <a:rPr lang="en-US" altLang="en-US" sz="1270" dirty="0">
                <a:solidFill>
                  <a:srgbClr val="231F20"/>
                </a:solidFill>
                <a:latin typeface="Century" panose="02040604050505020304" pitchFamily="18" charset="0"/>
              </a:rPr>
              <a:t>V relative to vertex), beginning at the electrical seizure onset, and lasting for the whole seizure. In eight seizures (five patients) with documented mesial TL onset, the polarity of the DC shift was initially positive followed by a negative one after lateral spread of seizure activity. </a:t>
            </a:r>
            <a:r>
              <a:rPr lang="en-US" altLang="en-US" sz="1270" b="1" u="sng" dirty="0">
                <a:solidFill>
                  <a:srgbClr val="231F20"/>
                </a:solidFill>
                <a:latin typeface="Century" panose="02040604050505020304" pitchFamily="18" charset="0"/>
              </a:rPr>
              <a:t>In all cases, the side of the EEG shift agreed with other diagnostic tests, and, at times, was more clearly lateralized than the conventional scalp EEG</a:t>
            </a:r>
            <a:r>
              <a:rPr lang="en-US" altLang="en-US" sz="1270" dirty="0">
                <a:solidFill>
                  <a:srgbClr val="231F20"/>
                </a:solidFill>
                <a:latin typeface="Century" panose="02040604050505020304" pitchFamily="18" charset="0"/>
              </a:rPr>
              <a:t>. </a:t>
            </a:r>
            <a:r>
              <a:rPr lang="en-US" altLang="en-US" sz="1270" i="1" dirty="0">
                <a:solidFill>
                  <a:srgbClr val="231F20"/>
                </a:solidFill>
                <a:latin typeface="Century Schoolbook" panose="02040604050505020304" pitchFamily="18" charset="0"/>
              </a:rPr>
              <a:t>Conclusions: </a:t>
            </a:r>
            <a:r>
              <a:rPr lang="en-US" altLang="en-US" sz="1270" dirty="0">
                <a:solidFill>
                  <a:srgbClr val="231F20"/>
                </a:solidFill>
                <a:latin typeface="Century" panose="02040604050505020304" pitchFamily="18" charset="0"/>
              </a:rPr>
              <a:t>DC-EEG recordings are practical and achievable at the bedside. Ictal DC shifts are consistently observed in scalp recordings in TL seizures, and reliably lateralize them. This method may hold promise in reducing the need for invasive monitoring in patients with TLE where other noninvasive tests are equivocal.</a:t>
            </a:r>
          </a:p>
          <a:p>
            <a:pPr algn="just" defTabSz="414726" hangingPunct="0">
              <a:lnSpc>
                <a:spcPct val="93000"/>
              </a:lnSpc>
              <a:buClr>
                <a:srgbClr val="000000"/>
              </a:buClr>
              <a:buSzPct val="45000"/>
            </a:pPr>
            <a:endParaRPr lang="en-US" altLang="en-US" sz="1270" dirty="0">
              <a:solidFill>
                <a:srgbClr val="000000"/>
              </a:solidFill>
              <a:latin typeface="Century" panose="02040604050505020304" pitchFamily="18" charset="0"/>
            </a:endParaRPr>
          </a:p>
          <a:p>
            <a:pPr algn="just" defTabSz="414726" hangingPunct="0">
              <a:lnSpc>
                <a:spcPct val="93000"/>
              </a:lnSpc>
              <a:buClr>
                <a:srgbClr val="000000"/>
              </a:buClr>
              <a:buSzPct val="45000"/>
            </a:pPr>
            <a:r>
              <a:rPr lang="en-CA" altLang="en-US" sz="1800" b="1" i="1" dirty="0" smtClean="0">
                <a:solidFill>
                  <a:srgbClr val="231F20"/>
                </a:solidFill>
                <a:latin typeface="Century" panose="02040604050505020304" pitchFamily="18" charset="0"/>
              </a:rPr>
              <a:t>Neurology</a:t>
            </a:r>
            <a:r>
              <a:rPr lang="en-CA" altLang="en-US" sz="1800" b="1" dirty="0" smtClean="0">
                <a:solidFill>
                  <a:srgbClr val="231F20"/>
                </a:solidFill>
                <a:latin typeface="Century" panose="02040604050505020304" pitchFamily="18" charset="0"/>
              </a:rPr>
              <a:t>  </a:t>
            </a:r>
            <a:r>
              <a:rPr lang="en-CA" altLang="en-US" sz="1800" b="1" dirty="0">
                <a:solidFill>
                  <a:srgbClr val="231F20"/>
                </a:solidFill>
                <a:latin typeface="Century" panose="02040604050505020304" pitchFamily="18" charset="0"/>
              </a:rPr>
              <a:t>2003;60:1098 –1104</a:t>
            </a:r>
            <a:endParaRPr lang="en-CA" altLang="en-US" sz="1800" b="1" dirty="0">
              <a:solidFill>
                <a:srgbClr val="000000"/>
              </a:solidFill>
              <a:latin typeface="Century" panose="02040604050505020304" pitchFamily="18" charset="0"/>
            </a:endParaRPr>
          </a:p>
        </p:txBody>
      </p:sp>
    </p:spTree>
    <p:extLst>
      <p:ext uri="{BB962C8B-B14F-4D97-AF65-F5344CB8AC3E}">
        <p14:creationId xmlns:p14="http://schemas.microsoft.com/office/powerpoint/2010/main" val="26793947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chemeClr val="tx1"/>
                </a:solidFill>
                <a:effectLst/>
                <a:latin typeface="Arial" pitchFamily="34" charset="0"/>
                <a:cs typeface="Arial" pitchFamily="34" charset="0"/>
              </a:rPr>
              <a:t>Outline</a:t>
            </a:r>
            <a:endParaRPr lang="en-US" sz="3200" dirty="0">
              <a:solidFill>
                <a:schemeClr val="tx1"/>
              </a:solidFill>
              <a:effectLst/>
              <a:latin typeface="Arial" pitchFamily="34" charset="0"/>
              <a:cs typeface="Arial" pitchFamily="34" charset="0"/>
            </a:endParaRPr>
          </a:p>
        </p:txBody>
      </p:sp>
      <p:sp>
        <p:nvSpPr>
          <p:cNvPr id="3" name="Content Placeholder 2"/>
          <p:cNvSpPr>
            <a:spLocks noGrp="1"/>
          </p:cNvSpPr>
          <p:nvPr>
            <p:ph idx="1"/>
          </p:nvPr>
        </p:nvSpPr>
        <p:spPr>
          <a:xfrm>
            <a:off x="846715" y="2046420"/>
            <a:ext cx="7772400" cy="4114800"/>
          </a:xfrm>
        </p:spPr>
        <p:txBody>
          <a:bodyPr/>
          <a:lstStyle/>
          <a:p>
            <a:r>
              <a:rPr lang="en-US" dirty="0" smtClean="0">
                <a:solidFill>
                  <a:srgbClr val="0070C0"/>
                </a:solidFill>
                <a:latin typeface="Arial" pitchFamily="34" charset="0"/>
                <a:cs typeface="Arial" pitchFamily="34" charset="0"/>
              </a:rPr>
              <a:t>HFOs: definitions and recording</a:t>
            </a:r>
          </a:p>
          <a:p>
            <a:r>
              <a:rPr lang="en-US" dirty="0" smtClean="0">
                <a:solidFill>
                  <a:srgbClr val="0070C0"/>
                </a:solidFill>
                <a:latin typeface="Arial" pitchFamily="34" charset="0"/>
                <a:cs typeface="Arial" pitchFamily="34" charset="0"/>
              </a:rPr>
              <a:t>HFOs at seizure onset and </a:t>
            </a:r>
            <a:r>
              <a:rPr lang="en-US" dirty="0" err="1" smtClean="0">
                <a:solidFill>
                  <a:srgbClr val="0070C0"/>
                </a:solidFill>
                <a:latin typeface="Arial" pitchFamily="34" charset="0"/>
                <a:cs typeface="Arial" pitchFamily="34" charset="0"/>
              </a:rPr>
              <a:t>interictally</a:t>
            </a:r>
            <a:endParaRPr lang="en-US" dirty="0" smtClean="0">
              <a:solidFill>
                <a:srgbClr val="0070C0"/>
              </a:solidFill>
              <a:latin typeface="Arial" pitchFamily="34" charset="0"/>
              <a:cs typeface="Arial" pitchFamily="34" charset="0"/>
            </a:endParaRPr>
          </a:p>
          <a:p>
            <a:r>
              <a:rPr lang="en-US" dirty="0" smtClean="0">
                <a:solidFill>
                  <a:srgbClr val="0070C0"/>
                </a:solidFill>
                <a:latin typeface="Arial" pitchFamily="34" charset="0"/>
                <a:cs typeface="Arial" pitchFamily="34" charset="0"/>
              </a:rPr>
              <a:t>HFOs and sleep</a:t>
            </a:r>
          </a:p>
          <a:p>
            <a:r>
              <a:rPr lang="en-US" dirty="0" smtClean="0">
                <a:solidFill>
                  <a:srgbClr val="0070C0"/>
                </a:solidFill>
                <a:latin typeface="Arial" pitchFamily="34" charset="0"/>
                <a:cs typeface="Arial" pitchFamily="34" charset="0"/>
              </a:rPr>
              <a:t>HFOs and surgery</a:t>
            </a:r>
            <a:br>
              <a:rPr lang="en-US" dirty="0" smtClean="0">
                <a:solidFill>
                  <a:srgbClr val="0070C0"/>
                </a:solidFill>
                <a:latin typeface="Arial" pitchFamily="34" charset="0"/>
                <a:cs typeface="Arial" pitchFamily="34" charset="0"/>
              </a:rPr>
            </a:br>
            <a:endParaRPr lang="en-US" dirty="0" smtClean="0">
              <a:solidFill>
                <a:srgbClr val="0070C0"/>
              </a:solidFill>
              <a:latin typeface="Arial" pitchFamily="34" charset="0"/>
              <a:cs typeface="Arial" pitchFamily="34" charset="0"/>
            </a:endParaRPr>
          </a:p>
          <a:p>
            <a:r>
              <a:rPr lang="en-US" dirty="0" smtClean="0">
                <a:latin typeface="Arial" pitchFamily="34" charset="0"/>
                <a:cs typeface="Arial" pitchFamily="34" charset="0"/>
              </a:rPr>
              <a:t>DC shifts at seizure onset</a:t>
            </a:r>
          </a:p>
          <a:p>
            <a:r>
              <a:rPr lang="en-US" dirty="0" smtClean="0">
                <a:solidFill>
                  <a:srgbClr val="0070C0"/>
                </a:solidFill>
                <a:latin typeface="Arial" pitchFamily="34" charset="0"/>
                <a:cs typeface="Arial" pitchFamily="34" charset="0"/>
              </a:rPr>
              <a:t>DC shifts and HFOs at seizure onset</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1"/>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1pPr>
            <a:lvl2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2pPr>
            <a:lvl3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3pPr>
            <a:lvl4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4pPr>
            <a:lvl5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5pPr>
            <a:lvl6pPr marL="15367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6pPr>
            <a:lvl7pPr marL="19939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7pPr>
            <a:lvl8pPr marL="24511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8pPr>
            <a:lvl9pPr marL="29083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9pPr>
          </a:lstStyle>
          <a:p>
            <a:pPr defTabSz="414726" hangingPunct="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altLang="en-US" sz="1451" b="1">
                <a:solidFill>
                  <a:srgbClr val="000000"/>
                </a:solidFill>
                <a:latin typeface="Arial" panose="020B0604020202020204" pitchFamily="34" charset="0"/>
              </a:rPr>
              <a:t>Unilateral direct current (DC) shift during a subclinical partial seizure on the left side (Patient 1). </a:t>
            </a: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641" y="763561"/>
            <a:ext cx="4963680" cy="54748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0" name="Text Box 4"/>
          <p:cNvSpPr txBox="1">
            <a:spLocks noChangeArrowheads="1"/>
          </p:cNvSpPr>
          <p:nvPr/>
        </p:nvSpPr>
        <p:spPr bwMode="auto">
          <a:xfrm>
            <a:off x="4687215" y="6463081"/>
            <a:ext cx="4325746"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1pPr>
            <a:lvl2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2pPr>
            <a:lvl3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3pPr>
            <a:lvl4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4pPr>
            <a:lvl5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5pPr>
            <a:lvl6pPr marL="15367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6pPr>
            <a:lvl7pPr marL="19939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7pPr>
            <a:lvl8pPr marL="24511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8pPr>
            <a:lvl9pPr marL="29083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9pPr>
          </a:lstStyle>
          <a:p>
            <a:pPr algn="l" defTabSz="414726" hangingPunct="0">
              <a:tabLst>
                <a:tab pos="656650" algn="l"/>
                <a:tab pos="1313299" algn="l"/>
                <a:tab pos="1969949" algn="l"/>
                <a:tab pos="2626599" algn="l"/>
                <a:tab pos="3283248" algn="l"/>
              </a:tabLst>
            </a:pPr>
            <a:r>
              <a:rPr lang="en-GB" altLang="en-US" sz="1400" b="1" dirty="0" smtClean="0">
                <a:solidFill>
                  <a:srgbClr val="000000"/>
                </a:solidFill>
                <a:latin typeface="Arial" panose="020B0604020202020204" pitchFamily="34" charset="0"/>
              </a:rPr>
              <a:t>Vanhatalo </a:t>
            </a:r>
            <a:r>
              <a:rPr lang="en-GB" altLang="en-US" sz="1400" b="1" dirty="0">
                <a:solidFill>
                  <a:srgbClr val="000000"/>
                </a:solidFill>
                <a:latin typeface="Arial" panose="020B0604020202020204" pitchFamily="34" charset="0"/>
              </a:rPr>
              <a:t>et al. Neurology 2003;60:1098-1104</a:t>
            </a:r>
          </a:p>
        </p:txBody>
      </p:sp>
      <p:sp>
        <p:nvSpPr>
          <p:cNvPr id="9221" name="TextBox 2"/>
          <p:cNvSpPr txBox="1">
            <a:spLocks noChangeArrowheads="1"/>
          </p:cNvSpPr>
          <p:nvPr/>
        </p:nvSpPr>
        <p:spPr bwMode="auto">
          <a:xfrm>
            <a:off x="326881" y="1142281"/>
            <a:ext cx="1225015" cy="10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defTabSz="414726" hangingPunct="0">
              <a:lnSpc>
                <a:spcPct val="93000"/>
              </a:lnSpc>
              <a:buClr>
                <a:srgbClr val="000000"/>
              </a:buClr>
              <a:buSzPct val="45000"/>
            </a:pPr>
            <a:r>
              <a:rPr lang="en-US" altLang="en-US" sz="2177">
                <a:solidFill>
                  <a:srgbClr val="000000"/>
                </a:solidFill>
                <a:latin typeface="Arial" panose="020B0604020202020204" pitchFamily="34" charset="0"/>
                <a:cs typeface="Arial" panose="020B0604020202020204" pitchFamily="34" charset="0"/>
              </a:rPr>
              <a:t>Filter</a:t>
            </a:r>
          </a:p>
          <a:p>
            <a:pPr algn="l" defTabSz="414726" hangingPunct="0">
              <a:lnSpc>
                <a:spcPct val="93000"/>
              </a:lnSpc>
              <a:buClr>
                <a:srgbClr val="000000"/>
              </a:buClr>
              <a:buSzPct val="45000"/>
            </a:pPr>
            <a:r>
              <a:rPr lang="en-US" altLang="en-US" sz="2177">
                <a:solidFill>
                  <a:srgbClr val="000000"/>
                </a:solidFill>
                <a:latin typeface="Arial" panose="020B0604020202020204" pitchFamily="34" charset="0"/>
                <a:cs typeface="Arial" panose="020B0604020202020204" pitchFamily="34" charset="0"/>
              </a:rPr>
              <a:t>0.016Hz</a:t>
            </a:r>
          </a:p>
          <a:p>
            <a:pPr algn="l" defTabSz="414726" hangingPunct="0">
              <a:lnSpc>
                <a:spcPct val="93000"/>
              </a:lnSpc>
              <a:buClr>
                <a:srgbClr val="000000"/>
              </a:buClr>
              <a:buSzPct val="45000"/>
            </a:pPr>
            <a:endParaRPr lang="en-CA" altLang="en-US" sz="2177">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66243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
          <p:cNvSpPr txBox="1">
            <a:spLocks noChangeArrowheads="1"/>
          </p:cNvSpPr>
          <p:nvPr/>
        </p:nvSpPr>
        <p:spPr bwMode="auto">
          <a:xfrm>
            <a:off x="325440" y="381961"/>
            <a:ext cx="86227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1pPr>
            <a:lvl2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2pPr>
            <a:lvl3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3pPr>
            <a:lvl4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4pPr>
            <a:lvl5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5pPr>
            <a:lvl6pPr marL="15367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6pPr>
            <a:lvl7pPr marL="19939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7pPr>
            <a:lvl8pPr marL="24511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8pPr>
            <a:lvl9pPr marL="29083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9pPr>
          </a:lstStyle>
          <a:p>
            <a:pPr defTabSz="414726" hangingPunct="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altLang="en-US" sz="1451" b="1">
                <a:solidFill>
                  <a:srgbClr val="000000"/>
                </a:solidFill>
                <a:latin typeface="Arial" panose="020B0604020202020204" pitchFamily="34" charset="0"/>
              </a:rPr>
              <a:t>Complex partial seizure with subsequent bilateral spread after right side seizure onset (Patient 4) </a:t>
            </a: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9841" y="881641"/>
            <a:ext cx="5942880" cy="56174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8" name="Text Box 4"/>
          <p:cNvSpPr txBox="1">
            <a:spLocks noChangeArrowheads="1"/>
          </p:cNvSpPr>
          <p:nvPr/>
        </p:nvSpPr>
        <p:spPr bwMode="auto">
          <a:xfrm>
            <a:off x="5094721" y="656388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1pPr>
            <a:lvl2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2pPr>
            <a:lvl3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3pPr>
            <a:lvl4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4pPr>
            <a:lvl5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5pPr>
            <a:lvl6pPr marL="15367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6pPr>
            <a:lvl7pPr marL="19939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7pPr>
            <a:lvl8pPr marL="24511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8pPr>
            <a:lvl9pPr marL="29083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9pPr>
          </a:lstStyle>
          <a:p>
            <a:pPr algn="l" defTabSz="414726" hangingPunct="0">
              <a:tabLst>
                <a:tab pos="656650" algn="l"/>
                <a:tab pos="1313299" algn="l"/>
                <a:tab pos="1969949" algn="l"/>
                <a:tab pos="2626599" algn="l"/>
                <a:tab pos="3283248" algn="l"/>
              </a:tabLst>
            </a:pPr>
            <a:r>
              <a:rPr lang="en-GB" altLang="en-US" sz="1400" b="1" dirty="0" smtClean="0">
                <a:solidFill>
                  <a:srgbClr val="000000"/>
                </a:solidFill>
                <a:latin typeface="Arial" panose="020B0604020202020204" pitchFamily="34" charset="0"/>
              </a:rPr>
              <a:t> </a:t>
            </a:r>
            <a:r>
              <a:rPr lang="en-GB" altLang="en-US" sz="1400" b="1" dirty="0">
                <a:solidFill>
                  <a:srgbClr val="000000"/>
                </a:solidFill>
                <a:latin typeface="Arial" panose="020B0604020202020204" pitchFamily="34" charset="0"/>
              </a:rPr>
              <a:t>Vanhatalo et al. Neurology 2003;60:1098-1104</a:t>
            </a:r>
          </a:p>
        </p:txBody>
      </p:sp>
      <p:sp>
        <p:nvSpPr>
          <p:cNvPr id="11269" name="TextBox 5"/>
          <p:cNvSpPr txBox="1">
            <a:spLocks noChangeArrowheads="1"/>
          </p:cNvSpPr>
          <p:nvPr/>
        </p:nvSpPr>
        <p:spPr bwMode="auto">
          <a:xfrm>
            <a:off x="195841" y="1142281"/>
            <a:ext cx="1225015" cy="10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defTabSz="414726" hangingPunct="0">
              <a:lnSpc>
                <a:spcPct val="93000"/>
              </a:lnSpc>
              <a:buClr>
                <a:srgbClr val="000000"/>
              </a:buClr>
              <a:buSzPct val="45000"/>
            </a:pPr>
            <a:r>
              <a:rPr lang="en-US" altLang="en-US" sz="2177">
                <a:solidFill>
                  <a:srgbClr val="000000"/>
                </a:solidFill>
                <a:latin typeface="Arial" panose="020B0604020202020204" pitchFamily="34" charset="0"/>
                <a:cs typeface="Arial" panose="020B0604020202020204" pitchFamily="34" charset="0"/>
              </a:rPr>
              <a:t>Filter</a:t>
            </a:r>
          </a:p>
          <a:p>
            <a:pPr algn="l" defTabSz="414726" hangingPunct="0">
              <a:lnSpc>
                <a:spcPct val="93000"/>
              </a:lnSpc>
              <a:buClr>
                <a:srgbClr val="000000"/>
              </a:buClr>
              <a:buSzPct val="45000"/>
            </a:pPr>
            <a:r>
              <a:rPr lang="en-US" altLang="en-US" sz="2177">
                <a:solidFill>
                  <a:srgbClr val="000000"/>
                </a:solidFill>
                <a:latin typeface="Arial" panose="020B0604020202020204" pitchFamily="34" charset="0"/>
                <a:cs typeface="Arial" panose="020B0604020202020204" pitchFamily="34" charset="0"/>
              </a:rPr>
              <a:t>0.016Hz</a:t>
            </a:r>
          </a:p>
          <a:p>
            <a:pPr algn="l" defTabSz="414726" hangingPunct="0">
              <a:lnSpc>
                <a:spcPct val="93000"/>
              </a:lnSpc>
              <a:buClr>
                <a:srgbClr val="000000"/>
              </a:buClr>
              <a:buSzPct val="45000"/>
            </a:pPr>
            <a:endParaRPr lang="en-CA" altLang="en-US" sz="2177">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33004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sciencedirect.com/science?_ob=MiamiCaptionURL&amp;_method=retrieve&amp;_eid=1-s2.0-S1388245714003034&amp;_image=1-s2.0-S1388245714003034-gr2_lrg.jpg&amp;_cid=272006&amp;_explode=defaultEXP_LIST&amp;_idxType=defaultREF_WORK_INDEX_TYPE&amp;_alpha=defaultALPHA&amp;_ba=&amp;_rdoc=1&amp;_fmt=FULL&amp;_isHiQual=Y&amp;_issn=13882457&amp;_pii=S1388245714003034&amp;md5=fe2ad96373150076e8d8997dbe9f91c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1761" y="98280"/>
            <a:ext cx="6157440" cy="653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4801" y="1338121"/>
            <a:ext cx="2939040" cy="2169825"/>
          </a:xfrm>
          <a:prstGeom prst="rect">
            <a:avLst/>
          </a:prstGeom>
        </p:spPr>
        <p:txBody>
          <a:bodyPr>
            <a:spAutoFit/>
          </a:bodyPr>
          <a:lstStyle/>
          <a:p>
            <a:pPr algn="l" defTabSz="414726" hangingPunct="0">
              <a:lnSpc>
                <a:spcPct val="93000"/>
              </a:lnSpc>
              <a:buClr>
                <a:srgbClr val="000000"/>
              </a:buClr>
              <a:buSzPct val="45000"/>
              <a:defRPr/>
            </a:pPr>
            <a:r>
              <a:rPr lang="en-US" sz="1814" dirty="0" err="1">
                <a:solidFill>
                  <a:srgbClr val="000000"/>
                </a:solidFill>
                <a:latin typeface="AdvGulliv-R"/>
              </a:rPr>
              <a:t>Intracranially</a:t>
            </a:r>
            <a:r>
              <a:rPr lang="en-US" sz="1814" dirty="0">
                <a:solidFill>
                  <a:srgbClr val="000000"/>
                </a:solidFill>
                <a:latin typeface="AdvGulliv-R"/>
              </a:rPr>
              <a:t> recorded </a:t>
            </a:r>
            <a:r>
              <a:rPr lang="en-US" sz="1814" dirty="0" err="1">
                <a:solidFill>
                  <a:srgbClr val="000000"/>
                </a:solidFill>
                <a:latin typeface="AdvGulliv-R"/>
              </a:rPr>
              <a:t>ictal</a:t>
            </a:r>
            <a:r>
              <a:rPr lang="en-US" sz="1814" dirty="0">
                <a:solidFill>
                  <a:srgbClr val="000000"/>
                </a:solidFill>
                <a:latin typeface="AdvGulliv-R"/>
              </a:rPr>
              <a:t> direct current shifts may precede high</a:t>
            </a:r>
          </a:p>
          <a:p>
            <a:pPr algn="l" defTabSz="414726" hangingPunct="0">
              <a:lnSpc>
                <a:spcPct val="93000"/>
              </a:lnSpc>
              <a:buClr>
                <a:srgbClr val="000000"/>
              </a:buClr>
              <a:buSzPct val="45000"/>
              <a:defRPr/>
            </a:pPr>
            <a:r>
              <a:rPr lang="en-US" sz="1814" dirty="0">
                <a:solidFill>
                  <a:srgbClr val="000000"/>
                </a:solidFill>
                <a:latin typeface="AdvGulliv-R"/>
              </a:rPr>
              <a:t>frequency oscillations in human epilepsy</a:t>
            </a:r>
          </a:p>
          <a:p>
            <a:pPr algn="l" defTabSz="414726" hangingPunct="0">
              <a:lnSpc>
                <a:spcPct val="93000"/>
              </a:lnSpc>
              <a:buClr>
                <a:srgbClr val="000000"/>
              </a:buClr>
              <a:buSzPct val="45000"/>
              <a:defRPr/>
            </a:pPr>
            <a:r>
              <a:rPr lang="en-CA" sz="1089" dirty="0">
                <a:solidFill>
                  <a:srgbClr val="000000"/>
                </a:solidFill>
                <a:latin typeface="AdvGulliv-R"/>
              </a:rPr>
              <a:t>Kyoko Kanazawa </a:t>
            </a:r>
            <a:r>
              <a:rPr lang="en-CA" sz="272" dirty="0">
                <a:solidFill>
                  <a:srgbClr val="0080AE"/>
                </a:solidFill>
                <a:latin typeface="AdvGulliv-R"/>
              </a:rPr>
              <a:t>b</a:t>
            </a:r>
            <a:r>
              <a:rPr lang="en-CA" sz="1089" dirty="0">
                <a:solidFill>
                  <a:srgbClr val="000000"/>
                </a:solidFill>
                <a:latin typeface="AdvGulliv-R"/>
              </a:rPr>
              <a:t>, </a:t>
            </a:r>
            <a:r>
              <a:rPr lang="en-CA" sz="1089" dirty="0" err="1">
                <a:solidFill>
                  <a:srgbClr val="000000"/>
                </a:solidFill>
                <a:latin typeface="AdvGulliv-R"/>
              </a:rPr>
              <a:t>Riki</a:t>
            </a:r>
            <a:r>
              <a:rPr lang="en-CA" sz="1089" dirty="0">
                <a:solidFill>
                  <a:srgbClr val="000000"/>
                </a:solidFill>
                <a:latin typeface="AdvGulliv-R"/>
              </a:rPr>
              <a:t> Matsumoto </a:t>
            </a:r>
            <a:r>
              <a:rPr lang="en-CA" sz="272" dirty="0">
                <a:solidFill>
                  <a:srgbClr val="0080AE"/>
                </a:solidFill>
                <a:latin typeface="AdvGulliv-R"/>
              </a:rPr>
              <a:t>a</a:t>
            </a:r>
            <a:r>
              <a:rPr lang="en-CA" sz="1089" dirty="0">
                <a:solidFill>
                  <a:srgbClr val="000000"/>
                </a:solidFill>
                <a:latin typeface="AdvGulliv-R"/>
              </a:rPr>
              <a:t>, </a:t>
            </a:r>
            <a:r>
              <a:rPr lang="en-CA" sz="1089" dirty="0" err="1">
                <a:solidFill>
                  <a:srgbClr val="000000"/>
                </a:solidFill>
                <a:latin typeface="AdvGulliv-R"/>
              </a:rPr>
              <a:t>Hisaji</a:t>
            </a:r>
            <a:r>
              <a:rPr lang="en-CA" sz="1089" dirty="0">
                <a:solidFill>
                  <a:srgbClr val="000000"/>
                </a:solidFill>
                <a:latin typeface="AdvGulliv-R"/>
              </a:rPr>
              <a:t> Imamura </a:t>
            </a:r>
            <a:r>
              <a:rPr lang="en-CA" sz="272" dirty="0">
                <a:solidFill>
                  <a:srgbClr val="0080AE"/>
                </a:solidFill>
                <a:latin typeface="AdvGulliv-R"/>
              </a:rPr>
              <a:t>b</a:t>
            </a:r>
            <a:r>
              <a:rPr lang="en-CA" sz="1089" dirty="0">
                <a:solidFill>
                  <a:srgbClr val="000000"/>
                </a:solidFill>
                <a:latin typeface="AdvGulliv-R"/>
              </a:rPr>
              <a:t>, Masao </a:t>
            </a:r>
            <a:r>
              <a:rPr lang="en-CA" sz="1089" dirty="0" err="1">
                <a:solidFill>
                  <a:srgbClr val="000000"/>
                </a:solidFill>
                <a:latin typeface="AdvGulliv-R"/>
              </a:rPr>
              <a:t>Matsuhashi</a:t>
            </a:r>
            <a:r>
              <a:rPr lang="en-CA" sz="1089" dirty="0">
                <a:solidFill>
                  <a:srgbClr val="000000"/>
                </a:solidFill>
                <a:latin typeface="AdvGulliv-R"/>
              </a:rPr>
              <a:t> </a:t>
            </a:r>
            <a:r>
              <a:rPr lang="en-CA" sz="272" dirty="0">
                <a:solidFill>
                  <a:srgbClr val="0080AE"/>
                </a:solidFill>
                <a:latin typeface="AdvGulliv-R"/>
              </a:rPr>
              <a:t>c</a:t>
            </a:r>
            <a:r>
              <a:rPr lang="en-CA" sz="1089" dirty="0">
                <a:solidFill>
                  <a:srgbClr val="000000"/>
                </a:solidFill>
                <a:latin typeface="AdvGulliv-R"/>
              </a:rPr>
              <a:t>, Takayuki Kikuchi </a:t>
            </a:r>
            <a:r>
              <a:rPr lang="en-CA" sz="272" dirty="0">
                <a:solidFill>
                  <a:srgbClr val="0080AE"/>
                </a:solidFill>
                <a:latin typeface="AdvGulliv-R"/>
              </a:rPr>
              <a:t>d</a:t>
            </a:r>
            <a:r>
              <a:rPr lang="en-CA" sz="1089" dirty="0">
                <a:solidFill>
                  <a:srgbClr val="000000"/>
                </a:solidFill>
                <a:latin typeface="AdvGulliv-R"/>
              </a:rPr>
              <a:t>, </a:t>
            </a:r>
            <a:r>
              <a:rPr lang="en-CA" sz="1089" dirty="0" err="1">
                <a:solidFill>
                  <a:srgbClr val="000000"/>
                </a:solidFill>
                <a:latin typeface="AdvGulliv-R"/>
              </a:rPr>
              <a:t>Takeharu</a:t>
            </a:r>
            <a:r>
              <a:rPr lang="en-CA" sz="1089" dirty="0">
                <a:solidFill>
                  <a:srgbClr val="000000"/>
                </a:solidFill>
                <a:latin typeface="AdvGulliv-R"/>
              </a:rPr>
              <a:t> </a:t>
            </a:r>
            <a:r>
              <a:rPr lang="en-CA" sz="1089" dirty="0" err="1">
                <a:solidFill>
                  <a:srgbClr val="000000"/>
                </a:solidFill>
                <a:latin typeface="AdvGulliv-R"/>
              </a:rPr>
              <a:t>Kunieda</a:t>
            </a:r>
            <a:r>
              <a:rPr lang="en-CA" sz="1089" dirty="0">
                <a:solidFill>
                  <a:srgbClr val="000000"/>
                </a:solidFill>
                <a:latin typeface="AdvGulliv-R"/>
              </a:rPr>
              <a:t> </a:t>
            </a:r>
            <a:r>
              <a:rPr lang="en-CA" sz="272" dirty="0">
                <a:solidFill>
                  <a:srgbClr val="0080AE"/>
                </a:solidFill>
                <a:latin typeface="AdvGulliv-R"/>
              </a:rPr>
              <a:t>d</a:t>
            </a:r>
            <a:r>
              <a:rPr lang="en-CA" sz="1089" dirty="0">
                <a:solidFill>
                  <a:srgbClr val="000000"/>
                </a:solidFill>
                <a:latin typeface="AdvGulliv-R"/>
              </a:rPr>
              <a:t>, </a:t>
            </a:r>
            <a:r>
              <a:rPr lang="en-CA" sz="1089" dirty="0" err="1">
                <a:solidFill>
                  <a:srgbClr val="000000"/>
                </a:solidFill>
                <a:latin typeface="AdvGulliv-R"/>
              </a:rPr>
              <a:t>Nobuhiro</a:t>
            </a:r>
            <a:r>
              <a:rPr lang="en-CA" sz="1089" dirty="0">
                <a:solidFill>
                  <a:srgbClr val="000000"/>
                </a:solidFill>
                <a:latin typeface="AdvGulliv-R"/>
              </a:rPr>
              <a:t> Mikuni </a:t>
            </a:r>
            <a:r>
              <a:rPr lang="en-CA" sz="272" dirty="0">
                <a:solidFill>
                  <a:srgbClr val="0080AE"/>
                </a:solidFill>
                <a:latin typeface="AdvGulliv-R"/>
              </a:rPr>
              <a:t>e</a:t>
            </a:r>
            <a:r>
              <a:rPr lang="en-CA" sz="1089" dirty="0">
                <a:solidFill>
                  <a:srgbClr val="000000"/>
                </a:solidFill>
                <a:latin typeface="AdvGulliv-R"/>
              </a:rPr>
              <a:t>, Susumu Miyamoto </a:t>
            </a:r>
            <a:r>
              <a:rPr lang="en-CA" sz="272" dirty="0">
                <a:solidFill>
                  <a:srgbClr val="0080AE"/>
                </a:solidFill>
                <a:latin typeface="AdvGulliv-R"/>
              </a:rPr>
              <a:t>d</a:t>
            </a:r>
            <a:r>
              <a:rPr lang="en-CA" sz="1089" dirty="0">
                <a:solidFill>
                  <a:srgbClr val="000000"/>
                </a:solidFill>
                <a:latin typeface="AdvGulliv-R"/>
              </a:rPr>
              <a:t>, </a:t>
            </a:r>
            <a:r>
              <a:rPr lang="en-CA" sz="1089" dirty="0" err="1">
                <a:solidFill>
                  <a:srgbClr val="000000"/>
                </a:solidFill>
                <a:latin typeface="AdvGulliv-R"/>
              </a:rPr>
              <a:t>Ryosuke</a:t>
            </a:r>
            <a:r>
              <a:rPr lang="en-CA" sz="1089" dirty="0">
                <a:solidFill>
                  <a:srgbClr val="000000"/>
                </a:solidFill>
                <a:latin typeface="AdvGulliv-R"/>
              </a:rPr>
              <a:t> Takahashi </a:t>
            </a:r>
            <a:r>
              <a:rPr lang="en-CA" sz="272" dirty="0">
                <a:solidFill>
                  <a:srgbClr val="0080AE"/>
                </a:solidFill>
                <a:latin typeface="AdvGulliv-R"/>
              </a:rPr>
              <a:t>b</a:t>
            </a:r>
            <a:r>
              <a:rPr lang="en-CA" sz="1089" dirty="0">
                <a:solidFill>
                  <a:srgbClr val="000000"/>
                </a:solidFill>
                <a:latin typeface="AdvGulliv-R"/>
              </a:rPr>
              <a:t>, Akio Ikeda</a:t>
            </a:r>
            <a:endParaRPr lang="en-CA" sz="952" dirty="0">
              <a:solidFill>
                <a:srgbClr val="0080AE"/>
              </a:solidFill>
              <a:latin typeface="AdvCORRESAST"/>
            </a:endParaRPr>
          </a:p>
        </p:txBody>
      </p:sp>
      <p:sp>
        <p:nvSpPr>
          <p:cNvPr id="15364" name="Rectangle 2"/>
          <p:cNvSpPr>
            <a:spLocks noChangeArrowheads="1"/>
          </p:cNvSpPr>
          <p:nvPr/>
        </p:nvSpPr>
        <p:spPr bwMode="auto">
          <a:xfrm>
            <a:off x="50401" y="3755881"/>
            <a:ext cx="2983509" cy="248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defTabSz="414726" hangingPunct="0">
              <a:lnSpc>
                <a:spcPct val="93000"/>
              </a:lnSpc>
              <a:buClr>
                <a:srgbClr val="000000"/>
              </a:buClr>
              <a:buSzPct val="45000"/>
            </a:pPr>
            <a:r>
              <a:rPr lang="en-CA" altLang="en-US" sz="1089" b="1">
                <a:solidFill>
                  <a:srgbClr val="000000"/>
                </a:solidFill>
                <a:latin typeface="AdvGulliv-R"/>
              </a:rPr>
              <a:t>Clinical Neurophysiology 126 (2015) 47–59</a:t>
            </a:r>
            <a:endParaRPr lang="en-CA" altLang="en-US" sz="3991" b="1">
              <a:solidFill>
                <a:srgbClr val="000000"/>
              </a:solidFill>
            </a:endParaRPr>
          </a:p>
        </p:txBody>
      </p:sp>
    </p:spTree>
    <p:extLst>
      <p:ext uri="{BB962C8B-B14F-4D97-AF65-F5344CB8AC3E}">
        <p14:creationId xmlns:p14="http://schemas.microsoft.com/office/powerpoint/2010/main" val="9388309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Full-size image (27 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880" y="816841"/>
            <a:ext cx="7292160" cy="558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82731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25281" y="393481"/>
            <a:ext cx="4243680" cy="6071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3"/>
          <p:cNvSpPr>
            <a:spLocks noChangeArrowheads="1"/>
          </p:cNvSpPr>
          <p:nvPr/>
        </p:nvSpPr>
        <p:spPr bwMode="auto">
          <a:xfrm>
            <a:off x="50401" y="3755881"/>
            <a:ext cx="2983509" cy="40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defTabSz="414726" hangingPunct="0">
              <a:lnSpc>
                <a:spcPct val="93000"/>
              </a:lnSpc>
              <a:buClr>
                <a:srgbClr val="000000"/>
              </a:buClr>
              <a:buSzPct val="45000"/>
            </a:pPr>
            <a:r>
              <a:rPr lang="en-CA" altLang="en-US" sz="1089" b="1">
                <a:solidFill>
                  <a:srgbClr val="000000"/>
                </a:solidFill>
                <a:latin typeface="AdvGulliv-R"/>
              </a:rPr>
              <a:t>Kanazawa et al,</a:t>
            </a:r>
          </a:p>
          <a:p>
            <a:pPr algn="l" defTabSz="414726" hangingPunct="0">
              <a:lnSpc>
                <a:spcPct val="93000"/>
              </a:lnSpc>
              <a:buClr>
                <a:srgbClr val="000000"/>
              </a:buClr>
              <a:buSzPct val="45000"/>
            </a:pPr>
            <a:r>
              <a:rPr lang="en-CA" altLang="en-US" sz="1089" b="1">
                <a:solidFill>
                  <a:srgbClr val="000000"/>
                </a:solidFill>
                <a:latin typeface="AdvGulliv-R"/>
              </a:rPr>
              <a:t>Clinical Neurophysiology 126 (2015) 47–59</a:t>
            </a:r>
            <a:endParaRPr lang="en-CA" altLang="en-US" sz="3991" b="1">
              <a:solidFill>
                <a:srgbClr val="000000"/>
              </a:solidFill>
            </a:endParaRPr>
          </a:p>
        </p:txBody>
      </p:sp>
      <p:sp>
        <p:nvSpPr>
          <p:cNvPr id="17412" name="TextBox 4"/>
          <p:cNvSpPr txBox="1">
            <a:spLocks noChangeArrowheads="1"/>
          </p:cNvSpPr>
          <p:nvPr/>
        </p:nvSpPr>
        <p:spPr bwMode="auto">
          <a:xfrm>
            <a:off x="326881" y="1142281"/>
            <a:ext cx="2502608" cy="87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defTabSz="414726" hangingPunct="0">
              <a:lnSpc>
                <a:spcPct val="93000"/>
              </a:lnSpc>
              <a:buClr>
                <a:srgbClr val="000000"/>
              </a:buClr>
              <a:buSzPct val="45000"/>
            </a:pPr>
            <a:r>
              <a:rPr lang="en-US" altLang="en-US" sz="1814">
                <a:solidFill>
                  <a:srgbClr val="000000"/>
                </a:solidFill>
                <a:latin typeface="Arial" panose="020B0604020202020204" pitchFamily="34" charset="0"/>
                <a:cs typeface="Arial" panose="020B0604020202020204" pitchFamily="34" charset="0"/>
              </a:rPr>
              <a:t>DC shift precedes</a:t>
            </a:r>
          </a:p>
          <a:p>
            <a:pPr algn="l" defTabSz="414726" hangingPunct="0">
              <a:lnSpc>
                <a:spcPct val="93000"/>
              </a:lnSpc>
              <a:buClr>
                <a:srgbClr val="000000"/>
              </a:buClr>
              <a:buSzPct val="45000"/>
            </a:pPr>
            <a:r>
              <a:rPr lang="en-US" altLang="en-US" sz="1814">
                <a:solidFill>
                  <a:srgbClr val="000000"/>
                </a:solidFill>
                <a:latin typeface="Arial" panose="020B0604020202020204" pitchFamily="34" charset="0"/>
                <a:cs typeface="Arial" panose="020B0604020202020204" pitchFamily="34" charset="0"/>
              </a:rPr>
              <a:t>HFOs at seizure onset</a:t>
            </a:r>
          </a:p>
          <a:p>
            <a:pPr algn="l" defTabSz="414726" hangingPunct="0">
              <a:lnSpc>
                <a:spcPct val="93000"/>
              </a:lnSpc>
              <a:buClr>
                <a:srgbClr val="000000"/>
              </a:buClr>
              <a:buSzPct val="45000"/>
            </a:pPr>
            <a:endParaRPr lang="en-CA" altLang="en-US" sz="1814">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59340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61993"/>
          <a:stretch/>
        </p:blipFill>
        <p:spPr>
          <a:xfrm>
            <a:off x="142562" y="2593606"/>
            <a:ext cx="4900734" cy="2767679"/>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4779" t="49130" b="10747"/>
          <a:stretch/>
        </p:blipFill>
        <p:spPr>
          <a:xfrm>
            <a:off x="5158947" y="2413836"/>
            <a:ext cx="3898557" cy="2848597"/>
          </a:xfrm>
          <a:prstGeom prst="rect">
            <a:avLst/>
          </a:prstGeom>
        </p:spPr>
      </p:pic>
      <p:sp>
        <p:nvSpPr>
          <p:cNvPr id="4" name="TextBox 3"/>
          <p:cNvSpPr txBox="1"/>
          <p:nvPr/>
        </p:nvSpPr>
        <p:spPr>
          <a:xfrm>
            <a:off x="401603" y="471815"/>
            <a:ext cx="3517512" cy="1200329"/>
          </a:xfrm>
          <a:prstGeom prst="rect">
            <a:avLst/>
          </a:prstGeom>
          <a:noFill/>
          <a:ln w="28575">
            <a:solidFill>
              <a:srgbClr val="0070C0"/>
            </a:solidFill>
          </a:ln>
        </p:spPr>
        <p:txBody>
          <a:bodyPr wrap="square" rtlCol="0">
            <a:spAutoFit/>
          </a:bodyPr>
          <a:lstStyle/>
          <a:p>
            <a:pPr algn="l" defTabSz="685800" fontAlgn="auto">
              <a:spcBef>
                <a:spcPts val="0"/>
              </a:spcBef>
              <a:spcAft>
                <a:spcPts val="0"/>
              </a:spcAft>
            </a:pPr>
            <a:r>
              <a:rPr lang="en-US" sz="1800" dirty="0">
                <a:solidFill>
                  <a:srgbClr val="0070C0"/>
                </a:solidFill>
                <a:latin typeface="Calibri" panose="020F0502020204030204"/>
              </a:rPr>
              <a:t>Index combining measures of:</a:t>
            </a:r>
          </a:p>
          <a:p>
            <a:pPr marL="214313" indent="-214313" algn="l" defTabSz="685800" fontAlgn="auto">
              <a:spcBef>
                <a:spcPts val="0"/>
              </a:spcBef>
              <a:spcAft>
                <a:spcPts val="0"/>
              </a:spcAft>
              <a:buFont typeface="Arial" panose="020B0604020202020204" pitchFamily="34" charset="0"/>
              <a:buChar char="•"/>
            </a:pPr>
            <a:r>
              <a:rPr lang="en-US" sz="1800" dirty="0">
                <a:solidFill>
                  <a:srgbClr val="0070C0"/>
                </a:solidFill>
                <a:latin typeface="Calibri" panose="020F0502020204030204"/>
              </a:rPr>
              <a:t>Flattening at onset</a:t>
            </a:r>
          </a:p>
          <a:p>
            <a:pPr marL="214313" indent="-214313" algn="l" defTabSz="685800" fontAlgn="auto">
              <a:spcBef>
                <a:spcPts val="0"/>
              </a:spcBef>
              <a:spcAft>
                <a:spcPts val="0"/>
              </a:spcAft>
              <a:buFont typeface="Arial" panose="020B0604020202020204" pitchFamily="34" charset="0"/>
              <a:buChar char="•"/>
            </a:pPr>
            <a:r>
              <a:rPr lang="en-US" sz="1800" dirty="0">
                <a:solidFill>
                  <a:srgbClr val="0070C0"/>
                </a:solidFill>
                <a:latin typeface="Calibri" panose="020F0502020204030204"/>
              </a:rPr>
              <a:t>Slow polarizing shift</a:t>
            </a:r>
          </a:p>
          <a:p>
            <a:pPr marL="214313" indent="-214313" algn="l" defTabSz="685800" fontAlgn="auto">
              <a:spcBef>
                <a:spcPts val="0"/>
              </a:spcBef>
              <a:spcAft>
                <a:spcPts val="0"/>
              </a:spcAft>
              <a:buFont typeface="Arial" panose="020B0604020202020204" pitchFamily="34" charset="0"/>
              <a:buChar char="•"/>
            </a:pPr>
            <a:r>
              <a:rPr lang="en-US" sz="1800" dirty="0">
                <a:solidFill>
                  <a:srgbClr val="0070C0"/>
                </a:solidFill>
                <a:latin typeface="Calibri" panose="020F0502020204030204"/>
              </a:rPr>
              <a:t>Activity in the 95 to 105 Hz band</a:t>
            </a:r>
            <a:endParaRPr lang="en-CA" sz="1800" dirty="0">
              <a:solidFill>
                <a:srgbClr val="0070C0"/>
              </a:solidFill>
              <a:latin typeface="Calibri" panose="020F0502020204030204"/>
            </a:endParaRPr>
          </a:p>
        </p:txBody>
      </p:sp>
      <p:sp>
        <p:nvSpPr>
          <p:cNvPr id="5" name="TextBox 4"/>
          <p:cNvSpPr txBox="1"/>
          <p:nvPr/>
        </p:nvSpPr>
        <p:spPr>
          <a:xfrm>
            <a:off x="5844747" y="1283558"/>
            <a:ext cx="2647969" cy="307777"/>
          </a:xfrm>
          <a:prstGeom prst="rect">
            <a:avLst/>
          </a:prstGeom>
          <a:noFill/>
          <a:ln w="19050">
            <a:solidFill>
              <a:schemeClr val="tx1"/>
            </a:solidFill>
          </a:ln>
        </p:spPr>
        <p:txBody>
          <a:bodyPr wrap="none" rtlCol="0">
            <a:spAutoFit/>
          </a:bodyPr>
          <a:lstStyle/>
          <a:p>
            <a:pPr algn="l" defTabSz="685800" fontAlgn="auto">
              <a:spcBef>
                <a:spcPts val="0"/>
              </a:spcBef>
              <a:spcAft>
                <a:spcPts val="0"/>
              </a:spcAft>
            </a:pPr>
            <a:r>
              <a:rPr lang="en-US" sz="1400" dirty="0" err="1">
                <a:solidFill>
                  <a:prstClr val="black"/>
                </a:solidFill>
                <a:latin typeface="Calibri" panose="020F0502020204030204"/>
              </a:rPr>
              <a:t>Gnatkowsky</a:t>
            </a:r>
            <a:r>
              <a:rPr lang="en-US" sz="1400" dirty="0">
                <a:solidFill>
                  <a:prstClr val="black"/>
                </a:solidFill>
                <a:latin typeface="Calibri" panose="020F0502020204030204"/>
              </a:rPr>
              <a:t> et al, </a:t>
            </a:r>
            <a:r>
              <a:rPr lang="en-US" sz="1400" i="1" dirty="0">
                <a:solidFill>
                  <a:prstClr val="black"/>
                </a:solidFill>
                <a:latin typeface="Calibri" panose="020F0502020204030204"/>
              </a:rPr>
              <a:t>Epilepsia, </a:t>
            </a:r>
            <a:r>
              <a:rPr lang="en-US" sz="1400" dirty="0">
                <a:solidFill>
                  <a:prstClr val="black"/>
                </a:solidFill>
                <a:latin typeface="Calibri" panose="020F0502020204030204"/>
              </a:rPr>
              <a:t> 2014</a:t>
            </a:r>
            <a:endParaRPr lang="en-CA" sz="1400" dirty="0">
              <a:solidFill>
                <a:prstClr val="black"/>
              </a:solidFill>
              <a:latin typeface="Calibri" panose="020F0502020204030204"/>
            </a:endParaRPr>
          </a:p>
        </p:txBody>
      </p:sp>
    </p:spTree>
    <p:extLst>
      <p:ext uri="{BB962C8B-B14F-4D97-AF65-F5344CB8AC3E}">
        <p14:creationId xmlns:p14="http://schemas.microsoft.com/office/powerpoint/2010/main" val="40115580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2514" name="Rectangle 2"/>
          <p:cNvSpPr>
            <a:spLocks noGrp="1" noChangeArrowheads="1"/>
          </p:cNvSpPr>
          <p:nvPr>
            <p:ph type="title"/>
          </p:nvPr>
        </p:nvSpPr>
        <p:spPr>
          <a:xfrm>
            <a:off x="685800" y="-161925"/>
            <a:ext cx="7772400" cy="1143000"/>
          </a:xfrm>
        </p:spPr>
        <p:txBody>
          <a:bodyPr/>
          <a:lstStyle/>
          <a:p>
            <a:r>
              <a:rPr lang="en-US" sz="3200" dirty="0">
                <a:solidFill>
                  <a:schemeClr val="tx1"/>
                </a:solidFill>
                <a:effectLst/>
                <a:latin typeface="Arial" pitchFamily="34" charset="0"/>
                <a:cs typeface="Arial" pitchFamily="34" charset="0"/>
              </a:rPr>
              <a:t>Collaborators</a:t>
            </a:r>
            <a:endParaRPr lang="en-CA" sz="3200" dirty="0">
              <a:solidFill>
                <a:schemeClr val="tx1"/>
              </a:solidFill>
              <a:effectLst/>
              <a:latin typeface="Arial" pitchFamily="34" charset="0"/>
              <a:cs typeface="Arial" pitchFamily="34" charset="0"/>
            </a:endParaRPr>
          </a:p>
        </p:txBody>
      </p:sp>
      <p:sp>
        <p:nvSpPr>
          <p:cNvPr id="832515" name="Rectangle 3"/>
          <p:cNvSpPr>
            <a:spLocks noGrp="1" noChangeArrowheads="1"/>
          </p:cNvSpPr>
          <p:nvPr>
            <p:ph type="body" sz="half" idx="1"/>
          </p:nvPr>
        </p:nvSpPr>
        <p:spPr>
          <a:xfrm>
            <a:off x="323850" y="692150"/>
            <a:ext cx="6119813" cy="4114800"/>
          </a:xfrm>
        </p:spPr>
        <p:txBody>
          <a:bodyPr/>
          <a:lstStyle/>
          <a:p>
            <a:pPr>
              <a:lnSpc>
                <a:spcPct val="80000"/>
              </a:lnSpc>
            </a:pPr>
            <a:r>
              <a:rPr lang="en-US" sz="2000" dirty="0">
                <a:solidFill>
                  <a:schemeClr val="accent2"/>
                </a:solidFill>
              </a:rPr>
              <a:t>Jeff </a:t>
            </a:r>
            <a:r>
              <a:rPr lang="en-US" sz="2000" dirty="0" err="1">
                <a:solidFill>
                  <a:schemeClr val="accent2"/>
                </a:solidFill>
              </a:rPr>
              <a:t>Jirsch</a:t>
            </a:r>
            <a:r>
              <a:rPr lang="en-US" sz="2000" dirty="0">
                <a:solidFill>
                  <a:schemeClr val="accent2"/>
                </a:solidFill>
              </a:rPr>
              <a:t>, </a:t>
            </a:r>
            <a:r>
              <a:rPr lang="en-US" sz="2000" dirty="0" smtClean="0">
                <a:solidFill>
                  <a:schemeClr val="accent2"/>
                </a:solidFill>
              </a:rPr>
              <a:t>MD</a:t>
            </a:r>
            <a:endParaRPr lang="en-US" sz="2000" dirty="0">
              <a:solidFill>
                <a:schemeClr val="accent2"/>
              </a:solidFill>
            </a:endParaRPr>
          </a:p>
          <a:p>
            <a:pPr>
              <a:lnSpc>
                <a:spcPct val="80000"/>
              </a:lnSpc>
            </a:pPr>
            <a:r>
              <a:rPr lang="en-US" sz="2000" dirty="0">
                <a:solidFill>
                  <a:schemeClr val="accent2"/>
                </a:solidFill>
              </a:rPr>
              <a:t>Elena Urrestarazu, MD, </a:t>
            </a:r>
            <a:r>
              <a:rPr lang="en-US" sz="2000" dirty="0" smtClean="0">
                <a:solidFill>
                  <a:schemeClr val="accent2"/>
                </a:solidFill>
              </a:rPr>
              <a:t>PhD</a:t>
            </a:r>
            <a:endParaRPr lang="en-US" sz="2000" dirty="0">
              <a:solidFill>
                <a:schemeClr val="accent2"/>
              </a:solidFill>
            </a:endParaRPr>
          </a:p>
          <a:p>
            <a:pPr>
              <a:lnSpc>
                <a:spcPct val="80000"/>
              </a:lnSpc>
            </a:pPr>
            <a:r>
              <a:rPr lang="en-US" sz="2000" dirty="0">
                <a:solidFill>
                  <a:schemeClr val="accent2"/>
                </a:solidFill>
              </a:rPr>
              <a:t>Rina Zelmann, </a:t>
            </a:r>
            <a:r>
              <a:rPr lang="en-US" sz="2000" dirty="0" smtClean="0">
                <a:solidFill>
                  <a:schemeClr val="accent2"/>
                </a:solidFill>
              </a:rPr>
              <a:t>PhD</a:t>
            </a:r>
            <a:endParaRPr lang="en-US" sz="2000" dirty="0">
              <a:solidFill>
                <a:schemeClr val="accent2"/>
              </a:solidFill>
            </a:endParaRPr>
          </a:p>
          <a:p>
            <a:pPr>
              <a:lnSpc>
                <a:spcPct val="80000"/>
              </a:lnSpc>
            </a:pPr>
            <a:r>
              <a:rPr lang="en-US" sz="2000" dirty="0">
                <a:solidFill>
                  <a:schemeClr val="accent2"/>
                </a:solidFill>
              </a:rPr>
              <a:t>Julia Jacobs, </a:t>
            </a:r>
            <a:r>
              <a:rPr lang="en-US" sz="2000" dirty="0" smtClean="0">
                <a:solidFill>
                  <a:schemeClr val="accent2"/>
                </a:solidFill>
              </a:rPr>
              <a:t>MD</a:t>
            </a:r>
            <a:endParaRPr lang="en-US" sz="2000" dirty="0">
              <a:solidFill>
                <a:schemeClr val="accent2"/>
              </a:solidFill>
            </a:endParaRPr>
          </a:p>
          <a:p>
            <a:pPr>
              <a:lnSpc>
                <a:spcPct val="80000"/>
              </a:lnSpc>
            </a:pPr>
            <a:r>
              <a:rPr lang="en-US" sz="2000" dirty="0">
                <a:solidFill>
                  <a:schemeClr val="accent2"/>
                </a:solidFill>
              </a:rPr>
              <a:t>Maeike Zijlmans, MD, </a:t>
            </a:r>
            <a:r>
              <a:rPr lang="en-US" sz="2000" dirty="0" smtClean="0">
                <a:solidFill>
                  <a:schemeClr val="accent2"/>
                </a:solidFill>
              </a:rPr>
              <a:t>PhD</a:t>
            </a:r>
            <a:endParaRPr lang="en-US" sz="2000" dirty="0">
              <a:solidFill>
                <a:schemeClr val="accent2"/>
              </a:solidFill>
            </a:endParaRPr>
          </a:p>
          <a:p>
            <a:pPr>
              <a:lnSpc>
                <a:spcPct val="80000"/>
              </a:lnSpc>
            </a:pPr>
            <a:r>
              <a:rPr lang="en-US" sz="2000" dirty="0">
                <a:solidFill>
                  <a:schemeClr val="accent2"/>
                </a:solidFill>
              </a:rPr>
              <a:t>Claude-Edouard Ch</a:t>
            </a:r>
            <a:r>
              <a:rPr lang="fr-CA" sz="2000" dirty="0" err="1">
                <a:solidFill>
                  <a:schemeClr val="accent2"/>
                </a:solidFill>
              </a:rPr>
              <a:t>âtillon</a:t>
            </a:r>
            <a:r>
              <a:rPr lang="fr-CA" sz="2000" dirty="0">
                <a:solidFill>
                  <a:schemeClr val="accent2"/>
                </a:solidFill>
              </a:rPr>
              <a:t>, </a:t>
            </a:r>
            <a:r>
              <a:rPr lang="fr-CA" sz="2000" dirty="0" smtClean="0">
                <a:solidFill>
                  <a:schemeClr val="accent2"/>
                </a:solidFill>
              </a:rPr>
              <a:t>MD</a:t>
            </a:r>
            <a:endParaRPr lang="fr-CA" sz="2000" dirty="0">
              <a:solidFill>
                <a:schemeClr val="accent2"/>
              </a:solidFill>
            </a:endParaRPr>
          </a:p>
          <a:p>
            <a:pPr>
              <a:lnSpc>
                <a:spcPct val="80000"/>
              </a:lnSpc>
            </a:pPr>
            <a:r>
              <a:rPr lang="fr-CA" sz="2000" dirty="0">
                <a:solidFill>
                  <a:schemeClr val="accent2"/>
                </a:solidFill>
              </a:rPr>
              <a:t>Francesco Mari, </a:t>
            </a:r>
            <a:r>
              <a:rPr lang="fr-CA" sz="2000" dirty="0" smtClean="0">
                <a:solidFill>
                  <a:schemeClr val="accent2"/>
                </a:solidFill>
              </a:rPr>
              <a:t>MD</a:t>
            </a:r>
          </a:p>
          <a:p>
            <a:pPr>
              <a:lnSpc>
                <a:spcPct val="80000"/>
              </a:lnSpc>
            </a:pPr>
            <a:r>
              <a:rPr lang="fr-CA" sz="2000" dirty="0" smtClean="0">
                <a:solidFill>
                  <a:schemeClr val="accent2"/>
                </a:solidFill>
              </a:rPr>
              <a:t>Luciana </a:t>
            </a:r>
            <a:r>
              <a:rPr lang="fr-CA" sz="2000" dirty="0" err="1" smtClean="0">
                <a:solidFill>
                  <a:schemeClr val="accent2"/>
                </a:solidFill>
              </a:rPr>
              <a:t>Andrade-Valenca</a:t>
            </a:r>
            <a:r>
              <a:rPr lang="fr-CA" sz="2000" dirty="0">
                <a:solidFill>
                  <a:schemeClr val="accent2"/>
                </a:solidFill>
              </a:rPr>
              <a:t>, MD, </a:t>
            </a:r>
            <a:r>
              <a:rPr lang="fr-CA" sz="2000" dirty="0" smtClean="0">
                <a:solidFill>
                  <a:schemeClr val="accent2"/>
                </a:solidFill>
              </a:rPr>
              <a:t>PhD</a:t>
            </a:r>
          </a:p>
          <a:p>
            <a:pPr>
              <a:lnSpc>
                <a:spcPct val="80000"/>
              </a:lnSpc>
            </a:pPr>
            <a:r>
              <a:rPr lang="fr-CA" sz="2000" dirty="0" smtClean="0">
                <a:solidFill>
                  <a:schemeClr val="accent2"/>
                </a:solidFill>
              </a:rPr>
              <a:t>Piero Perucca, MD</a:t>
            </a:r>
          </a:p>
          <a:p>
            <a:pPr>
              <a:lnSpc>
                <a:spcPct val="80000"/>
              </a:lnSpc>
            </a:pPr>
            <a:r>
              <a:rPr lang="fr-CA" sz="2000" dirty="0" smtClean="0">
                <a:solidFill>
                  <a:schemeClr val="accent2"/>
                </a:solidFill>
              </a:rPr>
              <a:t>Federico Melani, MD</a:t>
            </a:r>
          </a:p>
          <a:p>
            <a:pPr>
              <a:lnSpc>
                <a:spcPct val="80000"/>
              </a:lnSpc>
            </a:pPr>
            <a:r>
              <a:rPr lang="fr-CA" sz="2000" dirty="0" smtClean="0">
                <a:solidFill>
                  <a:schemeClr val="accent2"/>
                </a:solidFill>
              </a:rPr>
              <a:t>Birgit Frauscher, MD</a:t>
            </a:r>
          </a:p>
          <a:p>
            <a:pPr>
              <a:lnSpc>
                <a:spcPct val="80000"/>
              </a:lnSpc>
            </a:pPr>
            <a:r>
              <a:rPr lang="fr-CA" sz="2000" dirty="0" smtClean="0">
                <a:solidFill>
                  <a:schemeClr val="accent2"/>
                </a:solidFill>
              </a:rPr>
              <a:t>Nicolas von Ellenrieder, PhD</a:t>
            </a:r>
            <a:endParaRPr lang="fr-CA" sz="2000" dirty="0">
              <a:solidFill>
                <a:schemeClr val="accent2"/>
              </a:solidFill>
            </a:endParaRPr>
          </a:p>
          <a:p>
            <a:pPr>
              <a:lnSpc>
                <a:spcPct val="80000"/>
              </a:lnSpc>
              <a:buFontTx/>
              <a:buNone/>
            </a:pPr>
            <a:endParaRPr lang="en-US" sz="2000" b="1" dirty="0">
              <a:solidFill>
                <a:schemeClr val="accent2"/>
              </a:solidFill>
            </a:endParaRPr>
          </a:p>
          <a:p>
            <a:pPr>
              <a:lnSpc>
                <a:spcPct val="80000"/>
              </a:lnSpc>
            </a:pPr>
            <a:r>
              <a:rPr lang="en-US" sz="2000" dirty="0">
                <a:solidFill>
                  <a:schemeClr val="accent2"/>
                </a:solidFill>
              </a:rPr>
              <a:t>Nicole </a:t>
            </a:r>
            <a:r>
              <a:rPr lang="en-US" sz="2000" dirty="0" err="1">
                <a:solidFill>
                  <a:schemeClr val="accent2"/>
                </a:solidFill>
              </a:rPr>
              <a:t>Drouin</a:t>
            </a:r>
            <a:r>
              <a:rPr lang="en-US" sz="2000" dirty="0">
                <a:solidFill>
                  <a:schemeClr val="accent2"/>
                </a:solidFill>
              </a:rPr>
              <a:t>, REEGT, Telemetry technologist</a:t>
            </a:r>
          </a:p>
          <a:p>
            <a:pPr>
              <a:lnSpc>
                <a:spcPct val="80000"/>
              </a:lnSpc>
            </a:pPr>
            <a:r>
              <a:rPr lang="en-US" sz="2000" dirty="0">
                <a:solidFill>
                  <a:schemeClr val="accent2"/>
                </a:solidFill>
              </a:rPr>
              <a:t>Lorraine Allard, REEGT, Telemetry technologist</a:t>
            </a:r>
          </a:p>
          <a:p>
            <a:pPr>
              <a:lnSpc>
                <a:spcPct val="80000"/>
              </a:lnSpc>
            </a:pPr>
            <a:r>
              <a:rPr lang="en-US" sz="2000" dirty="0" err="1">
                <a:solidFill>
                  <a:schemeClr val="accent2"/>
                </a:solidFill>
              </a:rPr>
              <a:t>Natalja</a:t>
            </a:r>
            <a:r>
              <a:rPr lang="en-US" sz="2000" dirty="0">
                <a:solidFill>
                  <a:schemeClr val="accent2"/>
                </a:solidFill>
              </a:rPr>
              <a:t> </a:t>
            </a:r>
            <a:r>
              <a:rPr lang="en-US" sz="2000" dirty="0" err="1">
                <a:solidFill>
                  <a:schemeClr val="accent2"/>
                </a:solidFill>
              </a:rPr>
              <a:t>Zazubovits</a:t>
            </a:r>
            <a:r>
              <a:rPr lang="en-US" sz="2000" dirty="0">
                <a:solidFill>
                  <a:schemeClr val="accent2"/>
                </a:solidFill>
              </a:rPr>
              <a:t>, </a:t>
            </a:r>
            <a:r>
              <a:rPr lang="en-US" sz="2000" dirty="0" err="1">
                <a:solidFill>
                  <a:schemeClr val="accent2"/>
                </a:solidFill>
              </a:rPr>
              <a:t>MSc</a:t>
            </a:r>
            <a:r>
              <a:rPr lang="en-US" sz="2000" dirty="0">
                <a:solidFill>
                  <a:schemeClr val="accent2"/>
                </a:solidFill>
              </a:rPr>
              <a:t>, Research Assistant</a:t>
            </a:r>
          </a:p>
          <a:p>
            <a:pPr>
              <a:lnSpc>
                <a:spcPct val="80000"/>
              </a:lnSpc>
              <a:buFontTx/>
              <a:buNone/>
            </a:pPr>
            <a:endParaRPr lang="en-US" sz="2000" dirty="0">
              <a:solidFill>
                <a:schemeClr val="accent2"/>
              </a:solidFill>
            </a:endParaRPr>
          </a:p>
          <a:p>
            <a:pPr>
              <a:lnSpc>
                <a:spcPct val="80000"/>
              </a:lnSpc>
            </a:pPr>
            <a:r>
              <a:rPr lang="en-US" sz="2000" dirty="0" err="1">
                <a:solidFill>
                  <a:schemeClr val="accent2"/>
                </a:solidFill>
              </a:rPr>
              <a:t>Andr</a:t>
            </a:r>
            <a:r>
              <a:rPr lang="fr-CA" sz="2000" dirty="0">
                <a:solidFill>
                  <a:schemeClr val="accent2"/>
                </a:solidFill>
              </a:rPr>
              <a:t>é Olivier MD, PhD, </a:t>
            </a:r>
            <a:r>
              <a:rPr lang="fr-CA" sz="2000" dirty="0" err="1">
                <a:solidFill>
                  <a:schemeClr val="accent2"/>
                </a:solidFill>
              </a:rPr>
              <a:t>Neurosurgeon</a:t>
            </a:r>
            <a:endParaRPr lang="fr-CA" sz="2000" dirty="0">
              <a:solidFill>
                <a:schemeClr val="accent2"/>
              </a:solidFill>
            </a:endParaRPr>
          </a:p>
          <a:p>
            <a:pPr>
              <a:lnSpc>
                <a:spcPct val="80000"/>
              </a:lnSpc>
            </a:pPr>
            <a:r>
              <a:rPr lang="fr-CA" sz="2000" dirty="0">
                <a:solidFill>
                  <a:schemeClr val="accent2"/>
                </a:solidFill>
              </a:rPr>
              <a:t>Jeffery Hall, MD, </a:t>
            </a:r>
            <a:r>
              <a:rPr lang="fr-CA" sz="2000" dirty="0" err="1" smtClean="0">
                <a:solidFill>
                  <a:schemeClr val="accent2"/>
                </a:solidFill>
              </a:rPr>
              <a:t>Neurosurgeon</a:t>
            </a:r>
            <a:endParaRPr lang="fr-CA" sz="2000" dirty="0">
              <a:solidFill>
                <a:schemeClr val="accent2"/>
              </a:solidFill>
            </a:endParaRPr>
          </a:p>
          <a:p>
            <a:pPr>
              <a:lnSpc>
                <a:spcPct val="80000"/>
              </a:lnSpc>
            </a:pPr>
            <a:r>
              <a:rPr lang="en-US" sz="2000" b="1" i="1" u="sng" dirty="0">
                <a:solidFill>
                  <a:schemeClr val="accent2"/>
                </a:solidFill>
              </a:rPr>
              <a:t>Fran</a:t>
            </a:r>
            <a:r>
              <a:rPr lang="fr-CA" sz="2000" b="1" i="1" u="sng" dirty="0">
                <a:solidFill>
                  <a:schemeClr val="accent2"/>
                </a:solidFill>
              </a:rPr>
              <a:t>ç</a:t>
            </a:r>
            <a:r>
              <a:rPr lang="en-US" sz="2000" b="1" i="1" u="sng" dirty="0" err="1">
                <a:solidFill>
                  <a:schemeClr val="accent2"/>
                </a:solidFill>
              </a:rPr>
              <a:t>ois</a:t>
            </a:r>
            <a:r>
              <a:rPr lang="en-US" sz="2000" b="1" i="1" u="sng" dirty="0">
                <a:solidFill>
                  <a:schemeClr val="accent2"/>
                </a:solidFill>
              </a:rPr>
              <a:t> Dubeau, MD</a:t>
            </a:r>
          </a:p>
          <a:p>
            <a:pPr>
              <a:lnSpc>
                <a:spcPct val="80000"/>
              </a:lnSpc>
              <a:buFontTx/>
              <a:buNone/>
            </a:pPr>
            <a:endParaRPr lang="fr-CA" sz="2000" dirty="0">
              <a:solidFill>
                <a:schemeClr val="accent2"/>
              </a:solidFill>
            </a:endParaRPr>
          </a:p>
          <a:p>
            <a:pPr>
              <a:lnSpc>
                <a:spcPct val="80000"/>
              </a:lnSpc>
              <a:buFontTx/>
              <a:buNone/>
            </a:pPr>
            <a:endParaRPr lang="en-CA" sz="2400" b="1" dirty="0">
              <a:solidFill>
                <a:schemeClr val="accent2"/>
              </a:solidFill>
            </a:endParaRPr>
          </a:p>
        </p:txBody>
      </p:sp>
      <p:sp>
        <p:nvSpPr>
          <p:cNvPr id="832518" name="Text Box 6"/>
          <p:cNvSpPr txBox="1">
            <a:spLocks noChangeArrowheads="1"/>
          </p:cNvSpPr>
          <p:nvPr/>
        </p:nvSpPr>
        <p:spPr bwMode="auto">
          <a:xfrm>
            <a:off x="4341570" y="740650"/>
            <a:ext cx="4608600" cy="954107"/>
          </a:xfrm>
          <a:prstGeom prst="rect">
            <a:avLst/>
          </a:prstGeom>
          <a:noFill/>
          <a:ln w="28575">
            <a:solidFill>
              <a:schemeClr val="tx1"/>
            </a:solidFill>
            <a:miter lim="800000"/>
            <a:headEnd/>
            <a:tailEnd/>
          </a:ln>
          <a:effectLst/>
        </p:spPr>
        <p:txBody>
          <a:bodyPr wrap="square">
            <a:spAutoFit/>
          </a:bodyPr>
          <a:lstStyle/>
          <a:p>
            <a:pPr algn="l" eaLnBrk="0" hangingPunct="0"/>
            <a:r>
              <a:rPr lang="fr-CA" sz="2000" b="1" dirty="0" smtClean="0">
                <a:solidFill>
                  <a:srgbClr val="002060"/>
                </a:solidFill>
                <a:latin typeface="Arial" pitchFamily="34" charset="0"/>
                <a:cs typeface="Arial" pitchFamily="34" charset="0"/>
              </a:rPr>
              <a:t>FUNDING</a:t>
            </a:r>
            <a:endParaRPr lang="fr-CA" sz="1800" b="1" dirty="0" smtClean="0">
              <a:solidFill>
                <a:srgbClr val="002060"/>
              </a:solidFill>
              <a:latin typeface="Arial" pitchFamily="34" charset="0"/>
              <a:cs typeface="Arial" pitchFamily="34" charset="0"/>
            </a:endParaRPr>
          </a:p>
          <a:p>
            <a:pPr algn="l" eaLnBrk="0" hangingPunct="0"/>
            <a:r>
              <a:rPr lang="fr-CA" sz="1800" b="1" dirty="0" smtClean="0">
                <a:solidFill>
                  <a:srgbClr val="002060"/>
                </a:solidFill>
                <a:latin typeface="Arial" pitchFamily="34" charset="0"/>
                <a:cs typeface="Arial" pitchFamily="34" charset="0"/>
              </a:rPr>
              <a:t>Canadian </a:t>
            </a:r>
            <a:r>
              <a:rPr lang="fr-CA" sz="1800" b="1" dirty="0">
                <a:solidFill>
                  <a:srgbClr val="002060"/>
                </a:solidFill>
                <a:latin typeface="Arial" pitchFamily="34" charset="0"/>
                <a:cs typeface="Arial" pitchFamily="34" charset="0"/>
              </a:rPr>
              <a:t>Institutes of </a:t>
            </a:r>
            <a:r>
              <a:rPr lang="fr-CA" sz="1800" b="1" dirty="0" smtClean="0">
                <a:solidFill>
                  <a:srgbClr val="002060"/>
                </a:solidFill>
                <a:latin typeface="Arial" pitchFamily="34" charset="0"/>
                <a:cs typeface="Arial" pitchFamily="34" charset="0"/>
              </a:rPr>
              <a:t>Health  Research</a:t>
            </a:r>
          </a:p>
          <a:p>
            <a:pPr algn="l" eaLnBrk="0" hangingPunct="0"/>
            <a:r>
              <a:rPr lang="en-US" sz="1800" dirty="0" smtClean="0">
                <a:solidFill>
                  <a:srgbClr val="002060"/>
                </a:solidFill>
                <a:latin typeface="Arial" pitchFamily="34" charset="0"/>
                <a:cs typeface="Arial" pitchFamily="34" charset="0"/>
              </a:rPr>
              <a:t>Savoy </a:t>
            </a:r>
            <a:r>
              <a:rPr lang="en-US" sz="1800" dirty="0">
                <a:solidFill>
                  <a:srgbClr val="002060"/>
                </a:solidFill>
                <a:latin typeface="Arial" pitchFamily="34" charset="0"/>
                <a:cs typeface="Arial" pitchFamily="34" charset="0"/>
              </a:rPr>
              <a:t>Foundation for Epilepsy</a:t>
            </a:r>
            <a:endParaRPr lang="en-CA" sz="1800" dirty="0">
              <a:solidFill>
                <a:srgbClr val="00206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052736"/>
            <a:ext cx="7772400" cy="1143000"/>
          </a:xfrm>
        </p:spPr>
        <p:txBody>
          <a:bodyPr/>
          <a:lstStyle/>
          <a:p>
            <a:r>
              <a:rPr lang="en-US" sz="6600" dirty="0" smtClean="0">
                <a:solidFill>
                  <a:schemeClr val="tx1"/>
                </a:solidFill>
                <a:effectLst/>
                <a:latin typeface="Brush Script MT" pitchFamily="66" charset="0"/>
              </a:rPr>
              <a:t>The End</a:t>
            </a:r>
            <a:endParaRPr lang="en-US" sz="6600" dirty="0">
              <a:solidFill>
                <a:schemeClr val="tx1"/>
              </a:solidFill>
              <a:effectLst/>
              <a:latin typeface="Brush Script MT" pitchFamily="66" charset="0"/>
            </a:endParaRPr>
          </a:p>
        </p:txBody>
      </p:sp>
    </p:spTree>
    <p:extLst>
      <p:ext uri="{BB962C8B-B14F-4D97-AF65-F5344CB8AC3E}">
        <p14:creationId xmlns:p14="http://schemas.microsoft.com/office/powerpoint/2010/main" val="33349558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
          <p:cNvSpPr txBox="1">
            <a:spLocks noChangeArrowheads="1"/>
          </p:cNvSpPr>
          <p:nvPr/>
        </p:nvSpPr>
        <p:spPr bwMode="auto">
          <a:xfrm>
            <a:off x="325441" y="381961"/>
            <a:ext cx="8493120" cy="6148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1pPr>
            <a:lvl2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2pPr>
            <a:lvl3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3pPr>
            <a:lvl4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4pPr>
            <a:lvl5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5pPr>
            <a:lvl6pPr marL="15367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6pPr>
            <a:lvl7pPr marL="19939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7pPr>
            <a:lvl8pPr marL="24511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8pPr>
            <a:lvl9pPr marL="29083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cs typeface="msgothic" charset="0"/>
              </a:defRPr>
            </a:lvl9pPr>
          </a:lstStyle>
          <a:p>
            <a:pPr defTabSz="414726" hangingPunct="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altLang="en-US" sz="1451" b="1">
                <a:solidFill>
                  <a:srgbClr val="000000"/>
                </a:solidFill>
                <a:latin typeface="Arial" panose="020B0604020202020204" pitchFamily="34" charset="0"/>
              </a:rPr>
              <a:t>Comparison of direct current (DC)–EEG recordings (A–C) to an intracranial recording with subdural strip electrodes (D) during a complex partial seizure with left mesial temporal lobe (TL) onset (Patient 6). </a:t>
            </a: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8401" y="979561"/>
            <a:ext cx="3435840" cy="54619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6" name="Text Box 4"/>
          <p:cNvSpPr txBox="1">
            <a:spLocks noChangeArrowheads="1"/>
          </p:cNvSpPr>
          <p:nvPr/>
        </p:nvSpPr>
        <p:spPr bwMode="auto">
          <a:xfrm>
            <a:off x="5225761" y="656388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1pPr>
            <a:lvl2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2pPr>
            <a:lvl3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3pPr>
            <a:lvl4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4pPr>
            <a:lvl5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5pPr>
            <a:lvl6pPr marL="15367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6pPr>
            <a:lvl7pPr marL="19939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7pPr>
            <a:lvl8pPr marL="24511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8pPr>
            <a:lvl9pPr marL="29083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cs typeface="msgothic" charset="0"/>
              </a:defRPr>
            </a:lvl9pPr>
          </a:lstStyle>
          <a:p>
            <a:pPr algn="l" defTabSz="414726" hangingPunct="0">
              <a:tabLst>
                <a:tab pos="656650" algn="l"/>
                <a:tab pos="1313299" algn="l"/>
                <a:tab pos="1969949" algn="l"/>
                <a:tab pos="2626599" algn="l"/>
                <a:tab pos="3283248" algn="l"/>
              </a:tabLst>
            </a:pPr>
            <a:r>
              <a:rPr lang="en-GB" altLang="en-US" sz="1270" b="1" dirty="0" smtClean="0">
                <a:solidFill>
                  <a:srgbClr val="000000"/>
                </a:solidFill>
                <a:latin typeface="Arial" panose="020B0604020202020204" pitchFamily="34" charset="0"/>
              </a:rPr>
              <a:t>Vanhatalo </a:t>
            </a:r>
            <a:r>
              <a:rPr lang="en-GB" altLang="en-US" sz="1270" b="1" dirty="0">
                <a:solidFill>
                  <a:srgbClr val="000000"/>
                </a:solidFill>
                <a:latin typeface="Arial" panose="020B0604020202020204" pitchFamily="34" charset="0"/>
              </a:rPr>
              <a:t>et al. Neurology 2003;60:1098-1104</a:t>
            </a:r>
          </a:p>
        </p:txBody>
      </p:sp>
      <p:sp>
        <p:nvSpPr>
          <p:cNvPr id="13317" name="TextBox 5"/>
          <p:cNvSpPr txBox="1">
            <a:spLocks noChangeArrowheads="1"/>
          </p:cNvSpPr>
          <p:nvPr/>
        </p:nvSpPr>
        <p:spPr bwMode="auto">
          <a:xfrm>
            <a:off x="326881" y="1142281"/>
            <a:ext cx="1225015" cy="10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defTabSz="414726" hangingPunct="0">
              <a:lnSpc>
                <a:spcPct val="93000"/>
              </a:lnSpc>
              <a:buClr>
                <a:srgbClr val="000000"/>
              </a:buClr>
              <a:buSzPct val="45000"/>
            </a:pPr>
            <a:r>
              <a:rPr lang="en-US" altLang="en-US" sz="2177">
                <a:solidFill>
                  <a:srgbClr val="000000"/>
                </a:solidFill>
                <a:latin typeface="Arial" panose="020B0604020202020204" pitchFamily="34" charset="0"/>
                <a:cs typeface="Arial" panose="020B0604020202020204" pitchFamily="34" charset="0"/>
              </a:rPr>
              <a:t>Filter</a:t>
            </a:r>
          </a:p>
          <a:p>
            <a:pPr algn="l" defTabSz="414726" hangingPunct="0">
              <a:lnSpc>
                <a:spcPct val="93000"/>
              </a:lnSpc>
              <a:buClr>
                <a:srgbClr val="000000"/>
              </a:buClr>
              <a:buSzPct val="45000"/>
            </a:pPr>
            <a:r>
              <a:rPr lang="en-US" altLang="en-US" sz="2177">
                <a:solidFill>
                  <a:srgbClr val="000000"/>
                </a:solidFill>
                <a:latin typeface="Arial" panose="020B0604020202020204" pitchFamily="34" charset="0"/>
                <a:cs typeface="Arial" panose="020B0604020202020204" pitchFamily="34" charset="0"/>
              </a:rPr>
              <a:t>0.016Hz</a:t>
            </a:r>
          </a:p>
          <a:p>
            <a:pPr algn="l" defTabSz="414726" hangingPunct="0">
              <a:lnSpc>
                <a:spcPct val="93000"/>
              </a:lnSpc>
              <a:buClr>
                <a:srgbClr val="000000"/>
              </a:buClr>
              <a:buSzPct val="45000"/>
            </a:pPr>
            <a:endParaRPr lang="en-CA" altLang="en-US" sz="2177">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38187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9509" name="Picture 5" descr="Figure3-rz"/>
          <p:cNvPicPr>
            <a:picLocks noChangeAspect="1" noChangeArrowheads="1"/>
          </p:cNvPicPr>
          <p:nvPr/>
        </p:nvPicPr>
        <p:blipFill>
          <a:blip r:embed="rId2" cstate="print"/>
          <a:srcRect l="7770" t="6133"/>
          <a:stretch>
            <a:fillRect/>
          </a:stretch>
        </p:blipFill>
        <p:spPr bwMode="auto">
          <a:xfrm>
            <a:off x="1835149" y="1046801"/>
            <a:ext cx="6807781" cy="5772947"/>
          </a:xfrm>
          <a:prstGeom prst="rect">
            <a:avLst/>
          </a:prstGeom>
          <a:noFill/>
        </p:spPr>
      </p:pic>
      <p:sp>
        <p:nvSpPr>
          <p:cNvPr id="789514" name="Line 10"/>
          <p:cNvSpPr>
            <a:spLocks noChangeShapeType="1"/>
          </p:cNvSpPr>
          <p:nvPr/>
        </p:nvSpPr>
        <p:spPr bwMode="auto">
          <a:xfrm flipV="1">
            <a:off x="2195513" y="3846513"/>
            <a:ext cx="5689600" cy="0"/>
          </a:xfrm>
          <a:prstGeom prst="line">
            <a:avLst/>
          </a:prstGeom>
          <a:noFill/>
          <a:ln w="28575">
            <a:solidFill>
              <a:schemeClr val="tx1"/>
            </a:solidFill>
            <a:prstDash val="dash"/>
            <a:round/>
            <a:headEnd/>
            <a:tailEnd/>
          </a:ln>
          <a:effectLst/>
        </p:spPr>
        <p:txBody>
          <a:bodyPr/>
          <a:lstStyle/>
          <a:p>
            <a:endParaRPr lang="en-US"/>
          </a:p>
        </p:txBody>
      </p:sp>
      <p:sp>
        <p:nvSpPr>
          <p:cNvPr id="789515" name="Text Box 11"/>
          <p:cNvSpPr txBox="1">
            <a:spLocks noChangeArrowheads="1"/>
          </p:cNvSpPr>
          <p:nvPr/>
        </p:nvSpPr>
        <p:spPr bwMode="auto">
          <a:xfrm>
            <a:off x="250825" y="1451566"/>
            <a:ext cx="1770084" cy="1015663"/>
          </a:xfrm>
          <a:prstGeom prst="rect">
            <a:avLst/>
          </a:prstGeom>
          <a:noFill/>
          <a:ln w="9525">
            <a:noFill/>
            <a:miter lim="800000"/>
            <a:headEnd/>
            <a:tailEnd/>
          </a:ln>
          <a:effectLst/>
        </p:spPr>
        <p:txBody>
          <a:bodyPr wrap="square">
            <a:spAutoFit/>
          </a:bodyPr>
          <a:lstStyle/>
          <a:p>
            <a:pPr algn="l" eaLnBrk="0" hangingPunct="0"/>
            <a:r>
              <a:rPr lang="en-US" sz="2000" dirty="0">
                <a:solidFill>
                  <a:srgbClr val="0070C0"/>
                </a:solidFill>
                <a:latin typeface="Arial" pitchFamily="34" charset="0"/>
                <a:cs typeface="Arial" pitchFamily="34" charset="0"/>
              </a:rPr>
              <a:t>All channels with HFOs removed</a:t>
            </a:r>
            <a:endParaRPr lang="en-CA" sz="2000" dirty="0">
              <a:solidFill>
                <a:srgbClr val="0070C0"/>
              </a:solidFill>
              <a:latin typeface="Arial" pitchFamily="34" charset="0"/>
              <a:cs typeface="Arial" pitchFamily="34" charset="0"/>
            </a:endParaRPr>
          </a:p>
        </p:txBody>
      </p:sp>
      <p:sp>
        <p:nvSpPr>
          <p:cNvPr id="789516" name="Text Box 12"/>
          <p:cNvSpPr txBox="1">
            <a:spLocks noChangeArrowheads="1"/>
          </p:cNvSpPr>
          <p:nvPr/>
        </p:nvSpPr>
        <p:spPr bwMode="auto">
          <a:xfrm>
            <a:off x="250825" y="5255307"/>
            <a:ext cx="1770084" cy="1015663"/>
          </a:xfrm>
          <a:prstGeom prst="rect">
            <a:avLst/>
          </a:prstGeom>
          <a:noFill/>
          <a:ln w="9525">
            <a:noFill/>
            <a:miter lim="800000"/>
            <a:headEnd/>
            <a:tailEnd/>
          </a:ln>
          <a:effectLst/>
        </p:spPr>
        <p:txBody>
          <a:bodyPr wrap="square">
            <a:spAutoFit/>
          </a:bodyPr>
          <a:lstStyle/>
          <a:p>
            <a:pPr algn="l" eaLnBrk="0" hangingPunct="0"/>
            <a:r>
              <a:rPr lang="en-US" sz="2000" dirty="0">
                <a:solidFill>
                  <a:srgbClr val="0070C0"/>
                </a:solidFill>
                <a:latin typeface="Arial" pitchFamily="34" charset="0"/>
                <a:cs typeface="Arial" pitchFamily="34" charset="0"/>
              </a:rPr>
              <a:t>No channel with HFOs removed</a:t>
            </a:r>
            <a:endParaRPr lang="en-CA" sz="2000" dirty="0">
              <a:solidFill>
                <a:srgbClr val="0070C0"/>
              </a:solidFill>
              <a:latin typeface="Arial" pitchFamily="34" charset="0"/>
              <a:cs typeface="Arial" pitchFamily="34" charset="0"/>
            </a:endParaRPr>
          </a:p>
        </p:txBody>
      </p:sp>
      <p:sp>
        <p:nvSpPr>
          <p:cNvPr id="789517" name="Line 13"/>
          <p:cNvSpPr>
            <a:spLocks noChangeShapeType="1"/>
          </p:cNvSpPr>
          <p:nvPr/>
        </p:nvSpPr>
        <p:spPr bwMode="auto">
          <a:xfrm flipV="1">
            <a:off x="2195513" y="3846513"/>
            <a:ext cx="5689600" cy="0"/>
          </a:xfrm>
          <a:prstGeom prst="line">
            <a:avLst/>
          </a:prstGeom>
          <a:noFill/>
          <a:ln w="28575">
            <a:solidFill>
              <a:schemeClr val="tx1"/>
            </a:solidFill>
            <a:prstDash val="dash"/>
            <a:round/>
            <a:headEnd/>
            <a:tailEnd/>
          </a:ln>
          <a:effectLst/>
        </p:spPr>
        <p:txBody>
          <a:bodyPr/>
          <a:lstStyle/>
          <a:p>
            <a:endParaRPr lang="en-US"/>
          </a:p>
        </p:txBody>
      </p:sp>
      <p:sp>
        <p:nvSpPr>
          <p:cNvPr id="789506" name="Rectangle 2"/>
          <p:cNvSpPr>
            <a:spLocks noGrp="1" noChangeArrowheads="1"/>
          </p:cNvSpPr>
          <p:nvPr>
            <p:ph type="title"/>
          </p:nvPr>
        </p:nvSpPr>
        <p:spPr>
          <a:xfrm>
            <a:off x="-766295" y="83972"/>
            <a:ext cx="10676590" cy="925513"/>
          </a:xfrm>
        </p:spPr>
        <p:txBody>
          <a:bodyPr/>
          <a:lstStyle/>
          <a:p>
            <a:r>
              <a:rPr lang="en-US" sz="2800" dirty="0">
                <a:solidFill>
                  <a:schemeClr val="tx1"/>
                </a:solidFill>
                <a:effectLst/>
                <a:latin typeface="Arial" pitchFamily="34" charset="0"/>
                <a:cs typeface="Arial" pitchFamily="34" charset="0"/>
              </a:rPr>
              <a:t>Removing the HFO generating regions: </a:t>
            </a:r>
            <a:r>
              <a:rPr lang="en-US" sz="2800" dirty="0" smtClean="0">
                <a:solidFill>
                  <a:schemeClr val="tx1"/>
                </a:solidFill>
                <a:effectLst/>
                <a:latin typeface="Arial" pitchFamily="34" charset="0"/>
                <a:cs typeface="Arial" pitchFamily="34" charset="0"/>
              </a:rPr>
              <a:t/>
            </a:r>
            <a:br>
              <a:rPr lang="en-US" sz="2800" dirty="0" smtClean="0">
                <a:solidFill>
                  <a:schemeClr val="tx1"/>
                </a:solidFill>
                <a:effectLst/>
                <a:latin typeface="Arial" pitchFamily="34" charset="0"/>
                <a:cs typeface="Arial" pitchFamily="34" charset="0"/>
              </a:rPr>
            </a:br>
            <a:r>
              <a:rPr lang="en-US" sz="2800" dirty="0" smtClean="0">
                <a:solidFill>
                  <a:schemeClr val="tx1"/>
                </a:solidFill>
                <a:effectLst/>
                <a:latin typeface="Arial" pitchFamily="34" charset="0"/>
                <a:cs typeface="Arial" pitchFamily="34" charset="0"/>
              </a:rPr>
              <a:t>surgical </a:t>
            </a:r>
            <a:r>
              <a:rPr lang="en-US" sz="2800" dirty="0">
                <a:solidFill>
                  <a:schemeClr val="tx1"/>
                </a:solidFill>
                <a:effectLst/>
                <a:latin typeface="Arial" pitchFamily="34" charset="0"/>
                <a:cs typeface="Arial" pitchFamily="34" charset="0"/>
              </a:rPr>
              <a:t>follow up</a:t>
            </a:r>
            <a:r>
              <a:rPr lang="en-US" sz="3200" dirty="0">
                <a:effectLst/>
                <a:latin typeface="Arial" pitchFamily="34" charset="0"/>
                <a:cs typeface="Arial" pitchFamily="34" charset="0"/>
              </a:rPr>
              <a:t/>
            </a:r>
            <a:br>
              <a:rPr lang="en-US" sz="3200" dirty="0">
                <a:effectLst/>
                <a:latin typeface="Arial" pitchFamily="34" charset="0"/>
                <a:cs typeface="Arial" pitchFamily="34" charset="0"/>
              </a:rPr>
            </a:br>
            <a:r>
              <a:rPr lang="en-US" sz="1800" i="1" dirty="0">
                <a:solidFill>
                  <a:srgbClr val="002060"/>
                </a:solidFill>
                <a:effectLst/>
                <a:latin typeface="Arial" pitchFamily="34" charset="0"/>
                <a:cs typeface="Arial" pitchFamily="34" charset="0"/>
              </a:rPr>
              <a:t>Jacobs et al, Annals of Neurology, 2010</a:t>
            </a:r>
            <a:endParaRPr lang="en-CA" sz="1800" i="1" dirty="0">
              <a:solidFill>
                <a:srgbClr val="002060"/>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50"/>
            <a:ext cx="7772400" cy="1143000"/>
          </a:xfrm>
        </p:spPr>
        <p:txBody>
          <a:bodyPr/>
          <a:lstStyle/>
          <a:p>
            <a:r>
              <a:rPr lang="en-US" sz="3200" dirty="0" smtClean="0">
                <a:solidFill>
                  <a:schemeClr val="tx1"/>
                </a:solidFill>
                <a:effectLst/>
                <a:latin typeface="Arial" pitchFamily="34" charset="0"/>
                <a:cs typeface="Arial" pitchFamily="34" charset="0"/>
              </a:rPr>
              <a:t>Definition and Context</a:t>
            </a:r>
            <a:r>
              <a:rPr lang="en-US" dirty="0" smtClean="0">
                <a:solidFill>
                  <a:schemeClr val="tx1"/>
                </a:solidFill>
              </a:rPr>
              <a:t>	</a:t>
            </a:r>
            <a:endParaRPr lang="en-US" dirty="0">
              <a:solidFill>
                <a:schemeClr val="tx1"/>
              </a:solidFill>
            </a:endParaRPr>
          </a:p>
        </p:txBody>
      </p:sp>
      <p:sp>
        <p:nvSpPr>
          <p:cNvPr id="3" name="Content Placeholder 2"/>
          <p:cNvSpPr>
            <a:spLocks noGrp="1"/>
          </p:cNvSpPr>
          <p:nvPr>
            <p:ph idx="1"/>
          </p:nvPr>
        </p:nvSpPr>
        <p:spPr>
          <a:xfrm>
            <a:off x="685800" y="894270"/>
            <a:ext cx="8033940" cy="4767685"/>
          </a:xfrm>
        </p:spPr>
        <p:txBody>
          <a:bodyPr/>
          <a:lstStyle/>
          <a:p>
            <a:r>
              <a:rPr lang="en-US" sz="2400" dirty="0" smtClean="0">
                <a:solidFill>
                  <a:srgbClr val="0070C0"/>
                </a:solidFill>
                <a:latin typeface="Arial" pitchFamily="34" charset="0"/>
                <a:cs typeface="Arial" pitchFamily="34" charset="0"/>
              </a:rPr>
              <a:t>The standard EEG, recorded from the scalp or </a:t>
            </a:r>
            <a:r>
              <a:rPr lang="en-US" sz="2400" dirty="0" err="1" smtClean="0">
                <a:solidFill>
                  <a:srgbClr val="0070C0"/>
                </a:solidFill>
                <a:latin typeface="Arial" pitchFamily="34" charset="0"/>
                <a:cs typeface="Arial" pitchFamily="34" charset="0"/>
              </a:rPr>
              <a:t>intracranially</a:t>
            </a:r>
            <a:r>
              <a:rPr lang="en-US" sz="2400" dirty="0" smtClean="0">
                <a:solidFill>
                  <a:srgbClr val="0070C0"/>
                </a:solidFill>
                <a:latin typeface="Arial" pitchFamily="34" charset="0"/>
                <a:cs typeface="Arial" pitchFamily="34" charset="0"/>
              </a:rPr>
              <a:t>, includes activities between 0.5 and 70 Hz. Filters are used to eliminate activities above 70 Hz (mostly EMG from scalp muscles) and below 0.5Hz.</a:t>
            </a:r>
          </a:p>
          <a:p>
            <a:r>
              <a:rPr lang="en-US" sz="2400" dirty="0" smtClean="0">
                <a:solidFill>
                  <a:srgbClr val="0070C0"/>
                </a:solidFill>
                <a:latin typeface="Arial" pitchFamily="34" charset="0"/>
                <a:cs typeface="Arial" pitchFamily="34" charset="0"/>
              </a:rPr>
              <a:t>High Frequencies</a:t>
            </a:r>
          </a:p>
          <a:p>
            <a:pPr lvl="1"/>
            <a:r>
              <a:rPr lang="en-US" sz="2000" dirty="0" smtClean="0">
                <a:solidFill>
                  <a:srgbClr val="0070C0"/>
                </a:solidFill>
                <a:latin typeface="Arial" pitchFamily="34" charset="0"/>
                <a:cs typeface="Arial" pitchFamily="34" charset="0"/>
              </a:rPr>
              <a:t>High Frequency Oscillations (HFOs) are short oscillations, lasting 10 to 100 ms, recorded in the </a:t>
            </a:r>
            <a:r>
              <a:rPr lang="en-US" sz="2000" dirty="0" smtClean="0">
                <a:latin typeface="Arial" pitchFamily="34" charset="0"/>
                <a:cs typeface="Arial" pitchFamily="34" charset="0"/>
              </a:rPr>
              <a:t>intracranial</a:t>
            </a:r>
            <a:r>
              <a:rPr lang="en-US" sz="2000" dirty="0" smtClean="0">
                <a:solidFill>
                  <a:srgbClr val="002060"/>
                </a:solidFill>
                <a:latin typeface="Arial" pitchFamily="34" charset="0"/>
                <a:cs typeface="Arial" pitchFamily="34" charset="0"/>
              </a:rPr>
              <a:t> </a:t>
            </a:r>
            <a:r>
              <a:rPr lang="en-US" sz="2000" dirty="0" smtClean="0">
                <a:solidFill>
                  <a:srgbClr val="0070C0"/>
                </a:solidFill>
                <a:latin typeface="Arial" pitchFamily="34" charset="0"/>
                <a:cs typeface="Arial" pitchFamily="34" charset="0"/>
              </a:rPr>
              <a:t>EEG of patients and experimental animals in the range of 80 to 600 Hz. They are typically of very low amplitude (a few </a:t>
            </a:r>
            <a:r>
              <a:rPr lang="en-US" sz="2000" dirty="0" err="1" smtClean="0">
                <a:solidFill>
                  <a:srgbClr val="0070C0"/>
                </a:solidFill>
                <a:latin typeface="Arial" pitchFamily="34" charset="0"/>
                <a:cs typeface="Arial" pitchFamily="34" charset="0"/>
              </a:rPr>
              <a:t>microvolts</a:t>
            </a:r>
            <a:r>
              <a:rPr lang="en-US" sz="2000" dirty="0" smtClean="0">
                <a:solidFill>
                  <a:srgbClr val="0070C0"/>
                </a:solidFill>
                <a:latin typeface="Arial" pitchFamily="34" charset="0"/>
                <a:cs typeface="Arial" pitchFamily="34" charset="0"/>
              </a:rPr>
              <a:t>).</a:t>
            </a:r>
          </a:p>
          <a:p>
            <a:pPr lvl="1"/>
            <a:r>
              <a:rPr lang="en-US" sz="2000" dirty="0" smtClean="0">
                <a:solidFill>
                  <a:srgbClr val="0070C0"/>
                </a:solidFill>
                <a:latin typeface="Arial" pitchFamily="34" charset="0"/>
                <a:cs typeface="Arial" pitchFamily="34" charset="0"/>
              </a:rPr>
              <a:t>Requires filter at 500 to 700 Hz and sampling at 2000 Hz or more.</a:t>
            </a:r>
          </a:p>
          <a:p>
            <a:r>
              <a:rPr lang="en-US" sz="2400" dirty="0" smtClean="0">
                <a:latin typeface="Arial" pitchFamily="34" charset="0"/>
                <a:cs typeface="Arial" pitchFamily="34" charset="0"/>
              </a:rPr>
              <a:t>Low frequencies</a:t>
            </a:r>
          </a:p>
          <a:p>
            <a:pPr lvl="1"/>
            <a:r>
              <a:rPr lang="en-US" sz="2000" dirty="0" smtClean="0">
                <a:solidFill>
                  <a:srgbClr val="0070C0"/>
                </a:solidFill>
                <a:latin typeface="Arial" pitchFamily="34" charset="0"/>
                <a:cs typeface="Arial" pitchFamily="34" charset="0"/>
              </a:rPr>
              <a:t>DC shifts are variations in the EEG baseline. They theoretically require DC amplifiers but can be recorded if the amplifier has a very low frequency high pass filter rather than the usual 0.5Hz</a:t>
            </a:r>
          </a:p>
          <a:p>
            <a:pPr lvl="1"/>
            <a:r>
              <a:rPr lang="en-US" sz="2000" dirty="0" smtClean="0">
                <a:latin typeface="Arial" pitchFamily="34" charset="0"/>
                <a:cs typeface="Arial" pitchFamily="34" charset="0"/>
              </a:rPr>
              <a:t>Filters at approximately 0.01Hz have been used</a:t>
            </a:r>
            <a:endParaRPr lang="en-US" sz="2000" dirty="0" smtClean="0">
              <a:solidFill>
                <a:srgbClr val="0070C0"/>
              </a:solidFill>
              <a:latin typeface="Arial" pitchFamily="34" charset="0"/>
              <a:cs typeface="Arial" pitchFamily="34" charset="0"/>
            </a:endParaRPr>
          </a:p>
          <a:p>
            <a:pPr lvl="1"/>
            <a:endParaRPr lang="en-US" sz="2000" dirty="0" smtClean="0">
              <a:solidFill>
                <a:srgbClr val="0070C0"/>
              </a:solidFill>
              <a:latin typeface="Arial" pitchFamily="34" charset="0"/>
              <a:cs typeface="Arial" pitchFamily="34" charset="0"/>
            </a:endParaRPr>
          </a:p>
          <a:p>
            <a:pPr>
              <a:buNone/>
            </a:pP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1"/>
          <p:cNvSpPr txBox="1">
            <a:spLocks noChangeArrowheads="1"/>
          </p:cNvSpPr>
          <p:nvPr/>
        </p:nvSpPr>
        <p:spPr bwMode="auto">
          <a:xfrm>
            <a:off x="288751" y="2161635"/>
            <a:ext cx="3323124"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charset="0"/>
                <a:cs typeface="msgothic" charset="0"/>
              </a:defRPr>
            </a:lvl1pPr>
            <a:lvl2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charset="0"/>
                <a:cs typeface="msgothic" charset="0"/>
              </a:defRPr>
            </a:lvl2pPr>
            <a:lvl3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charset="0"/>
                <a:cs typeface="msgothic" charset="0"/>
              </a:defRPr>
            </a:lvl3pPr>
            <a:lvl4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charset="0"/>
                <a:cs typeface="msgothic" charset="0"/>
              </a:defRPr>
            </a:lvl4pPr>
            <a:lvl5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charset="0"/>
                <a:cs typeface="msgothic" charset="0"/>
              </a:defRPr>
            </a:lvl5pPr>
            <a:lvl6pPr marL="15367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charset="0"/>
                <a:cs typeface="msgothic" charset="0"/>
              </a:defRPr>
            </a:lvl6pPr>
            <a:lvl7pPr marL="19939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charset="0"/>
                <a:cs typeface="msgothic" charset="0"/>
              </a:defRPr>
            </a:lvl7pPr>
            <a:lvl8pPr marL="24511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charset="0"/>
                <a:cs typeface="msgothic" charset="0"/>
              </a:defRPr>
            </a:lvl8pPr>
            <a:lvl9pPr marL="29083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charset="0"/>
                <a:cs typeface="msgothic" charset="0"/>
              </a:defRPr>
            </a:lvl9pPr>
          </a:lstStyle>
          <a:p>
            <a:pPr algn="l" fontAlgn="auto">
              <a:lnSpc>
                <a:spcPct val="150000"/>
              </a:lnSpc>
              <a:spcBef>
                <a:spcPts val="0"/>
              </a:spcBef>
              <a:spcAft>
                <a:spcPts val="0"/>
              </a:spcAft>
            </a:pPr>
            <a:r>
              <a:rPr lang="en-GB" sz="2000" dirty="0" smtClean="0">
                <a:solidFill>
                  <a:srgbClr val="0070C0"/>
                </a:solidFill>
                <a:latin typeface="Arial" panose="020B0604020202020204" pitchFamily="34" charset="0"/>
              </a:rPr>
              <a:t>Patient </a:t>
            </a:r>
            <a:r>
              <a:rPr lang="en-GB" sz="2000" dirty="0">
                <a:solidFill>
                  <a:srgbClr val="0070C0"/>
                </a:solidFill>
                <a:latin typeface="Arial" panose="020B0604020202020204" pitchFamily="34" charset="0"/>
              </a:rPr>
              <a:t>with a left central lesion, with fast ripples </a:t>
            </a:r>
            <a:r>
              <a:rPr lang="en-GB" sz="2000" dirty="0" smtClean="0">
                <a:solidFill>
                  <a:srgbClr val="0070C0"/>
                </a:solidFill>
                <a:latin typeface="Arial" panose="020B0604020202020204" pitchFamily="34" charset="0"/>
              </a:rPr>
              <a:t>in post-resection </a:t>
            </a:r>
            <a:r>
              <a:rPr lang="en-GB" sz="2000" dirty="0" err="1" smtClean="0">
                <a:solidFill>
                  <a:srgbClr val="0070C0"/>
                </a:solidFill>
                <a:latin typeface="Arial" panose="020B0604020202020204" pitchFamily="34" charset="0"/>
              </a:rPr>
              <a:t>ECoG</a:t>
            </a:r>
            <a:r>
              <a:rPr lang="en-GB" sz="2000" dirty="0" smtClean="0">
                <a:solidFill>
                  <a:srgbClr val="0070C0"/>
                </a:solidFill>
                <a:latin typeface="Arial" panose="020B0604020202020204" pitchFamily="34" charset="0"/>
              </a:rPr>
              <a:t> </a:t>
            </a:r>
            <a:r>
              <a:rPr lang="en-GB" sz="2000" dirty="0">
                <a:solidFill>
                  <a:srgbClr val="0070C0"/>
                </a:solidFill>
                <a:latin typeface="Arial" panose="020B0604020202020204" pitchFamily="34" charset="0"/>
              </a:rPr>
              <a:t>and recurrent seizures </a:t>
            </a:r>
            <a:r>
              <a:rPr lang="en-GB" sz="2000" dirty="0" smtClean="0">
                <a:solidFill>
                  <a:srgbClr val="0070C0"/>
                </a:solidFill>
                <a:latin typeface="Arial" panose="020B0604020202020204" pitchFamily="34" charset="0"/>
              </a:rPr>
              <a:t>after </a:t>
            </a:r>
            <a:r>
              <a:rPr lang="en-GB" sz="2000" dirty="0">
                <a:solidFill>
                  <a:srgbClr val="0070C0"/>
                </a:solidFill>
                <a:latin typeface="Arial" panose="020B0604020202020204" pitchFamily="34" charset="0"/>
              </a:rPr>
              <a:t>surgery. </a:t>
            </a: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8565" y="881641"/>
            <a:ext cx="5263200" cy="56980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40210" y="6270970"/>
            <a:ext cx="3489118" cy="460860"/>
          </a:xfrm>
          <a:prstGeom prst="rect">
            <a:avLst/>
          </a:prstGeom>
          <a:noFill/>
          <a:ln w="12700">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ea typeface="msgothic" charset="0"/>
                <a:cs typeface="msgothic" charset="0"/>
              </a:defRPr>
            </a:lvl1pPr>
            <a:lvl2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ea typeface="msgothic" charset="0"/>
                <a:cs typeface="msgothic" charset="0"/>
              </a:defRPr>
            </a:lvl2pPr>
            <a:lvl3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ea typeface="msgothic" charset="0"/>
                <a:cs typeface="msgothic" charset="0"/>
              </a:defRPr>
            </a:lvl3pPr>
            <a:lvl4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ea typeface="msgothic" charset="0"/>
                <a:cs typeface="msgothic" charset="0"/>
              </a:defRPr>
            </a:lvl4pPr>
            <a:lvl5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ea typeface="msgothic" charset="0"/>
                <a:cs typeface="msgothic" charset="0"/>
              </a:defRPr>
            </a:lvl5pPr>
            <a:lvl6pPr marL="15367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ea typeface="msgothic" charset="0"/>
                <a:cs typeface="msgothic" charset="0"/>
              </a:defRPr>
            </a:lvl6pPr>
            <a:lvl7pPr marL="19939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ea typeface="msgothic" charset="0"/>
                <a:cs typeface="msgothic" charset="0"/>
              </a:defRPr>
            </a:lvl7pPr>
            <a:lvl8pPr marL="24511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ea typeface="msgothic" charset="0"/>
                <a:cs typeface="msgothic" charset="0"/>
              </a:defRPr>
            </a:lvl8pPr>
            <a:lvl9pPr marL="2908300" indent="-2159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ea typeface="msgothic" charset="0"/>
                <a:cs typeface="msgothic" charset="0"/>
              </a:defRPr>
            </a:lvl9pPr>
          </a:lstStyle>
          <a:p>
            <a:pPr fontAlgn="auto">
              <a:spcBef>
                <a:spcPts val="0"/>
              </a:spcBef>
              <a:spcAft>
                <a:spcPts val="0"/>
              </a:spcAft>
            </a:pPr>
            <a:r>
              <a:rPr lang="en-GB" sz="2000" i="1" dirty="0">
                <a:solidFill>
                  <a:srgbClr val="002060"/>
                </a:solidFill>
                <a:latin typeface="Arial" panose="020B0604020202020204" pitchFamily="34" charset="0"/>
              </a:rPr>
              <a:t>van 't </a:t>
            </a:r>
            <a:r>
              <a:rPr lang="en-GB" sz="2000" i="1" dirty="0" err="1">
                <a:solidFill>
                  <a:srgbClr val="002060"/>
                </a:solidFill>
                <a:latin typeface="Arial" panose="020B0604020202020204" pitchFamily="34" charset="0"/>
              </a:rPr>
              <a:t>Klooster</a:t>
            </a:r>
            <a:r>
              <a:rPr lang="en-GB" sz="2000" i="1" dirty="0">
                <a:solidFill>
                  <a:srgbClr val="002060"/>
                </a:solidFill>
                <a:latin typeface="Arial" panose="020B0604020202020204" pitchFamily="34" charset="0"/>
              </a:rPr>
              <a:t> et </a:t>
            </a:r>
            <a:r>
              <a:rPr lang="en-GB" sz="2000" i="1" dirty="0" smtClean="0">
                <a:solidFill>
                  <a:srgbClr val="002060"/>
                </a:solidFill>
                <a:latin typeface="Arial" panose="020B0604020202020204" pitchFamily="34" charset="0"/>
              </a:rPr>
              <a:t>al, </a:t>
            </a:r>
            <a:r>
              <a:rPr lang="en-GB" sz="2000" i="1" dirty="0">
                <a:solidFill>
                  <a:srgbClr val="002060"/>
                </a:solidFill>
                <a:latin typeface="Arial" panose="020B0604020202020204" pitchFamily="34" charset="0"/>
              </a:rPr>
              <a:t>Neurology 2015</a:t>
            </a:r>
          </a:p>
        </p:txBody>
      </p:sp>
      <p:sp>
        <p:nvSpPr>
          <p:cNvPr id="5" name="Title 1"/>
          <p:cNvSpPr txBox="1">
            <a:spLocks/>
          </p:cNvSpPr>
          <p:nvPr/>
        </p:nvSpPr>
        <p:spPr>
          <a:xfrm>
            <a:off x="193830" y="164575"/>
            <a:ext cx="8756340" cy="1143000"/>
          </a:xfrm>
          <a:prstGeom prst="rect">
            <a:avLst/>
          </a:prstGeom>
        </p:spPr>
        <p:txBody>
          <a:bodyPr/>
          <a:lstStyle/>
          <a:p>
            <a:pPr fontAlgn="auto">
              <a:spcAft>
                <a:spcPts val="0"/>
              </a:spcAft>
              <a:defRPr/>
            </a:pPr>
            <a:endParaRPr lang="en-US" sz="4000" dirty="0">
              <a:solidFill>
                <a:prstClr val="black"/>
              </a:solidFill>
              <a:latin typeface="Calibri"/>
            </a:endParaRPr>
          </a:p>
        </p:txBody>
      </p:sp>
      <p:sp>
        <p:nvSpPr>
          <p:cNvPr id="7" name="Title 1"/>
          <p:cNvSpPr txBox="1">
            <a:spLocks/>
          </p:cNvSpPr>
          <p:nvPr/>
        </p:nvSpPr>
        <p:spPr>
          <a:xfrm>
            <a:off x="346230" y="316975"/>
            <a:ext cx="8756340" cy="1143000"/>
          </a:xfrm>
          <a:prstGeom prst="rect">
            <a:avLst/>
          </a:prstGeom>
        </p:spPr>
        <p:txBody>
          <a:bodyPr/>
          <a:lstStyle/>
          <a:p>
            <a:pPr fontAlgn="auto">
              <a:spcAft>
                <a:spcPts val="0"/>
              </a:spcAft>
              <a:defRPr/>
            </a:pPr>
            <a:endParaRPr lang="en-US" sz="4000" dirty="0">
              <a:solidFill>
                <a:prstClr val="black"/>
              </a:solidFill>
              <a:latin typeface="Calibri"/>
            </a:endParaRPr>
          </a:p>
        </p:txBody>
      </p:sp>
      <p:sp>
        <p:nvSpPr>
          <p:cNvPr id="8" name="Rectangle 7"/>
          <p:cNvSpPr/>
          <p:nvPr/>
        </p:nvSpPr>
        <p:spPr>
          <a:xfrm>
            <a:off x="346230" y="-37224"/>
            <a:ext cx="8296700" cy="1200329"/>
          </a:xfrm>
          <a:prstGeom prst="rect">
            <a:avLst/>
          </a:prstGeom>
        </p:spPr>
        <p:txBody>
          <a:bodyPr wrap="square">
            <a:spAutoFit/>
          </a:bodyPr>
          <a:lstStyle/>
          <a:p>
            <a:r>
              <a:rPr lang="en-US" dirty="0" smtClean="0">
                <a:solidFill>
                  <a:prstClr val="black"/>
                </a:solidFill>
                <a:latin typeface="Arial" pitchFamily="34" charset="0"/>
                <a:cs typeface="Arial" pitchFamily="34" charset="0"/>
              </a:rPr>
              <a:t>Residual fast ripples in the </a:t>
            </a:r>
            <a:r>
              <a:rPr lang="en-US" dirty="0" err="1" smtClean="0">
                <a:solidFill>
                  <a:prstClr val="black"/>
                </a:solidFill>
                <a:latin typeface="Arial" pitchFamily="34" charset="0"/>
                <a:cs typeface="Arial" pitchFamily="34" charset="0"/>
              </a:rPr>
              <a:t>intraoperative</a:t>
            </a:r>
            <a:r>
              <a:rPr lang="en-US" dirty="0" smtClean="0">
                <a:solidFill>
                  <a:prstClr val="black"/>
                </a:solidFill>
                <a:latin typeface="Arial" pitchFamily="34" charset="0"/>
                <a:cs typeface="Arial" pitchFamily="34" charset="0"/>
              </a:rPr>
              <a:t> </a:t>
            </a:r>
            <a:r>
              <a:rPr lang="en-US" dirty="0" err="1" smtClean="0">
                <a:solidFill>
                  <a:prstClr val="black"/>
                </a:solidFill>
                <a:latin typeface="Arial" pitchFamily="34" charset="0"/>
                <a:cs typeface="Arial" pitchFamily="34" charset="0"/>
              </a:rPr>
              <a:t>corticogram</a:t>
            </a:r>
            <a:r>
              <a:rPr lang="en-US" dirty="0" smtClean="0">
                <a:solidFill>
                  <a:prstClr val="black"/>
                </a:solidFill>
                <a:latin typeface="Arial" pitchFamily="34" charset="0"/>
                <a:cs typeface="Arial" pitchFamily="34" charset="0"/>
              </a:rPr>
              <a:t> predict epilepsy surgery outcome.</a:t>
            </a:r>
          </a:p>
          <a:p>
            <a:r>
              <a:rPr lang="en-US" dirty="0" smtClean="0">
                <a:latin typeface="Arial" pitchFamily="34" charset="0"/>
                <a:cs typeface="Arial" pitchFamily="34" charset="0"/>
              </a:rPr>
              <a:t>van </a:t>
            </a:r>
            <a:endParaRPr lang="en-US" dirty="0">
              <a:latin typeface="Arial" pitchFamily="34" charset="0"/>
              <a:cs typeface="Arial" pitchFamily="34" charset="0"/>
            </a:endParaRPr>
          </a:p>
        </p:txBody>
      </p:sp>
    </p:spTree>
    <p:extLst>
      <p:ext uri="{BB962C8B-B14F-4D97-AF65-F5344CB8AC3E}">
        <p14:creationId xmlns:p14="http://schemas.microsoft.com/office/powerpoint/2010/main" val="3480932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270640" y="241385"/>
            <a:ext cx="8873360" cy="1143000"/>
          </a:xfrm>
        </p:spPr>
        <p:txBody>
          <a:bodyPr/>
          <a:lstStyle/>
          <a:p>
            <a:r>
              <a:rPr lang="en-US" sz="3200" dirty="0" smtClean="0">
                <a:solidFill>
                  <a:schemeClr val="tx1"/>
                </a:solidFill>
                <a:effectLst/>
                <a:latin typeface="Arial" pitchFamily="34" charset="0"/>
                <a:cs typeface="Arial" pitchFamily="34" charset="0"/>
              </a:rPr>
              <a:t>Using HFOs to Define the Resection: </a:t>
            </a:r>
            <a:br>
              <a:rPr lang="en-US" sz="3200" dirty="0" smtClean="0">
                <a:solidFill>
                  <a:schemeClr val="tx1"/>
                </a:solidFill>
                <a:effectLst/>
                <a:latin typeface="Arial" pitchFamily="34" charset="0"/>
                <a:cs typeface="Arial" pitchFamily="34" charset="0"/>
              </a:rPr>
            </a:br>
            <a:r>
              <a:rPr lang="fr-CA" sz="3200" dirty="0" smtClean="0">
                <a:solidFill>
                  <a:schemeClr val="tx1"/>
                </a:solidFill>
                <a:effectLst/>
                <a:latin typeface="Arial" pitchFamily="34" charset="0"/>
                <a:cs typeface="Arial" pitchFamily="34" charset="0"/>
              </a:rPr>
              <a:t>What are the Issues</a:t>
            </a:r>
            <a:r>
              <a:rPr lang="en-US" sz="3200" dirty="0" smtClean="0">
                <a:solidFill>
                  <a:schemeClr val="tx1"/>
                </a:solidFill>
                <a:effectLst/>
                <a:latin typeface="Arial" pitchFamily="34" charset="0"/>
                <a:cs typeface="Arial" pitchFamily="34" charset="0"/>
              </a:rPr>
              <a:t>?</a:t>
            </a:r>
            <a:endParaRPr lang="en-US" sz="3200" dirty="0">
              <a:solidFill>
                <a:schemeClr val="tx1"/>
              </a:solidFill>
              <a:effectLst/>
              <a:latin typeface="Arial" pitchFamily="34" charset="0"/>
              <a:cs typeface="Arial" pitchFamily="34" charset="0"/>
            </a:endParaRPr>
          </a:p>
        </p:txBody>
      </p:sp>
      <p:sp>
        <p:nvSpPr>
          <p:cNvPr id="3" name="Content Placeholder 2"/>
          <p:cNvSpPr>
            <a:spLocks noGrp="1"/>
          </p:cNvSpPr>
          <p:nvPr>
            <p:ph idx="1"/>
          </p:nvPr>
        </p:nvSpPr>
        <p:spPr>
          <a:xfrm>
            <a:off x="270641" y="2040955"/>
            <a:ext cx="8717934" cy="4114800"/>
          </a:xfrm>
        </p:spPr>
        <p:txBody>
          <a:bodyPr/>
          <a:lstStyle/>
          <a:p>
            <a:r>
              <a:rPr lang="en-US" sz="2400" dirty="0" smtClean="0">
                <a:solidFill>
                  <a:srgbClr val="0070C0"/>
                </a:solidFill>
                <a:latin typeface="Arial" pitchFamily="34" charset="0"/>
                <a:cs typeface="Arial" pitchFamily="34" charset="0"/>
              </a:rPr>
              <a:t>Assuming that HFOs are an accurate marker of the epileptogenic zone, what is « a channel with HFOs »?</a:t>
            </a:r>
          </a:p>
          <a:p>
            <a:r>
              <a:rPr lang="en-US" sz="2400" dirty="0" smtClean="0">
                <a:solidFill>
                  <a:srgbClr val="0070C0"/>
                </a:solidFill>
                <a:latin typeface="Arial" pitchFamily="34" charset="0"/>
                <a:cs typeface="Arial" pitchFamily="34" charset="0"/>
              </a:rPr>
              <a:t>HFOs are much more frequent in some pathologies than in others. Should there be a threshold of HFO rate for each pathology? What if the pathology is unknown?</a:t>
            </a:r>
          </a:p>
          <a:p>
            <a:r>
              <a:rPr lang="en-US" sz="2400" dirty="0" smtClean="0">
                <a:solidFill>
                  <a:srgbClr val="0070C0"/>
                </a:solidFill>
                <a:latin typeface="Arial" pitchFamily="34" charset="0"/>
                <a:cs typeface="Arial" pitchFamily="34" charset="0"/>
              </a:rPr>
              <a:t>Conservative « reverse » approach: can we use traditional criteria but also </a:t>
            </a:r>
            <a:r>
              <a:rPr lang="en-US" sz="2400" dirty="0" err="1" smtClean="0">
                <a:solidFill>
                  <a:srgbClr val="0070C0"/>
                </a:solidFill>
                <a:latin typeface="Arial" pitchFamily="34" charset="0"/>
                <a:cs typeface="Arial" pitchFamily="34" charset="0"/>
              </a:rPr>
              <a:t>resect</a:t>
            </a:r>
            <a:r>
              <a:rPr lang="en-US" sz="2400" dirty="0" smtClean="0">
                <a:solidFill>
                  <a:srgbClr val="0070C0"/>
                </a:solidFill>
                <a:latin typeface="Arial" pitchFamily="34" charset="0"/>
                <a:cs typeface="Arial" pitchFamily="34" charset="0"/>
              </a:rPr>
              <a:t> regions with highest HFO rates?</a:t>
            </a:r>
          </a:p>
          <a:p>
            <a:r>
              <a:rPr lang="en-US" sz="2400" dirty="0" smtClean="0">
                <a:solidFill>
                  <a:srgbClr val="0070C0"/>
                </a:solidFill>
                <a:latin typeface="Arial" pitchFamily="34" charset="0"/>
                <a:cs typeface="Arial" pitchFamily="34" charset="0"/>
              </a:rPr>
              <a:t>How to integrate information from HFOs with other information known to be important: lesion, seizure onset zone?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8" name="Rectangle 2"/>
          <p:cNvSpPr>
            <a:spLocks noGrp="1" noChangeArrowheads="1"/>
          </p:cNvSpPr>
          <p:nvPr>
            <p:ph type="title"/>
          </p:nvPr>
        </p:nvSpPr>
        <p:spPr>
          <a:xfrm>
            <a:off x="685800" y="-18300"/>
            <a:ext cx="7772400" cy="1143000"/>
          </a:xfrm>
        </p:spPr>
        <p:txBody>
          <a:bodyPr/>
          <a:lstStyle/>
          <a:p>
            <a:r>
              <a:rPr lang="en-US" sz="3200" dirty="0">
                <a:solidFill>
                  <a:schemeClr val="tx1"/>
                </a:solidFill>
                <a:effectLst/>
                <a:latin typeface="Arial" pitchFamily="34" charset="0"/>
                <a:cs typeface="Arial" pitchFamily="34" charset="0"/>
              </a:rPr>
              <a:t>Conclusions	</a:t>
            </a:r>
            <a:endParaRPr lang="en-CA" sz="3200" dirty="0">
              <a:solidFill>
                <a:schemeClr val="tx1"/>
              </a:solidFill>
              <a:effectLst/>
              <a:latin typeface="Arial" pitchFamily="34" charset="0"/>
              <a:cs typeface="Arial" pitchFamily="34" charset="0"/>
            </a:endParaRPr>
          </a:p>
        </p:txBody>
      </p:sp>
      <p:sp>
        <p:nvSpPr>
          <p:cNvPr id="813059" name="Rectangle 3"/>
          <p:cNvSpPr>
            <a:spLocks noGrp="1" noChangeArrowheads="1"/>
          </p:cNvSpPr>
          <p:nvPr>
            <p:ph type="body" idx="1"/>
          </p:nvPr>
        </p:nvSpPr>
        <p:spPr>
          <a:xfrm>
            <a:off x="395288" y="1278320"/>
            <a:ext cx="8424862" cy="4897437"/>
          </a:xfrm>
        </p:spPr>
        <p:txBody>
          <a:bodyPr/>
          <a:lstStyle/>
          <a:p>
            <a:pPr>
              <a:lnSpc>
                <a:spcPct val="90000"/>
              </a:lnSpc>
            </a:pPr>
            <a:r>
              <a:rPr lang="en-US" sz="2400" dirty="0" smtClean="0">
                <a:solidFill>
                  <a:schemeClr val="accent2"/>
                </a:solidFill>
                <a:latin typeface="Arial" pitchFamily="34" charset="0"/>
                <a:cs typeface="Arial" pitchFamily="34" charset="0"/>
              </a:rPr>
              <a:t>HFOs were first recorded in animals and in patients with microelectrodes</a:t>
            </a:r>
          </a:p>
          <a:p>
            <a:pPr>
              <a:lnSpc>
                <a:spcPct val="90000"/>
              </a:lnSpc>
            </a:pPr>
            <a:r>
              <a:rPr lang="en-US" sz="2400" dirty="0" smtClean="0">
                <a:solidFill>
                  <a:schemeClr val="accent2"/>
                </a:solidFill>
                <a:latin typeface="Arial" pitchFamily="34" charset="0"/>
                <a:cs typeface="Arial" pitchFamily="34" charset="0"/>
              </a:rPr>
              <a:t>HFOs were then recorded in </a:t>
            </a:r>
            <a:r>
              <a:rPr lang="en-US" sz="2400" dirty="0">
                <a:solidFill>
                  <a:schemeClr val="accent2"/>
                </a:solidFill>
                <a:latin typeface="Arial" pitchFamily="34" charset="0"/>
                <a:cs typeface="Arial" pitchFamily="34" charset="0"/>
              </a:rPr>
              <a:t>intracerebral </a:t>
            </a:r>
            <a:r>
              <a:rPr lang="en-US" sz="2400" dirty="0" smtClean="0">
                <a:solidFill>
                  <a:schemeClr val="accent2"/>
                </a:solidFill>
                <a:latin typeface="Arial" pitchFamily="34" charset="0"/>
                <a:cs typeface="Arial" pitchFamily="34" charset="0"/>
              </a:rPr>
              <a:t>EEG with “small” </a:t>
            </a:r>
            <a:r>
              <a:rPr lang="en-US" sz="2400" dirty="0" err="1" smtClean="0">
                <a:solidFill>
                  <a:schemeClr val="accent2"/>
                </a:solidFill>
                <a:latin typeface="Arial" pitchFamily="34" charset="0"/>
                <a:cs typeface="Arial" pitchFamily="34" charset="0"/>
              </a:rPr>
              <a:t>macroelectrodes</a:t>
            </a:r>
            <a:endParaRPr lang="en-US" sz="2400" dirty="0" smtClean="0">
              <a:solidFill>
                <a:schemeClr val="accent2"/>
              </a:solidFill>
              <a:latin typeface="Arial" pitchFamily="34" charset="0"/>
              <a:cs typeface="Arial" pitchFamily="34" charset="0"/>
            </a:endParaRPr>
          </a:p>
          <a:p>
            <a:pPr>
              <a:lnSpc>
                <a:spcPct val="90000"/>
              </a:lnSpc>
            </a:pPr>
            <a:r>
              <a:rPr lang="en-US" sz="2400" dirty="0" smtClean="0">
                <a:solidFill>
                  <a:schemeClr val="accent2"/>
                </a:solidFill>
                <a:latin typeface="Arial" pitchFamily="34" charset="0"/>
                <a:cs typeface="Arial" pitchFamily="34" charset="0"/>
              </a:rPr>
              <a:t>They have now been recorded by several centers with standard intracerebral electrodes</a:t>
            </a:r>
            <a:endParaRPr lang="en-US" sz="2400" dirty="0">
              <a:solidFill>
                <a:schemeClr val="accent2"/>
              </a:solidFill>
              <a:latin typeface="Arial" pitchFamily="34" charset="0"/>
              <a:cs typeface="Arial" pitchFamily="34" charset="0"/>
            </a:endParaRPr>
          </a:p>
          <a:p>
            <a:pPr>
              <a:lnSpc>
                <a:spcPct val="90000"/>
              </a:lnSpc>
            </a:pPr>
            <a:r>
              <a:rPr lang="en-US" sz="2400" dirty="0">
                <a:solidFill>
                  <a:schemeClr val="accent2"/>
                </a:solidFill>
                <a:latin typeface="Arial" pitchFamily="34" charset="0"/>
                <a:cs typeface="Arial" pitchFamily="34" charset="0"/>
              </a:rPr>
              <a:t>They appear most often in the region of seizure onset</a:t>
            </a:r>
          </a:p>
          <a:p>
            <a:pPr>
              <a:lnSpc>
                <a:spcPct val="90000"/>
              </a:lnSpc>
            </a:pPr>
            <a:r>
              <a:rPr lang="en-US" sz="2400" dirty="0">
                <a:solidFill>
                  <a:schemeClr val="accent2"/>
                </a:solidFill>
                <a:latin typeface="Arial" pitchFamily="34" charset="0"/>
                <a:cs typeface="Arial" pitchFamily="34" charset="0"/>
              </a:rPr>
              <a:t>They are more indicative of this region than spikes</a:t>
            </a:r>
          </a:p>
          <a:p>
            <a:pPr>
              <a:lnSpc>
                <a:spcPct val="90000"/>
              </a:lnSpc>
            </a:pPr>
            <a:r>
              <a:rPr lang="en-US" sz="2400" dirty="0">
                <a:solidFill>
                  <a:schemeClr val="accent2"/>
                </a:solidFill>
                <a:latin typeface="Arial" pitchFamily="34" charset="0"/>
                <a:cs typeface="Arial" pitchFamily="34" charset="0"/>
              </a:rPr>
              <a:t>They </a:t>
            </a:r>
            <a:r>
              <a:rPr lang="en-US" sz="2400" dirty="0" smtClean="0">
                <a:solidFill>
                  <a:schemeClr val="accent2"/>
                </a:solidFill>
                <a:latin typeface="Arial" pitchFamily="34" charset="0"/>
                <a:cs typeface="Arial" pitchFamily="34" charset="0"/>
              </a:rPr>
              <a:t>appear to reflect more the presence of </a:t>
            </a:r>
            <a:r>
              <a:rPr lang="en-US" sz="2400" dirty="0" err="1" smtClean="0">
                <a:solidFill>
                  <a:schemeClr val="accent2"/>
                </a:solidFill>
                <a:latin typeface="Arial" pitchFamily="34" charset="0"/>
                <a:cs typeface="Arial" pitchFamily="34" charset="0"/>
              </a:rPr>
              <a:t>epileptogenicity</a:t>
            </a:r>
            <a:r>
              <a:rPr lang="en-US" sz="2400" dirty="0" smtClean="0">
                <a:solidFill>
                  <a:schemeClr val="accent2"/>
                </a:solidFill>
                <a:latin typeface="Arial" pitchFamily="34" charset="0"/>
                <a:cs typeface="Arial" pitchFamily="34" charset="0"/>
              </a:rPr>
              <a:t> than of pathology </a:t>
            </a:r>
            <a:endParaRPr lang="en-US" sz="2400" dirty="0">
              <a:solidFill>
                <a:schemeClr val="accent2"/>
              </a:solidFill>
              <a:latin typeface="Arial" pitchFamily="34" charset="0"/>
              <a:cs typeface="Arial" pitchFamily="34" charset="0"/>
            </a:endParaRPr>
          </a:p>
          <a:p>
            <a:pPr>
              <a:lnSpc>
                <a:spcPct val="90000"/>
              </a:lnSpc>
            </a:pPr>
            <a:r>
              <a:rPr lang="en-US" sz="2400" dirty="0">
                <a:solidFill>
                  <a:schemeClr val="accent2"/>
                </a:solidFill>
                <a:latin typeface="Arial" pitchFamily="34" charset="0"/>
                <a:cs typeface="Arial" pitchFamily="34" charset="0"/>
              </a:rPr>
              <a:t>Unlike spikes, they fluctuate temporally like </a:t>
            </a:r>
            <a:r>
              <a:rPr lang="en-US" sz="2400" dirty="0" smtClean="0">
                <a:solidFill>
                  <a:schemeClr val="accent2"/>
                </a:solidFill>
                <a:latin typeface="Arial" pitchFamily="34" charset="0"/>
                <a:cs typeface="Arial" pitchFamily="34" charset="0"/>
              </a:rPr>
              <a:t>seizures.</a:t>
            </a:r>
            <a:endParaRPr lang="en-US" sz="2400" dirty="0">
              <a:solidFill>
                <a:schemeClr val="accent2"/>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8" name="Rectangle 2"/>
          <p:cNvSpPr>
            <a:spLocks noGrp="1" noChangeArrowheads="1"/>
          </p:cNvSpPr>
          <p:nvPr>
            <p:ph type="title"/>
          </p:nvPr>
        </p:nvSpPr>
        <p:spPr>
          <a:xfrm>
            <a:off x="685800" y="53752"/>
            <a:ext cx="7772400" cy="1143000"/>
          </a:xfrm>
        </p:spPr>
        <p:txBody>
          <a:bodyPr/>
          <a:lstStyle/>
          <a:p>
            <a:r>
              <a:rPr lang="en-US" sz="3200" dirty="0">
                <a:solidFill>
                  <a:schemeClr val="tx1"/>
                </a:solidFill>
                <a:effectLst/>
                <a:latin typeface="Arial" pitchFamily="34" charset="0"/>
                <a:cs typeface="Arial" pitchFamily="34" charset="0"/>
              </a:rPr>
              <a:t>Conclusions	</a:t>
            </a:r>
            <a:endParaRPr lang="en-CA" sz="3200" dirty="0">
              <a:solidFill>
                <a:schemeClr val="tx1"/>
              </a:solidFill>
              <a:effectLst/>
              <a:latin typeface="Arial" pitchFamily="34" charset="0"/>
              <a:cs typeface="Arial" pitchFamily="34" charset="0"/>
            </a:endParaRPr>
          </a:p>
        </p:txBody>
      </p:sp>
      <p:sp>
        <p:nvSpPr>
          <p:cNvPr id="813059" name="Rectangle 3"/>
          <p:cNvSpPr>
            <a:spLocks noGrp="1" noChangeArrowheads="1"/>
          </p:cNvSpPr>
          <p:nvPr>
            <p:ph type="body" idx="1"/>
          </p:nvPr>
        </p:nvSpPr>
        <p:spPr>
          <a:xfrm>
            <a:off x="395288" y="1699915"/>
            <a:ext cx="8424862" cy="4897437"/>
          </a:xfrm>
        </p:spPr>
        <p:txBody>
          <a:bodyPr/>
          <a:lstStyle/>
          <a:p>
            <a:pPr>
              <a:lnSpc>
                <a:spcPct val="90000"/>
              </a:lnSpc>
            </a:pPr>
            <a:r>
              <a:rPr lang="en-US" dirty="0" smtClean="0">
                <a:solidFill>
                  <a:schemeClr val="accent2"/>
                </a:solidFill>
                <a:latin typeface="Arial" pitchFamily="34" charset="0"/>
                <a:cs typeface="Arial" pitchFamily="34" charset="0"/>
              </a:rPr>
              <a:t>HFOs appear to be a better indicator than spikes, and possibly than the seizure onset zone, of surgical outcome</a:t>
            </a:r>
          </a:p>
          <a:p>
            <a:pPr>
              <a:lnSpc>
                <a:spcPct val="90000"/>
              </a:lnSpc>
            </a:pPr>
            <a:r>
              <a:rPr lang="en-US" dirty="0" smtClean="0">
                <a:solidFill>
                  <a:schemeClr val="accent2"/>
                </a:solidFill>
                <a:latin typeface="Arial" pitchFamily="34" charset="0"/>
                <a:cs typeface="Arial" pitchFamily="34" charset="0"/>
              </a:rPr>
              <a:t>Despite the size of the generator, some appear recordable from the scalp</a:t>
            </a:r>
            <a:br>
              <a:rPr lang="en-US" dirty="0" smtClean="0">
                <a:solidFill>
                  <a:schemeClr val="accent2"/>
                </a:solidFill>
                <a:latin typeface="Arial" pitchFamily="34" charset="0"/>
                <a:cs typeface="Arial" pitchFamily="34" charset="0"/>
              </a:rPr>
            </a:br>
            <a:endParaRPr lang="en-US" dirty="0" smtClean="0">
              <a:solidFill>
                <a:schemeClr val="accent2"/>
              </a:solidFill>
              <a:latin typeface="Arial" pitchFamily="34" charset="0"/>
              <a:cs typeface="Arial" pitchFamily="34" charset="0"/>
            </a:endParaRPr>
          </a:p>
          <a:p>
            <a:pPr>
              <a:lnSpc>
                <a:spcPct val="90000"/>
              </a:lnSpc>
              <a:buNone/>
            </a:pPr>
            <a:r>
              <a:rPr lang="en-US" sz="2400" dirty="0" smtClean="0">
                <a:solidFill>
                  <a:schemeClr val="accent2"/>
                </a:solidFill>
                <a:latin typeface="Arial" pitchFamily="34" charset="0"/>
                <a:cs typeface="Arial" pitchFamily="34" charset="0"/>
              </a:rPr>
              <a:t>►</a:t>
            </a:r>
            <a:r>
              <a:rPr lang="en-US" dirty="0" smtClean="0">
                <a:solidFill>
                  <a:schemeClr val="accent2"/>
                </a:solidFill>
                <a:latin typeface="Arial" pitchFamily="34" charset="0"/>
                <a:cs typeface="Arial" pitchFamily="34" charset="0"/>
              </a:rPr>
              <a:t>HFOs may become a useful biomarker of </a:t>
            </a:r>
            <a:r>
              <a:rPr lang="en-US" dirty="0" err="1" smtClean="0">
                <a:solidFill>
                  <a:schemeClr val="accent2"/>
                </a:solidFill>
                <a:latin typeface="Arial" pitchFamily="34" charset="0"/>
                <a:cs typeface="Arial" pitchFamily="34" charset="0"/>
              </a:rPr>
              <a:t>epileptogenicity</a:t>
            </a:r>
            <a:r>
              <a:rPr lang="en-US" dirty="0" smtClean="0">
                <a:solidFill>
                  <a:schemeClr val="accent2"/>
                </a:solidFill>
                <a:latin typeface="Arial" pitchFamily="34" charset="0"/>
                <a:cs typeface="Arial" pitchFamily="34" charset="0"/>
              </a:rPr>
              <a:t> (to mark the region to </a:t>
            </a:r>
            <a:r>
              <a:rPr lang="en-US" dirty="0" err="1" smtClean="0">
                <a:solidFill>
                  <a:schemeClr val="accent2"/>
                </a:solidFill>
                <a:latin typeface="Arial" pitchFamily="34" charset="0"/>
                <a:cs typeface="Arial" pitchFamily="34" charset="0"/>
              </a:rPr>
              <a:t>resect</a:t>
            </a:r>
            <a:r>
              <a:rPr lang="en-US" dirty="0" smtClean="0">
                <a:solidFill>
                  <a:schemeClr val="accent2"/>
                </a:solidFill>
                <a:latin typeface="Arial" pitchFamily="34" charset="0"/>
                <a:cs typeface="Arial" pitchFamily="34" charset="0"/>
              </a:rPr>
              <a:t>) and of </a:t>
            </a:r>
            <a:r>
              <a:rPr lang="en-US" dirty="0" err="1" smtClean="0">
                <a:solidFill>
                  <a:schemeClr val="accent2"/>
                </a:solidFill>
                <a:latin typeface="Arial" pitchFamily="34" charset="0"/>
                <a:cs typeface="Arial" pitchFamily="34" charset="0"/>
              </a:rPr>
              <a:t>epileptogenesis</a:t>
            </a:r>
            <a:r>
              <a:rPr lang="en-US" dirty="0" smtClean="0">
                <a:solidFill>
                  <a:schemeClr val="accent2"/>
                </a:solidFill>
                <a:latin typeface="Arial" pitchFamily="34" charset="0"/>
                <a:cs typeface="Arial" pitchFamily="34" charset="0"/>
              </a:rPr>
              <a:t> (i.e. to follow the development of epilepsy, to test the effectiveness of medication).</a:t>
            </a:r>
            <a:endParaRPr lang="en-CA" b="1" dirty="0" smtClean="0">
              <a:solidFill>
                <a:schemeClr val="accent2"/>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8" name="Text Box 2"/>
          <p:cNvSpPr txBox="1">
            <a:spLocks noChangeArrowheads="1"/>
          </p:cNvSpPr>
          <p:nvPr/>
        </p:nvSpPr>
        <p:spPr bwMode="auto">
          <a:xfrm>
            <a:off x="78615" y="6386185"/>
            <a:ext cx="3840500" cy="400110"/>
          </a:xfrm>
          <a:prstGeom prst="rect">
            <a:avLst/>
          </a:prstGeom>
          <a:noFill/>
          <a:ln w="9525">
            <a:noFill/>
            <a:miter lim="800000"/>
            <a:headEnd/>
            <a:tailEnd/>
          </a:ln>
          <a:effectLst/>
        </p:spPr>
        <p:txBody>
          <a:bodyPr wrap="square">
            <a:spAutoFit/>
          </a:bodyPr>
          <a:lstStyle/>
          <a:p>
            <a:pPr algn="l">
              <a:spcBef>
                <a:spcPct val="50000"/>
              </a:spcBef>
            </a:pPr>
            <a:r>
              <a:rPr lang="en-US" sz="2000" i="1" dirty="0" err="1">
                <a:solidFill>
                  <a:srgbClr val="002060"/>
                </a:solidFill>
                <a:latin typeface="Arial" charset="0"/>
              </a:rPr>
              <a:t>Bragin</a:t>
            </a:r>
            <a:r>
              <a:rPr lang="en-US" sz="2000" i="1" dirty="0">
                <a:solidFill>
                  <a:srgbClr val="002060"/>
                </a:solidFill>
                <a:latin typeface="Arial" charset="0"/>
              </a:rPr>
              <a:t> et al, Ann </a:t>
            </a:r>
            <a:r>
              <a:rPr lang="en-US" sz="2000" i="1" dirty="0" err="1">
                <a:solidFill>
                  <a:srgbClr val="002060"/>
                </a:solidFill>
                <a:latin typeface="Arial" charset="0"/>
              </a:rPr>
              <a:t>Neurol</a:t>
            </a:r>
            <a:r>
              <a:rPr lang="en-US" sz="2000" i="1" dirty="0">
                <a:solidFill>
                  <a:srgbClr val="002060"/>
                </a:solidFill>
                <a:latin typeface="Arial" charset="0"/>
              </a:rPr>
              <a:t>, 2002</a:t>
            </a:r>
          </a:p>
        </p:txBody>
      </p:sp>
      <p:pic>
        <p:nvPicPr>
          <p:cNvPr id="797699" name="Picture 3" descr="Bragin Annals02-fig2"/>
          <p:cNvPicPr>
            <a:picLocks noChangeAspect="1" noChangeArrowheads="1"/>
          </p:cNvPicPr>
          <p:nvPr/>
        </p:nvPicPr>
        <p:blipFill>
          <a:blip r:embed="rId2" cstate="print"/>
          <a:srcRect/>
          <a:stretch>
            <a:fillRect/>
          </a:stretch>
        </p:blipFill>
        <p:spPr bwMode="auto">
          <a:xfrm>
            <a:off x="2654300" y="457670"/>
            <a:ext cx="6310313" cy="5429250"/>
          </a:xfrm>
          <a:prstGeom prst="rect">
            <a:avLst/>
          </a:prstGeom>
          <a:noFill/>
        </p:spPr>
      </p:pic>
      <p:sp>
        <p:nvSpPr>
          <p:cNvPr id="797700" name="Text Box 4"/>
          <p:cNvSpPr txBox="1">
            <a:spLocks noChangeArrowheads="1"/>
          </p:cNvSpPr>
          <p:nvPr/>
        </p:nvSpPr>
        <p:spPr bwMode="auto">
          <a:xfrm>
            <a:off x="191766" y="1023713"/>
            <a:ext cx="2462534" cy="830997"/>
          </a:xfrm>
          <a:prstGeom prst="rect">
            <a:avLst/>
          </a:prstGeom>
          <a:noFill/>
          <a:ln w="9525">
            <a:noFill/>
            <a:miter lim="800000"/>
            <a:headEnd/>
            <a:tailEnd/>
          </a:ln>
          <a:effectLst/>
        </p:spPr>
        <p:txBody>
          <a:bodyPr wrap="none">
            <a:spAutoFit/>
          </a:bodyPr>
          <a:lstStyle/>
          <a:p>
            <a:pPr algn="l" eaLnBrk="0" hangingPunct="0"/>
            <a:r>
              <a:rPr lang="en-US" dirty="0" smtClean="0">
                <a:solidFill>
                  <a:schemeClr val="accent2"/>
                </a:solidFill>
                <a:latin typeface="Arial" pitchFamily="34" charset="0"/>
                <a:cs typeface="Arial" pitchFamily="34" charset="0"/>
              </a:rPr>
              <a:t>Unfiltered 20kHz</a:t>
            </a:r>
          </a:p>
          <a:p>
            <a:pPr algn="l" eaLnBrk="0" hangingPunct="0"/>
            <a:r>
              <a:rPr lang="en-US" dirty="0" smtClean="0">
                <a:solidFill>
                  <a:schemeClr val="accent2"/>
                </a:solidFill>
                <a:latin typeface="Arial" pitchFamily="34" charset="0"/>
                <a:cs typeface="Arial" pitchFamily="34" charset="0"/>
              </a:rPr>
              <a:t>sampling</a:t>
            </a:r>
            <a:endParaRPr lang="en-CA" dirty="0">
              <a:solidFill>
                <a:schemeClr val="accent2"/>
              </a:solidFill>
              <a:latin typeface="Arial" pitchFamily="34" charset="0"/>
              <a:cs typeface="Arial" pitchFamily="34" charset="0"/>
            </a:endParaRPr>
          </a:p>
        </p:txBody>
      </p:sp>
      <p:sp>
        <p:nvSpPr>
          <p:cNvPr id="797701" name="Text Box 5"/>
          <p:cNvSpPr txBox="1">
            <a:spLocks noChangeArrowheads="1"/>
          </p:cNvSpPr>
          <p:nvPr/>
        </p:nvSpPr>
        <p:spPr bwMode="auto">
          <a:xfrm>
            <a:off x="40210" y="2545685"/>
            <a:ext cx="2690414" cy="461665"/>
          </a:xfrm>
          <a:prstGeom prst="rect">
            <a:avLst/>
          </a:prstGeom>
          <a:noFill/>
          <a:ln w="9525">
            <a:noFill/>
            <a:miter lim="800000"/>
            <a:headEnd/>
            <a:tailEnd/>
          </a:ln>
          <a:effectLst/>
        </p:spPr>
        <p:txBody>
          <a:bodyPr wrap="square">
            <a:spAutoFit/>
          </a:bodyPr>
          <a:lstStyle/>
          <a:p>
            <a:pPr algn="l" eaLnBrk="0" hangingPunct="0"/>
            <a:r>
              <a:rPr lang="en-US" dirty="0">
                <a:solidFill>
                  <a:schemeClr val="accent2"/>
                </a:solidFill>
                <a:latin typeface="Arial" pitchFamily="34" charset="0"/>
                <a:cs typeface="Arial" pitchFamily="34" charset="0"/>
              </a:rPr>
              <a:t>80-160 </a:t>
            </a:r>
            <a:r>
              <a:rPr lang="en-US" dirty="0" smtClean="0">
                <a:solidFill>
                  <a:schemeClr val="accent2"/>
                </a:solidFill>
                <a:latin typeface="Arial" pitchFamily="34" charset="0"/>
                <a:cs typeface="Arial" pitchFamily="34" charset="0"/>
              </a:rPr>
              <a:t>Hz </a:t>
            </a:r>
            <a:r>
              <a:rPr lang="en-US" sz="2000" dirty="0" smtClean="0">
                <a:solidFill>
                  <a:schemeClr val="accent2"/>
                </a:solidFill>
                <a:latin typeface="Arial" pitchFamily="34" charset="0"/>
                <a:cs typeface="Arial" pitchFamily="34" charset="0"/>
              </a:rPr>
              <a:t>Ripples</a:t>
            </a:r>
            <a:endParaRPr lang="en-CA" sz="2000" dirty="0">
              <a:solidFill>
                <a:schemeClr val="accent2"/>
              </a:solidFill>
              <a:latin typeface="Arial" pitchFamily="34" charset="0"/>
              <a:cs typeface="Arial" pitchFamily="34" charset="0"/>
            </a:endParaRPr>
          </a:p>
        </p:txBody>
      </p:sp>
      <p:sp>
        <p:nvSpPr>
          <p:cNvPr id="797702" name="Text Box 6"/>
          <p:cNvSpPr txBox="1">
            <a:spLocks noChangeArrowheads="1"/>
          </p:cNvSpPr>
          <p:nvPr/>
        </p:nvSpPr>
        <p:spPr bwMode="auto">
          <a:xfrm>
            <a:off x="731500" y="3313785"/>
            <a:ext cx="1946664" cy="769441"/>
          </a:xfrm>
          <a:prstGeom prst="rect">
            <a:avLst/>
          </a:prstGeom>
          <a:noFill/>
          <a:ln w="9525">
            <a:noFill/>
            <a:miter lim="800000"/>
            <a:headEnd/>
            <a:tailEnd/>
          </a:ln>
          <a:effectLst/>
        </p:spPr>
        <p:txBody>
          <a:bodyPr wrap="square">
            <a:spAutoFit/>
          </a:bodyPr>
          <a:lstStyle/>
          <a:p>
            <a:pPr algn="l" eaLnBrk="0" hangingPunct="0"/>
            <a:r>
              <a:rPr lang="en-US" dirty="0">
                <a:solidFill>
                  <a:schemeClr val="accent2"/>
                </a:solidFill>
                <a:latin typeface="Arial" pitchFamily="34" charset="0"/>
                <a:cs typeface="Arial" pitchFamily="34" charset="0"/>
              </a:rPr>
              <a:t>250-500 Hz</a:t>
            </a:r>
          </a:p>
          <a:p>
            <a:pPr algn="l" eaLnBrk="0" hangingPunct="0"/>
            <a:r>
              <a:rPr lang="en-US" sz="2000" dirty="0">
                <a:solidFill>
                  <a:schemeClr val="accent2"/>
                </a:solidFill>
                <a:latin typeface="Arial" pitchFamily="34" charset="0"/>
                <a:cs typeface="Arial" pitchFamily="34" charset="0"/>
              </a:rPr>
              <a:t>Fast ripples</a:t>
            </a:r>
            <a:endParaRPr lang="en-CA" sz="2000" dirty="0">
              <a:solidFill>
                <a:schemeClr val="accent2"/>
              </a:solidFill>
              <a:latin typeface="Arial" pitchFamily="34" charset="0"/>
              <a:cs typeface="Arial" pitchFamily="34" charset="0"/>
            </a:endParaRPr>
          </a:p>
        </p:txBody>
      </p:sp>
      <p:sp>
        <p:nvSpPr>
          <p:cNvPr id="797703" name="Text Box 7"/>
          <p:cNvSpPr txBox="1">
            <a:spLocks noChangeArrowheads="1"/>
          </p:cNvSpPr>
          <p:nvPr/>
        </p:nvSpPr>
        <p:spPr bwMode="auto">
          <a:xfrm>
            <a:off x="539552" y="4465935"/>
            <a:ext cx="2066591" cy="769441"/>
          </a:xfrm>
          <a:prstGeom prst="rect">
            <a:avLst/>
          </a:prstGeom>
          <a:noFill/>
          <a:ln w="9525">
            <a:noFill/>
            <a:miter lim="800000"/>
            <a:headEnd/>
            <a:tailEnd/>
          </a:ln>
          <a:effectLst/>
        </p:spPr>
        <p:txBody>
          <a:bodyPr wrap="none">
            <a:spAutoFit/>
          </a:bodyPr>
          <a:lstStyle/>
          <a:p>
            <a:pPr algn="l" eaLnBrk="0" hangingPunct="0"/>
            <a:r>
              <a:rPr lang="en-US" dirty="0" smtClean="0">
                <a:solidFill>
                  <a:schemeClr val="accent2"/>
                </a:solidFill>
                <a:latin typeface="Arial" pitchFamily="34" charset="0"/>
                <a:cs typeface="Arial" pitchFamily="34" charset="0"/>
              </a:rPr>
              <a:t>600Hz-5 </a:t>
            </a:r>
            <a:r>
              <a:rPr lang="en-US" dirty="0">
                <a:solidFill>
                  <a:schemeClr val="accent2"/>
                </a:solidFill>
                <a:latin typeface="Arial" pitchFamily="34" charset="0"/>
                <a:cs typeface="Arial" pitchFamily="34" charset="0"/>
              </a:rPr>
              <a:t>kHz</a:t>
            </a:r>
          </a:p>
          <a:p>
            <a:pPr algn="l" eaLnBrk="0" hangingPunct="0"/>
            <a:r>
              <a:rPr lang="en-US" sz="2000" dirty="0" smtClean="0">
                <a:solidFill>
                  <a:schemeClr val="accent2"/>
                </a:solidFill>
                <a:latin typeface="Arial" pitchFamily="34" charset="0"/>
                <a:cs typeface="Arial" pitchFamily="34" charset="0"/>
              </a:rPr>
              <a:t>Action potentials</a:t>
            </a:r>
            <a:endParaRPr lang="en-CA" dirty="0">
              <a:solidFill>
                <a:schemeClr val="accent2"/>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22" name="Picture 2" descr="nfig003"/>
          <p:cNvPicPr>
            <a:picLocks noChangeAspect="1" noChangeArrowheads="1"/>
          </p:cNvPicPr>
          <p:nvPr/>
        </p:nvPicPr>
        <p:blipFill>
          <a:blip r:embed="rId2" cstate="print"/>
          <a:srcRect/>
          <a:stretch>
            <a:fillRect/>
          </a:stretch>
        </p:blipFill>
        <p:spPr bwMode="auto">
          <a:xfrm>
            <a:off x="1765300" y="188913"/>
            <a:ext cx="5327650" cy="5276850"/>
          </a:xfrm>
          <a:prstGeom prst="rect">
            <a:avLst/>
          </a:prstGeom>
          <a:noFill/>
        </p:spPr>
      </p:pic>
      <p:sp>
        <p:nvSpPr>
          <p:cNvPr id="798723" name="Text Box 3"/>
          <p:cNvSpPr txBox="1">
            <a:spLocks noChangeArrowheads="1"/>
          </p:cNvSpPr>
          <p:nvPr/>
        </p:nvSpPr>
        <p:spPr bwMode="auto">
          <a:xfrm>
            <a:off x="107950" y="5661025"/>
            <a:ext cx="8748713" cy="707886"/>
          </a:xfrm>
          <a:prstGeom prst="rect">
            <a:avLst/>
          </a:prstGeom>
          <a:noFill/>
          <a:ln w="9525">
            <a:noFill/>
            <a:miter lim="800000"/>
            <a:headEnd/>
            <a:tailEnd/>
          </a:ln>
          <a:effectLst/>
        </p:spPr>
        <p:txBody>
          <a:bodyPr>
            <a:spAutoFit/>
          </a:bodyPr>
          <a:lstStyle/>
          <a:p>
            <a:pPr algn="l"/>
            <a:r>
              <a:rPr lang="en-US" sz="2000" dirty="0">
                <a:solidFill>
                  <a:schemeClr val="accent2"/>
                </a:solidFill>
                <a:latin typeface="Arial" charset="0"/>
              </a:rPr>
              <a:t>Fast Ripples are frequent </a:t>
            </a:r>
            <a:r>
              <a:rPr lang="en-US" sz="2000" dirty="0" err="1">
                <a:solidFill>
                  <a:schemeClr val="accent2"/>
                </a:solidFill>
                <a:latin typeface="Arial" charset="0"/>
              </a:rPr>
              <a:t>ipsilateral</a:t>
            </a:r>
            <a:r>
              <a:rPr lang="en-US" sz="2000" dirty="0">
                <a:solidFill>
                  <a:schemeClr val="accent2"/>
                </a:solidFill>
                <a:latin typeface="Arial" charset="0"/>
              </a:rPr>
              <a:t> to seizure onset and rare </a:t>
            </a:r>
            <a:r>
              <a:rPr lang="en-US" sz="2000" dirty="0" err="1">
                <a:solidFill>
                  <a:schemeClr val="accent2"/>
                </a:solidFill>
                <a:latin typeface="Arial" charset="0"/>
              </a:rPr>
              <a:t>contralaterally</a:t>
            </a:r>
            <a:endParaRPr lang="en-US" sz="2000" dirty="0">
              <a:solidFill>
                <a:schemeClr val="accent2"/>
              </a:solidFill>
              <a:latin typeface="Arial" charset="0"/>
            </a:endParaRPr>
          </a:p>
          <a:p>
            <a:pPr algn="l"/>
            <a:r>
              <a:rPr lang="en-US" sz="2000" dirty="0">
                <a:solidFill>
                  <a:schemeClr val="accent2"/>
                </a:solidFill>
                <a:latin typeface="Arial" charset="0"/>
              </a:rPr>
              <a:t>Ripples do not show this </a:t>
            </a:r>
            <a:r>
              <a:rPr lang="en-US" sz="2000" dirty="0" smtClean="0">
                <a:solidFill>
                  <a:schemeClr val="accent2"/>
                </a:solidFill>
                <a:latin typeface="Arial" charset="0"/>
              </a:rPr>
              <a:t>distinction</a:t>
            </a:r>
          </a:p>
        </p:txBody>
      </p:sp>
      <p:sp>
        <p:nvSpPr>
          <p:cNvPr id="4" name="TextBox 3"/>
          <p:cNvSpPr txBox="1"/>
          <p:nvPr/>
        </p:nvSpPr>
        <p:spPr>
          <a:xfrm>
            <a:off x="4610405" y="6123368"/>
            <a:ext cx="4543552" cy="954107"/>
          </a:xfrm>
          <a:prstGeom prst="rect">
            <a:avLst/>
          </a:prstGeom>
          <a:noFill/>
        </p:spPr>
        <p:txBody>
          <a:bodyPr wrap="square" rtlCol="0">
            <a:spAutoFit/>
          </a:bodyPr>
          <a:lstStyle/>
          <a:p>
            <a:pPr algn="l"/>
            <a:endParaRPr lang="en-US" sz="1800" dirty="0" smtClean="0">
              <a:solidFill>
                <a:schemeClr val="accent2"/>
              </a:solidFill>
              <a:latin typeface="Arial" charset="0"/>
            </a:endParaRPr>
          </a:p>
          <a:p>
            <a:pPr algn="l"/>
            <a:r>
              <a:rPr lang="en-US" sz="2000" i="1" dirty="0" err="1" smtClean="0">
                <a:solidFill>
                  <a:srgbClr val="002060"/>
                </a:solidFill>
                <a:latin typeface="Arial" charset="0"/>
              </a:rPr>
              <a:t>Staba</a:t>
            </a:r>
            <a:r>
              <a:rPr lang="en-US" sz="2000" i="1" dirty="0" smtClean="0">
                <a:solidFill>
                  <a:srgbClr val="002060"/>
                </a:solidFill>
                <a:latin typeface="Arial" charset="0"/>
              </a:rPr>
              <a:t> et al. Annals of Neurology, 2004</a:t>
            </a:r>
          </a:p>
          <a:p>
            <a:endParaRPr lang="en-US" sz="18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1"/>
          <p:cNvSpPr txBox="1">
            <a:spLocks noChangeArrowheads="1"/>
          </p:cNvSpPr>
          <p:nvPr/>
        </p:nvSpPr>
        <p:spPr bwMode="auto">
          <a:xfrm>
            <a:off x="97920" y="44624"/>
            <a:ext cx="8720640" cy="1023947"/>
          </a:xfrm>
          <a:prstGeom prst="rect">
            <a:avLst/>
          </a:prstGeom>
          <a:noFill/>
          <a:ln w="9525">
            <a:noFill/>
            <a:round/>
            <a:headEnd/>
            <a:tailEnd/>
          </a:ln>
        </p:spPr>
        <p:txBody>
          <a:bodyPr lIns="0" tIns="0" rIns="0" bIns="0"/>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smtClean="0">
                <a:solidFill>
                  <a:schemeClr val="tx1"/>
                </a:solidFill>
                <a:latin typeface="Arial" pitchFamily="34" charset="0"/>
                <a:cs typeface="Arial" pitchFamily="34" charset="0"/>
              </a:rPr>
              <a:t>HFOs may be triggered by single pulse electrical stimulation and these HFOs are also a good marker of the epileptogenic zone </a:t>
            </a:r>
          </a:p>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000" i="1" dirty="0" smtClean="0">
                <a:solidFill>
                  <a:srgbClr val="33CCCC"/>
                </a:solidFill>
              </a:rPr>
              <a:t>van 't </a:t>
            </a:r>
            <a:r>
              <a:rPr lang="en-US" sz="2000" i="1" dirty="0" err="1" smtClean="0">
                <a:solidFill>
                  <a:srgbClr val="33CCCC"/>
                </a:solidFill>
              </a:rPr>
              <a:t>Klooster</a:t>
            </a:r>
            <a:r>
              <a:rPr lang="en-US" sz="2000" i="1" dirty="0" smtClean="0">
                <a:solidFill>
                  <a:srgbClr val="33CCCC"/>
                </a:solidFill>
              </a:rPr>
              <a:t>  et al., Brain, 2011</a:t>
            </a:r>
          </a:p>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GB" sz="2000" b="1" dirty="0">
              <a:solidFill>
                <a:schemeClr val="accent1"/>
              </a:solidFill>
              <a:latin typeface="Arial" charset="0"/>
            </a:endParaRPr>
          </a:p>
        </p:txBody>
      </p:sp>
      <p:pic>
        <p:nvPicPr>
          <p:cNvPr id="2052" name="Picture 3"/>
          <p:cNvPicPr>
            <a:picLocks noChangeAspect="1" noChangeArrowheads="1"/>
          </p:cNvPicPr>
          <p:nvPr/>
        </p:nvPicPr>
        <p:blipFill>
          <a:blip r:embed="rId3" cstate="print"/>
          <a:srcRect/>
          <a:stretch>
            <a:fillRect/>
          </a:stretch>
        </p:blipFill>
        <p:spPr bwMode="auto">
          <a:xfrm>
            <a:off x="2466698" y="1123876"/>
            <a:ext cx="6214637" cy="5607954"/>
          </a:xfrm>
          <a:prstGeom prst="rect">
            <a:avLst/>
          </a:prstGeom>
          <a:noFill/>
          <a:ln w="9525">
            <a:noFill/>
            <a:round/>
            <a:headEnd/>
            <a:tailEnd/>
          </a:ln>
        </p:spPr>
      </p:pic>
      <p:sp>
        <p:nvSpPr>
          <p:cNvPr id="2054" name="Text Box 5"/>
          <p:cNvSpPr txBox="1">
            <a:spLocks noChangeArrowheads="1"/>
          </p:cNvSpPr>
          <p:nvPr/>
        </p:nvSpPr>
        <p:spPr bwMode="auto">
          <a:xfrm>
            <a:off x="1805" y="6563896"/>
            <a:ext cx="4930560" cy="3470764"/>
          </a:xfrm>
          <a:prstGeom prst="rect">
            <a:avLst/>
          </a:prstGeom>
          <a:noFill/>
          <a:ln w="9525">
            <a:noFill/>
            <a:round/>
            <a:headEnd/>
            <a:tailEnd/>
          </a:ln>
        </p:spPr>
        <p:txBody>
          <a:bodyPr lIns="0" tIns="0" rIns="0" bIns="0"/>
          <a:lstStyle/>
          <a:p>
            <a:pPr marL="77761" indent="-77761">
              <a:tabLst>
                <a:tab pos="656650" algn="l"/>
                <a:tab pos="1313299" algn="l"/>
                <a:tab pos="1969949" algn="l"/>
                <a:tab pos="2626599" algn="l"/>
                <a:tab pos="3283248" algn="l"/>
                <a:tab pos="3939898" algn="l"/>
                <a:tab pos="4596548" algn="l"/>
              </a:tabLst>
            </a:pPr>
            <a:r>
              <a:rPr lang="en-GB" sz="900" dirty="0">
                <a:solidFill>
                  <a:srgbClr val="000000"/>
                </a:solidFill>
                <a:latin typeface="Arial" charset="0"/>
              </a:rPr>
              <a:t>© The Author (2011). Published by Oxford University Press on behalf of the Guarantors of Brain. All rights reserved. For Permissions, please email: journals.permissions@oup.com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457200" y="2545685"/>
            <a:ext cx="8229600" cy="3429000"/>
          </a:xfrm>
          <a:prstGeom prst="rect">
            <a:avLst/>
          </a:prstGeom>
          <a:noFill/>
          <a:ln w="9525">
            <a:noFill/>
            <a:miter lim="800000"/>
            <a:headEnd/>
            <a:tailEnd/>
          </a:ln>
        </p:spPr>
      </p:pic>
      <p:sp>
        <p:nvSpPr>
          <p:cNvPr id="3075" name="TextBox 2"/>
          <p:cNvSpPr txBox="1">
            <a:spLocks noChangeArrowheads="1"/>
          </p:cNvSpPr>
          <p:nvPr/>
        </p:nvSpPr>
        <p:spPr bwMode="auto">
          <a:xfrm>
            <a:off x="1730030" y="270808"/>
            <a:ext cx="4979248" cy="1938992"/>
          </a:xfrm>
          <a:prstGeom prst="rect">
            <a:avLst/>
          </a:prstGeom>
          <a:noFill/>
          <a:ln w="9525">
            <a:noFill/>
            <a:miter lim="800000"/>
            <a:headEnd/>
            <a:tailEnd/>
          </a:ln>
        </p:spPr>
        <p:txBody>
          <a:bodyPr wrap="none">
            <a:spAutoFit/>
          </a:bodyPr>
          <a:lstStyle/>
          <a:p>
            <a:pPr>
              <a:defRPr/>
            </a:pPr>
            <a:r>
              <a:rPr lang="en-US" dirty="0" smtClean="0">
                <a:solidFill>
                  <a:srgbClr val="002060"/>
                </a:solidFill>
                <a:latin typeface="+mj-lt"/>
                <a:cs typeface="Arial" pitchFamily="34" charset="0"/>
              </a:rPr>
              <a:t>♀, </a:t>
            </a:r>
            <a:r>
              <a:rPr lang="en-US" dirty="0" smtClean="0">
                <a:solidFill>
                  <a:srgbClr val="002060"/>
                </a:solidFill>
                <a:latin typeface="Arial" pitchFamily="34" charset="0"/>
                <a:cs typeface="Arial" pitchFamily="34" charset="0"/>
              </a:rPr>
              <a:t>39 y/o</a:t>
            </a:r>
          </a:p>
          <a:p>
            <a:pPr>
              <a:defRPr/>
            </a:pPr>
            <a:r>
              <a:rPr lang="en-US" dirty="0" smtClean="0">
                <a:solidFill>
                  <a:srgbClr val="002060"/>
                </a:solidFill>
                <a:latin typeface="Arial" pitchFamily="34" charset="0"/>
                <a:cs typeface="Arial" pitchFamily="34" charset="0"/>
              </a:rPr>
              <a:t>Bacterial meningitis at 4 months</a:t>
            </a:r>
          </a:p>
          <a:p>
            <a:pPr>
              <a:defRPr/>
            </a:pPr>
            <a:r>
              <a:rPr lang="en-US" dirty="0" smtClean="0">
                <a:solidFill>
                  <a:srgbClr val="002060"/>
                </a:solidFill>
                <a:latin typeface="Arial" pitchFamily="34" charset="0"/>
                <a:cs typeface="Arial" pitchFamily="34" charset="0"/>
              </a:rPr>
              <a:t>Age at seizure onset: 4 y/o</a:t>
            </a:r>
          </a:p>
          <a:p>
            <a:endParaRPr lang="en-US" dirty="0" smtClean="0">
              <a:solidFill>
                <a:srgbClr val="002060"/>
              </a:solidFill>
              <a:latin typeface="Arial" pitchFamily="34" charset="0"/>
              <a:cs typeface="Arial" pitchFamily="34" charset="0"/>
            </a:endParaRPr>
          </a:p>
          <a:p>
            <a:r>
              <a:rPr lang="en-US" dirty="0" smtClean="0">
                <a:solidFill>
                  <a:srgbClr val="002060"/>
                </a:solidFill>
                <a:latin typeface="Arial" pitchFamily="34" charset="0"/>
                <a:cs typeface="Arial" pitchFamily="34" charset="0"/>
              </a:rPr>
              <a:t>MRI: Bilateral </a:t>
            </a:r>
            <a:r>
              <a:rPr lang="en-US" dirty="0" err="1" smtClean="0">
                <a:solidFill>
                  <a:srgbClr val="002060"/>
                </a:solidFill>
                <a:latin typeface="Arial" pitchFamily="34" charset="0"/>
                <a:cs typeface="Arial" pitchFamily="34" charset="0"/>
              </a:rPr>
              <a:t>hippocampal</a:t>
            </a:r>
            <a:r>
              <a:rPr lang="en-US" dirty="0" smtClean="0">
                <a:solidFill>
                  <a:srgbClr val="002060"/>
                </a:solidFill>
                <a:latin typeface="Arial" pitchFamily="34" charset="0"/>
                <a:cs typeface="Arial" pitchFamily="34" charset="0"/>
              </a:rPr>
              <a:t> atrophy</a:t>
            </a:r>
            <a:endParaRPr lang="en-US" sz="2400" dirty="0">
              <a:solidFill>
                <a:srgbClr val="00206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lum bright="-2000" contrast="8000"/>
          </a:blip>
          <a:srcRect/>
          <a:stretch>
            <a:fillRect/>
          </a:stretch>
        </p:blipFill>
        <p:spPr bwMode="auto">
          <a:xfrm>
            <a:off x="0" y="1554163"/>
            <a:ext cx="9144000" cy="4237037"/>
          </a:xfrm>
          <a:prstGeom prst="rect">
            <a:avLst/>
          </a:prstGeom>
          <a:noFill/>
          <a:ln w="9525">
            <a:noFill/>
            <a:miter lim="800000"/>
            <a:headEnd/>
            <a:tailEnd/>
          </a:ln>
        </p:spPr>
      </p:pic>
      <p:sp>
        <p:nvSpPr>
          <p:cNvPr id="4099" name="TextBox 2"/>
          <p:cNvSpPr txBox="1">
            <a:spLocks noChangeArrowheads="1"/>
          </p:cNvSpPr>
          <p:nvPr/>
        </p:nvSpPr>
        <p:spPr bwMode="auto">
          <a:xfrm>
            <a:off x="580908" y="482600"/>
            <a:ext cx="8363187" cy="584775"/>
          </a:xfrm>
          <a:prstGeom prst="rect">
            <a:avLst/>
          </a:prstGeom>
          <a:noFill/>
          <a:ln w="9525">
            <a:noFill/>
            <a:miter lim="800000"/>
            <a:headEnd/>
            <a:tailEnd/>
          </a:ln>
        </p:spPr>
        <p:txBody>
          <a:bodyPr wrap="none">
            <a:spAutoFit/>
          </a:bodyPr>
          <a:lstStyle/>
          <a:p>
            <a:r>
              <a:rPr lang="en-US" sz="3200" dirty="0" err="1">
                <a:solidFill>
                  <a:schemeClr val="tx1"/>
                </a:solidFill>
                <a:latin typeface="Arial" pitchFamily="34" charset="0"/>
                <a:cs typeface="Arial" pitchFamily="34" charset="0"/>
              </a:rPr>
              <a:t>iEEG</a:t>
            </a:r>
            <a:r>
              <a:rPr lang="en-US" sz="3200" dirty="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Bitemporal</a:t>
            </a:r>
            <a:r>
              <a:rPr lang="en-US" sz="3200" dirty="0" smtClean="0">
                <a:solidFill>
                  <a:schemeClr val="tx1"/>
                </a:solidFill>
                <a:latin typeface="Arial" pitchFamily="34" charset="0"/>
                <a:cs typeface="Arial" pitchFamily="34" charset="0"/>
              </a:rPr>
              <a:t> </a:t>
            </a:r>
            <a:r>
              <a:rPr lang="en-US" sz="3200" dirty="0">
                <a:solidFill>
                  <a:schemeClr val="tx1"/>
                </a:solidFill>
                <a:latin typeface="Arial" pitchFamily="34" charset="0"/>
                <a:cs typeface="Arial" pitchFamily="34" charset="0"/>
              </a:rPr>
              <a:t>spikes and unilateral HFOs</a:t>
            </a:r>
          </a:p>
        </p:txBody>
      </p:sp>
      <p:sp>
        <p:nvSpPr>
          <p:cNvPr id="4" name="Rectangle 3"/>
          <p:cNvSpPr/>
          <p:nvPr/>
        </p:nvSpPr>
        <p:spPr>
          <a:xfrm>
            <a:off x="2819400" y="1539875"/>
            <a:ext cx="609600" cy="4251325"/>
          </a:xfrm>
          <a:prstGeom prst="rect">
            <a:avLst/>
          </a:prstGeom>
          <a:no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4580" name="Picture 4"/>
          <p:cNvPicPr>
            <a:picLocks noChangeAspect="1" noChangeArrowheads="1"/>
          </p:cNvPicPr>
          <p:nvPr/>
        </p:nvPicPr>
        <p:blipFill>
          <a:blip r:embed="rId3" cstate="print">
            <a:lum bright="-2000" contrast="8000"/>
          </a:blip>
          <a:srcRect/>
          <a:stretch>
            <a:fillRect/>
          </a:stretch>
        </p:blipFill>
        <p:spPr bwMode="auto">
          <a:xfrm>
            <a:off x="731838" y="1409700"/>
            <a:ext cx="8412162" cy="4686300"/>
          </a:xfrm>
          <a:prstGeom prst="rect">
            <a:avLst/>
          </a:prstGeom>
          <a:noFill/>
          <a:ln w="9525">
            <a:noFill/>
            <a:miter lim="800000"/>
            <a:headEnd/>
            <a:tailEnd/>
          </a:ln>
        </p:spPr>
      </p:pic>
      <p:cxnSp>
        <p:nvCxnSpPr>
          <p:cNvPr id="16" name="Straight Connector 15"/>
          <p:cNvCxnSpPr/>
          <p:nvPr/>
        </p:nvCxnSpPr>
        <p:spPr>
          <a:xfrm>
            <a:off x="7591425" y="5980113"/>
            <a:ext cx="10985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a:off x="7513637" y="5900738"/>
            <a:ext cx="1555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p:cNvSpPr txBox="1">
            <a:spLocks noChangeArrowheads="1"/>
          </p:cNvSpPr>
          <p:nvPr/>
        </p:nvSpPr>
        <p:spPr bwMode="auto">
          <a:xfrm>
            <a:off x="7191375" y="5705475"/>
            <a:ext cx="485775" cy="215900"/>
          </a:xfrm>
          <a:prstGeom prst="rect">
            <a:avLst/>
          </a:prstGeom>
          <a:noFill/>
          <a:ln w="9525">
            <a:noFill/>
            <a:miter lim="800000"/>
            <a:headEnd/>
            <a:tailEnd/>
          </a:ln>
        </p:spPr>
        <p:txBody>
          <a:bodyPr>
            <a:spAutoFit/>
          </a:bodyPr>
          <a:lstStyle/>
          <a:p>
            <a:r>
              <a:rPr lang="en-US" sz="800">
                <a:solidFill>
                  <a:schemeClr val="bg1"/>
                </a:solidFill>
              </a:rPr>
              <a:t>1.5 µV</a:t>
            </a:r>
          </a:p>
        </p:txBody>
      </p:sp>
      <p:sp>
        <p:nvSpPr>
          <p:cNvPr id="19" name="TextBox 18"/>
          <p:cNvSpPr txBox="1">
            <a:spLocks noChangeArrowheads="1"/>
          </p:cNvSpPr>
          <p:nvPr/>
        </p:nvSpPr>
        <p:spPr bwMode="auto">
          <a:xfrm>
            <a:off x="8653463" y="5867400"/>
            <a:ext cx="465137" cy="215900"/>
          </a:xfrm>
          <a:prstGeom prst="rect">
            <a:avLst/>
          </a:prstGeom>
          <a:noFill/>
          <a:ln w="9525">
            <a:noFill/>
            <a:miter lim="800000"/>
            <a:headEnd/>
            <a:tailEnd/>
          </a:ln>
        </p:spPr>
        <p:txBody>
          <a:bodyPr wrap="none">
            <a:spAutoFit/>
          </a:bodyPr>
          <a:lstStyle/>
          <a:p>
            <a:r>
              <a:rPr lang="en-US" sz="800">
                <a:solidFill>
                  <a:schemeClr val="bg1"/>
                </a:solidFill>
              </a:rPr>
              <a:t>50 ms</a:t>
            </a:r>
          </a:p>
        </p:txBody>
      </p:sp>
      <p:sp>
        <p:nvSpPr>
          <p:cNvPr id="20" name="TextBox 19"/>
          <p:cNvSpPr txBox="1">
            <a:spLocks noChangeArrowheads="1"/>
          </p:cNvSpPr>
          <p:nvPr/>
        </p:nvSpPr>
        <p:spPr bwMode="auto">
          <a:xfrm>
            <a:off x="2667000" y="1358900"/>
            <a:ext cx="963613" cy="369888"/>
          </a:xfrm>
          <a:prstGeom prst="rect">
            <a:avLst/>
          </a:prstGeom>
          <a:noFill/>
          <a:ln w="9525">
            <a:noFill/>
            <a:miter lim="800000"/>
            <a:headEnd/>
            <a:tailEnd/>
          </a:ln>
        </p:spPr>
        <p:txBody>
          <a:bodyPr wrap="none">
            <a:spAutoFit/>
          </a:bodyPr>
          <a:lstStyle/>
          <a:p>
            <a:r>
              <a:rPr lang="en-US">
                <a:solidFill>
                  <a:schemeClr val="bg1"/>
                </a:solidFill>
                <a:latin typeface="Calibri" pitchFamily="34" charset="0"/>
              </a:rPr>
              <a:t>LF 80 Hz</a:t>
            </a:r>
          </a:p>
        </p:txBody>
      </p:sp>
      <p:sp>
        <p:nvSpPr>
          <p:cNvPr id="21" name="TextBox 20"/>
          <p:cNvSpPr txBox="1">
            <a:spLocks noChangeArrowheads="1"/>
          </p:cNvSpPr>
          <p:nvPr/>
        </p:nvSpPr>
        <p:spPr bwMode="auto">
          <a:xfrm>
            <a:off x="6711950" y="1343025"/>
            <a:ext cx="1081088" cy="369888"/>
          </a:xfrm>
          <a:prstGeom prst="rect">
            <a:avLst/>
          </a:prstGeom>
          <a:noFill/>
          <a:ln w="9525">
            <a:noFill/>
            <a:miter lim="800000"/>
            <a:headEnd/>
            <a:tailEnd/>
          </a:ln>
        </p:spPr>
        <p:txBody>
          <a:bodyPr wrap="none">
            <a:spAutoFit/>
          </a:bodyPr>
          <a:lstStyle/>
          <a:p>
            <a:r>
              <a:rPr lang="en-US">
                <a:solidFill>
                  <a:schemeClr val="bg1"/>
                </a:solidFill>
                <a:latin typeface="Calibri" pitchFamily="34" charset="0"/>
              </a:rPr>
              <a:t>LF 250 Hz</a:t>
            </a:r>
          </a:p>
        </p:txBody>
      </p:sp>
      <p:cxnSp>
        <p:nvCxnSpPr>
          <p:cNvPr id="24" name="Straight Connector 23"/>
          <p:cNvCxnSpPr/>
          <p:nvPr/>
        </p:nvCxnSpPr>
        <p:spPr>
          <a:xfrm>
            <a:off x="792163" y="6359525"/>
            <a:ext cx="457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a:off x="714375" y="6280151"/>
            <a:ext cx="1555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10" name="TextBox 10"/>
          <p:cNvSpPr txBox="1">
            <a:spLocks noChangeArrowheads="1"/>
          </p:cNvSpPr>
          <p:nvPr/>
        </p:nvSpPr>
        <p:spPr bwMode="auto">
          <a:xfrm>
            <a:off x="425953" y="6019800"/>
            <a:ext cx="519694" cy="246221"/>
          </a:xfrm>
          <a:prstGeom prst="rect">
            <a:avLst/>
          </a:prstGeom>
          <a:noFill/>
          <a:ln w="9525">
            <a:noFill/>
            <a:miter lim="800000"/>
            <a:headEnd/>
            <a:tailEnd/>
          </a:ln>
        </p:spPr>
        <p:txBody>
          <a:bodyPr wrap="none">
            <a:spAutoFit/>
          </a:bodyPr>
          <a:lstStyle/>
          <a:p>
            <a:r>
              <a:rPr lang="en-US" sz="1000">
                <a:solidFill>
                  <a:schemeClr val="tx1"/>
                </a:solidFill>
                <a:latin typeface="Arial" pitchFamily="34" charset="0"/>
                <a:cs typeface="Arial" pitchFamily="34" charset="0"/>
              </a:rPr>
              <a:t>30 µV</a:t>
            </a:r>
          </a:p>
        </p:txBody>
      </p:sp>
      <p:sp>
        <p:nvSpPr>
          <p:cNvPr id="4111" name="TextBox 11"/>
          <p:cNvSpPr txBox="1">
            <a:spLocks noChangeArrowheads="1"/>
          </p:cNvSpPr>
          <p:nvPr/>
        </p:nvSpPr>
        <p:spPr bwMode="auto">
          <a:xfrm>
            <a:off x="1214407" y="6254750"/>
            <a:ext cx="301685" cy="215444"/>
          </a:xfrm>
          <a:prstGeom prst="rect">
            <a:avLst/>
          </a:prstGeom>
          <a:noFill/>
          <a:ln w="9525">
            <a:noFill/>
            <a:miter lim="800000"/>
            <a:headEnd/>
            <a:tailEnd/>
          </a:ln>
        </p:spPr>
        <p:txBody>
          <a:bodyPr wrap="none">
            <a:spAutoFit/>
          </a:bodyPr>
          <a:lstStyle/>
          <a:p>
            <a:r>
              <a:rPr lang="en-US" sz="800">
                <a:solidFill>
                  <a:schemeClr val="tx1"/>
                </a:solidFill>
              </a:rPr>
              <a:t>1 s</a:t>
            </a:r>
          </a:p>
        </p:txBody>
      </p:sp>
      <p:sp>
        <p:nvSpPr>
          <p:cNvPr id="28" name="Rectangle 27"/>
          <p:cNvSpPr/>
          <p:nvPr/>
        </p:nvSpPr>
        <p:spPr>
          <a:xfrm>
            <a:off x="787400" y="3683000"/>
            <a:ext cx="381000" cy="609600"/>
          </a:xfrm>
          <a:prstGeom prst="rect">
            <a:avLst/>
          </a:prstGeom>
          <a:no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ppt_w</p:attrName>
                                        </p:attrNameLst>
                                      </p:cBhvr>
                                      <p:tavLst>
                                        <p:tav tm="0">
                                          <p:val>
                                            <p:strVal val="#ppt_w*0.70"/>
                                          </p:val>
                                        </p:tav>
                                        <p:tav tm="100000">
                                          <p:val>
                                            <p:strVal val="#ppt_w"/>
                                          </p:val>
                                        </p:tav>
                                      </p:tavLst>
                                    </p:anim>
                                    <p:anim calcmode="lin" valueType="num">
                                      <p:cBhvr>
                                        <p:cTn id="13" dur="1000" fill="hold"/>
                                        <p:tgtEl>
                                          <p:spTgt spid="17"/>
                                        </p:tgtEl>
                                        <p:attrNameLst>
                                          <p:attrName>ppt_h</p:attrName>
                                        </p:attrNameLst>
                                      </p:cBhvr>
                                      <p:tavLst>
                                        <p:tav tm="0">
                                          <p:val>
                                            <p:strVal val="#ppt_h"/>
                                          </p:val>
                                        </p:tav>
                                        <p:tav tm="100000">
                                          <p:val>
                                            <p:strVal val="#ppt_h"/>
                                          </p:val>
                                        </p:tav>
                                      </p:tavLst>
                                    </p:anim>
                                    <p:animEffect transition="in" filter="fade">
                                      <p:cBhvr>
                                        <p:cTn id="14" dur="1000"/>
                                        <p:tgtEl>
                                          <p:spTgt spid="17"/>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strVal val="#ppt_w*0.70"/>
                                          </p:val>
                                        </p:tav>
                                        <p:tav tm="100000">
                                          <p:val>
                                            <p:strVal val="#ppt_w"/>
                                          </p:val>
                                        </p:tav>
                                      </p:tavLst>
                                    </p:anim>
                                    <p:anim calcmode="lin" valueType="num">
                                      <p:cBhvr>
                                        <p:cTn id="18" dur="1000" fill="hold"/>
                                        <p:tgtEl>
                                          <p:spTgt spid="18"/>
                                        </p:tgtEl>
                                        <p:attrNameLst>
                                          <p:attrName>ppt_h</p:attrName>
                                        </p:attrNameLst>
                                      </p:cBhvr>
                                      <p:tavLst>
                                        <p:tav tm="0">
                                          <p:val>
                                            <p:strVal val="#ppt_h"/>
                                          </p:val>
                                        </p:tav>
                                        <p:tav tm="100000">
                                          <p:val>
                                            <p:strVal val="#ppt_h"/>
                                          </p:val>
                                        </p:tav>
                                      </p:tavLst>
                                    </p:anim>
                                    <p:animEffect transition="in" filter="fade">
                                      <p:cBhvr>
                                        <p:cTn id="19" dur="1000"/>
                                        <p:tgtEl>
                                          <p:spTgt spid="18"/>
                                        </p:tgtEl>
                                      </p:cBhvr>
                                    </p:animEffect>
                                  </p:childTnLst>
                                </p:cTn>
                              </p:par>
                              <p:par>
                                <p:cTn id="20" presetID="55"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1000" fill="hold"/>
                                        <p:tgtEl>
                                          <p:spTgt spid="16"/>
                                        </p:tgtEl>
                                        <p:attrNameLst>
                                          <p:attrName>ppt_w</p:attrName>
                                        </p:attrNameLst>
                                      </p:cBhvr>
                                      <p:tavLst>
                                        <p:tav tm="0">
                                          <p:val>
                                            <p:strVal val="#ppt_w*0.70"/>
                                          </p:val>
                                        </p:tav>
                                        <p:tav tm="100000">
                                          <p:val>
                                            <p:strVal val="#ppt_w"/>
                                          </p:val>
                                        </p:tav>
                                      </p:tavLst>
                                    </p:anim>
                                    <p:anim calcmode="lin" valueType="num">
                                      <p:cBhvr>
                                        <p:cTn id="23" dur="1000" fill="hold"/>
                                        <p:tgtEl>
                                          <p:spTgt spid="16"/>
                                        </p:tgtEl>
                                        <p:attrNameLst>
                                          <p:attrName>ppt_h</p:attrName>
                                        </p:attrNameLst>
                                      </p:cBhvr>
                                      <p:tavLst>
                                        <p:tav tm="0">
                                          <p:val>
                                            <p:strVal val="#ppt_h"/>
                                          </p:val>
                                        </p:tav>
                                        <p:tav tm="100000">
                                          <p:val>
                                            <p:strVal val="#ppt_h"/>
                                          </p:val>
                                        </p:tav>
                                      </p:tavLst>
                                    </p:anim>
                                    <p:animEffect transition="in" filter="fade">
                                      <p:cBhvr>
                                        <p:cTn id="24" dur="1000"/>
                                        <p:tgtEl>
                                          <p:spTgt spid="16"/>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1000" fill="hold"/>
                                        <p:tgtEl>
                                          <p:spTgt spid="19"/>
                                        </p:tgtEl>
                                        <p:attrNameLst>
                                          <p:attrName>ppt_w</p:attrName>
                                        </p:attrNameLst>
                                      </p:cBhvr>
                                      <p:tavLst>
                                        <p:tav tm="0">
                                          <p:val>
                                            <p:strVal val="#ppt_w*0.70"/>
                                          </p:val>
                                        </p:tav>
                                        <p:tav tm="100000">
                                          <p:val>
                                            <p:strVal val="#ppt_w"/>
                                          </p:val>
                                        </p:tav>
                                      </p:tavLst>
                                    </p:anim>
                                    <p:anim calcmode="lin" valueType="num">
                                      <p:cBhvr>
                                        <p:cTn id="28" dur="1000" fill="hold"/>
                                        <p:tgtEl>
                                          <p:spTgt spid="19"/>
                                        </p:tgtEl>
                                        <p:attrNameLst>
                                          <p:attrName>ppt_h</p:attrName>
                                        </p:attrNameLst>
                                      </p:cBhvr>
                                      <p:tavLst>
                                        <p:tav tm="0">
                                          <p:val>
                                            <p:strVal val="#ppt_h"/>
                                          </p:val>
                                        </p:tav>
                                        <p:tav tm="100000">
                                          <p:val>
                                            <p:strVal val="#ppt_h"/>
                                          </p:val>
                                        </p:tav>
                                      </p:tavLst>
                                    </p:anim>
                                    <p:animEffect transition="in" filter="fade">
                                      <p:cBhvr>
                                        <p:cTn id="29" dur="1000"/>
                                        <p:tgtEl>
                                          <p:spTgt spid="19"/>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1000" fill="hold"/>
                                        <p:tgtEl>
                                          <p:spTgt spid="20"/>
                                        </p:tgtEl>
                                        <p:attrNameLst>
                                          <p:attrName>ppt_w</p:attrName>
                                        </p:attrNameLst>
                                      </p:cBhvr>
                                      <p:tavLst>
                                        <p:tav tm="0">
                                          <p:val>
                                            <p:strVal val="#ppt_w*0.70"/>
                                          </p:val>
                                        </p:tav>
                                        <p:tav tm="100000">
                                          <p:val>
                                            <p:strVal val="#ppt_w"/>
                                          </p:val>
                                        </p:tav>
                                      </p:tavLst>
                                    </p:anim>
                                    <p:anim calcmode="lin" valueType="num">
                                      <p:cBhvr>
                                        <p:cTn id="33" dur="1000" fill="hold"/>
                                        <p:tgtEl>
                                          <p:spTgt spid="20"/>
                                        </p:tgtEl>
                                        <p:attrNameLst>
                                          <p:attrName>ppt_h</p:attrName>
                                        </p:attrNameLst>
                                      </p:cBhvr>
                                      <p:tavLst>
                                        <p:tav tm="0">
                                          <p:val>
                                            <p:strVal val="#ppt_h"/>
                                          </p:val>
                                        </p:tav>
                                        <p:tav tm="100000">
                                          <p:val>
                                            <p:strVal val="#ppt_h"/>
                                          </p:val>
                                        </p:tav>
                                      </p:tavLst>
                                    </p:anim>
                                    <p:animEffect transition="in" filter="fade">
                                      <p:cBhvr>
                                        <p:cTn id="34" dur="1000"/>
                                        <p:tgtEl>
                                          <p:spTgt spid="20"/>
                                        </p:tgtEl>
                                      </p:cBhvr>
                                    </p:animEffect>
                                  </p:childTnLst>
                                </p:cTn>
                              </p:par>
                              <p:par>
                                <p:cTn id="35" presetID="55"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strVal val="#ppt_w*0.70"/>
                                          </p:val>
                                        </p:tav>
                                        <p:tav tm="100000">
                                          <p:val>
                                            <p:strVal val="#ppt_w"/>
                                          </p:val>
                                        </p:tav>
                                      </p:tavLst>
                                    </p:anim>
                                    <p:anim calcmode="lin" valueType="num">
                                      <p:cBhvr>
                                        <p:cTn id="38" dur="1000" fill="hold"/>
                                        <p:tgtEl>
                                          <p:spTgt spid="21"/>
                                        </p:tgtEl>
                                        <p:attrNameLst>
                                          <p:attrName>ppt_h</p:attrName>
                                        </p:attrNameLst>
                                      </p:cBhvr>
                                      <p:tavLst>
                                        <p:tav tm="0">
                                          <p:val>
                                            <p:strVal val="#ppt_h"/>
                                          </p:val>
                                        </p:tav>
                                        <p:tav tm="100000">
                                          <p:val>
                                            <p:strVal val="#ppt_h"/>
                                          </p:val>
                                        </p:tav>
                                      </p:tavLst>
                                    </p:anim>
                                    <p:animEffect transition="in" filter="fade">
                                      <p:cBhvr>
                                        <p:cTn id="39" dur="1000"/>
                                        <p:tgtEl>
                                          <p:spTgt spid="21"/>
                                        </p:tgtEl>
                                      </p:cBhvr>
                                    </p:animEffect>
                                  </p:childTnLst>
                                </p:cTn>
                              </p:par>
                              <p:par>
                                <p:cTn id="40" presetID="55" presetClass="entr" presetSubtype="0" fill="hold" nodeType="withEffect">
                                  <p:stCondLst>
                                    <p:cond delay="0"/>
                                  </p:stCondLst>
                                  <p:childTnLst>
                                    <p:set>
                                      <p:cBhvr>
                                        <p:cTn id="41" dur="1" fill="hold">
                                          <p:stCondLst>
                                            <p:cond delay="0"/>
                                          </p:stCondLst>
                                        </p:cTn>
                                        <p:tgtEl>
                                          <p:spTgt spid="24580"/>
                                        </p:tgtEl>
                                        <p:attrNameLst>
                                          <p:attrName>style.visibility</p:attrName>
                                        </p:attrNameLst>
                                      </p:cBhvr>
                                      <p:to>
                                        <p:strVal val="visible"/>
                                      </p:to>
                                    </p:set>
                                    <p:anim calcmode="lin" valueType="num">
                                      <p:cBhvr>
                                        <p:cTn id="42" dur="1000" fill="hold"/>
                                        <p:tgtEl>
                                          <p:spTgt spid="24580"/>
                                        </p:tgtEl>
                                        <p:attrNameLst>
                                          <p:attrName>ppt_w</p:attrName>
                                        </p:attrNameLst>
                                      </p:cBhvr>
                                      <p:tavLst>
                                        <p:tav tm="0">
                                          <p:val>
                                            <p:strVal val="#ppt_w*0.70"/>
                                          </p:val>
                                        </p:tav>
                                        <p:tav tm="100000">
                                          <p:val>
                                            <p:strVal val="#ppt_w"/>
                                          </p:val>
                                        </p:tav>
                                      </p:tavLst>
                                    </p:anim>
                                    <p:anim calcmode="lin" valueType="num">
                                      <p:cBhvr>
                                        <p:cTn id="43" dur="1000" fill="hold"/>
                                        <p:tgtEl>
                                          <p:spTgt spid="24580"/>
                                        </p:tgtEl>
                                        <p:attrNameLst>
                                          <p:attrName>ppt_h</p:attrName>
                                        </p:attrNameLst>
                                      </p:cBhvr>
                                      <p:tavLst>
                                        <p:tav tm="0">
                                          <p:val>
                                            <p:strVal val="#ppt_h"/>
                                          </p:val>
                                        </p:tav>
                                        <p:tav tm="100000">
                                          <p:val>
                                            <p:strVal val="#ppt_h"/>
                                          </p:val>
                                        </p:tav>
                                      </p:tavLst>
                                    </p:anim>
                                    <p:animEffect transition="in" filter="fade">
                                      <p:cBhvr>
                                        <p:cTn id="44" dur="1000"/>
                                        <p:tgtEl>
                                          <p:spTgt spid="24580"/>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dissolve">
                                      <p:cBhvr>
                                        <p:cTn id="4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p:bldP spid="19" grpId="0"/>
      <p:bldP spid="20" grpId="0"/>
      <p:bldP spid="21" grpId="0"/>
      <p:bldP spid="2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279790"/>
            <a:ext cx="7772400" cy="1143000"/>
          </a:xfrm>
        </p:spPr>
        <p:txBody>
          <a:bodyPr/>
          <a:lstStyle/>
          <a:p>
            <a:r>
              <a:rPr lang="en-US" sz="3200" dirty="0" smtClean="0">
                <a:solidFill>
                  <a:schemeClr val="tx1"/>
                </a:solidFill>
                <a:effectLst/>
                <a:latin typeface="Arial" pitchFamily="34" charset="0"/>
                <a:cs typeface="Arial" pitchFamily="34" charset="0"/>
              </a:rPr>
              <a:t>Seizure Onset Zone: Right </a:t>
            </a:r>
            <a:r>
              <a:rPr lang="en-US" sz="3200" dirty="0" err="1" smtClean="0">
                <a:solidFill>
                  <a:schemeClr val="tx1"/>
                </a:solidFill>
                <a:effectLst/>
                <a:latin typeface="Arial" pitchFamily="34" charset="0"/>
                <a:cs typeface="Arial" pitchFamily="34" charset="0"/>
              </a:rPr>
              <a:t>Amygdala</a:t>
            </a:r>
            <a:r>
              <a:rPr lang="en-US" sz="3200" dirty="0" smtClean="0">
                <a:solidFill>
                  <a:schemeClr val="tx1"/>
                </a:solidFill>
                <a:effectLst/>
                <a:latin typeface="Arial" pitchFamily="34" charset="0"/>
                <a:cs typeface="Arial" pitchFamily="34" charset="0"/>
              </a:rPr>
              <a:t> </a:t>
            </a:r>
          </a:p>
        </p:txBody>
      </p:sp>
      <p:pic>
        <p:nvPicPr>
          <p:cNvPr id="5123" name="Picture 2"/>
          <p:cNvPicPr>
            <a:picLocks noChangeAspect="1" noChangeArrowheads="1"/>
          </p:cNvPicPr>
          <p:nvPr/>
        </p:nvPicPr>
        <p:blipFill>
          <a:blip r:embed="rId2" cstate="print"/>
          <a:srcRect/>
          <a:stretch>
            <a:fillRect/>
          </a:stretch>
        </p:blipFill>
        <p:spPr bwMode="auto">
          <a:xfrm>
            <a:off x="0" y="1603375"/>
            <a:ext cx="9144000" cy="4187825"/>
          </a:xfrm>
          <a:prstGeom prst="rect">
            <a:avLst/>
          </a:prstGeom>
          <a:noFill/>
          <a:ln w="9525">
            <a:noFill/>
            <a:miter lim="800000"/>
            <a:headEnd/>
            <a:tailEnd/>
          </a:ln>
        </p:spPr>
      </p:pic>
      <p:cxnSp>
        <p:nvCxnSpPr>
          <p:cNvPr id="4" name="Straight Connector 3"/>
          <p:cNvCxnSpPr/>
          <p:nvPr/>
        </p:nvCxnSpPr>
        <p:spPr>
          <a:xfrm>
            <a:off x="1068388" y="6267450"/>
            <a:ext cx="2730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rot="16200000">
            <a:off x="990600" y="6188076"/>
            <a:ext cx="1555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26" name="TextBox 8"/>
          <p:cNvSpPr txBox="1">
            <a:spLocks noChangeArrowheads="1"/>
          </p:cNvSpPr>
          <p:nvPr/>
        </p:nvSpPr>
        <p:spPr bwMode="auto">
          <a:xfrm>
            <a:off x="700591" y="5943600"/>
            <a:ext cx="519694" cy="246221"/>
          </a:xfrm>
          <a:prstGeom prst="rect">
            <a:avLst/>
          </a:prstGeom>
          <a:noFill/>
          <a:ln w="9525">
            <a:noFill/>
            <a:miter lim="800000"/>
            <a:headEnd/>
            <a:tailEnd/>
          </a:ln>
        </p:spPr>
        <p:txBody>
          <a:bodyPr wrap="none">
            <a:spAutoFit/>
          </a:bodyPr>
          <a:lstStyle/>
          <a:p>
            <a:r>
              <a:rPr lang="en-US" sz="1000">
                <a:solidFill>
                  <a:schemeClr val="tx1"/>
                </a:solidFill>
                <a:latin typeface="Arial" pitchFamily="34" charset="0"/>
                <a:cs typeface="Arial" pitchFamily="34" charset="0"/>
              </a:rPr>
              <a:t>30 µV</a:t>
            </a:r>
          </a:p>
        </p:txBody>
      </p:sp>
      <p:sp>
        <p:nvSpPr>
          <p:cNvPr id="5127" name="TextBox 9"/>
          <p:cNvSpPr txBox="1">
            <a:spLocks noChangeArrowheads="1"/>
          </p:cNvSpPr>
          <p:nvPr/>
        </p:nvSpPr>
        <p:spPr bwMode="auto">
          <a:xfrm>
            <a:off x="1261777" y="6170613"/>
            <a:ext cx="354585" cy="246221"/>
          </a:xfrm>
          <a:prstGeom prst="rect">
            <a:avLst/>
          </a:prstGeom>
          <a:noFill/>
          <a:ln w="9525">
            <a:noFill/>
            <a:miter lim="800000"/>
            <a:headEnd/>
            <a:tailEnd/>
          </a:ln>
        </p:spPr>
        <p:txBody>
          <a:bodyPr wrap="none">
            <a:spAutoFit/>
          </a:bodyPr>
          <a:lstStyle/>
          <a:p>
            <a:r>
              <a:rPr lang="en-US" sz="1000">
                <a:solidFill>
                  <a:schemeClr val="tx1"/>
                </a:solidFill>
                <a:latin typeface="Arial" pitchFamily="34" charset="0"/>
                <a:cs typeface="Arial" pitchFamily="34" charset="0"/>
              </a:rPr>
              <a:t>1 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18195"/>
            <a:ext cx="7772400" cy="1143000"/>
          </a:xfrm>
        </p:spPr>
        <p:txBody>
          <a:bodyPr/>
          <a:lstStyle/>
          <a:p>
            <a:r>
              <a:rPr lang="en-US" sz="3200" dirty="0" smtClean="0">
                <a:solidFill>
                  <a:schemeClr val="tx1"/>
                </a:solidFill>
                <a:effectLst/>
                <a:latin typeface="Arial" pitchFamily="34" charset="0"/>
                <a:cs typeface="Arial" pitchFamily="34" charset="0"/>
              </a:rPr>
              <a:t>Recording HFOs</a:t>
            </a:r>
            <a:endParaRPr lang="en-US" sz="3200" dirty="0">
              <a:solidFill>
                <a:schemeClr val="tx1"/>
              </a:solidFill>
              <a:effectLst/>
              <a:latin typeface="Arial" pitchFamily="34" charset="0"/>
              <a:cs typeface="Arial" pitchFamily="34" charset="0"/>
            </a:endParaRPr>
          </a:p>
        </p:txBody>
      </p:sp>
      <p:sp>
        <p:nvSpPr>
          <p:cNvPr id="3" name="Content Placeholder 2"/>
          <p:cNvSpPr>
            <a:spLocks noGrp="1"/>
          </p:cNvSpPr>
          <p:nvPr>
            <p:ph idx="1"/>
          </p:nvPr>
        </p:nvSpPr>
        <p:spPr>
          <a:xfrm>
            <a:off x="685800" y="1547155"/>
            <a:ext cx="7772400" cy="4114800"/>
          </a:xfrm>
        </p:spPr>
        <p:txBody>
          <a:bodyPr/>
          <a:lstStyle/>
          <a:p>
            <a:r>
              <a:rPr lang="en-US" sz="2400" dirty="0" smtClean="0">
                <a:solidFill>
                  <a:schemeClr val="accent2"/>
                </a:solidFill>
                <a:latin typeface="Arial" pitchFamily="34" charset="0"/>
                <a:cs typeface="Arial" pitchFamily="34" charset="0"/>
              </a:rPr>
              <a:t>HFOs were originally recorded with microelectrodes, first in experimental animals and then in humans. Microelectrodes have a diameter of 10 to 40 microns.</a:t>
            </a:r>
          </a:p>
          <a:p>
            <a:r>
              <a:rPr lang="en-US" sz="2400" dirty="0" smtClean="0">
                <a:solidFill>
                  <a:schemeClr val="accent2"/>
                </a:solidFill>
                <a:latin typeface="Arial" pitchFamily="34" charset="0"/>
                <a:cs typeface="Arial" pitchFamily="34" charset="0"/>
              </a:rPr>
              <a:t>It was thought that the size of the HFO generators, approximately 100 or 200 microns, was too small to allow recording with clinical </a:t>
            </a:r>
            <a:r>
              <a:rPr lang="en-US" sz="2400" dirty="0" err="1" smtClean="0">
                <a:solidFill>
                  <a:schemeClr val="accent2"/>
                </a:solidFill>
                <a:latin typeface="Arial" pitchFamily="34" charset="0"/>
                <a:cs typeface="Arial" pitchFamily="34" charset="0"/>
              </a:rPr>
              <a:t>macroelectrodes</a:t>
            </a:r>
            <a:r>
              <a:rPr lang="en-US" sz="2400" dirty="0" smtClean="0">
                <a:solidFill>
                  <a:schemeClr val="accent2"/>
                </a:solidFill>
                <a:latin typeface="Arial" pitchFamily="34" charset="0"/>
                <a:cs typeface="Arial" pitchFamily="34" charset="0"/>
              </a:rPr>
              <a:t>, which have a diameter of 1 to 4 mm.</a:t>
            </a:r>
          </a:p>
          <a:p>
            <a:r>
              <a:rPr lang="en-US" sz="2400" dirty="0" smtClean="0">
                <a:solidFill>
                  <a:schemeClr val="accent2"/>
                </a:solidFill>
                <a:latin typeface="Arial" pitchFamily="34" charset="0"/>
                <a:cs typeface="Arial" pitchFamily="34" charset="0"/>
              </a:rPr>
              <a:t>It was found, however, that it is possible to record HFOs with intracerebral clinical electrodes (</a:t>
            </a:r>
            <a:r>
              <a:rPr lang="en-US" sz="2400" dirty="0" err="1" smtClean="0">
                <a:solidFill>
                  <a:schemeClr val="accent2"/>
                </a:solidFill>
                <a:latin typeface="Arial" pitchFamily="34" charset="0"/>
                <a:cs typeface="Arial" pitchFamily="34" charset="0"/>
              </a:rPr>
              <a:t>Jirsch</a:t>
            </a:r>
            <a:r>
              <a:rPr lang="en-US" sz="2400" dirty="0" smtClean="0">
                <a:solidFill>
                  <a:schemeClr val="accent2"/>
                </a:solidFill>
                <a:latin typeface="Arial" pitchFamily="34" charset="0"/>
                <a:cs typeface="Arial" pitchFamily="34" charset="0"/>
              </a:rPr>
              <a:t> et al, 2006).</a:t>
            </a:r>
            <a:endParaRPr lang="en-US" sz="2400" dirty="0">
              <a:solidFill>
                <a:schemeClr val="accent2"/>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2" cstate="print"/>
          <a:srcRect/>
          <a:stretch>
            <a:fillRect/>
          </a:stretch>
        </p:blipFill>
        <p:spPr bwMode="auto">
          <a:xfrm>
            <a:off x="0" y="1765097"/>
            <a:ext cx="9144000" cy="4237038"/>
          </a:xfrm>
          <a:prstGeom prst="rect">
            <a:avLst/>
          </a:prstGeom>
          <a:noFill/>
          <a:ln w="9525">
            <a:noFill/>
            <a:miter lim="800000"/>
            <a:headEnd/>
            <a:tailEnd/>
          </a:ln>
        </p:spPr>
      </p:pic>
      <p:sp>
        <p:nvSpPr>
          <p:cNvPr id="3" name="Title 3"/>
          <p:cNvSpPr txBox="1">
            <a:spLocks/>
          </p:cNvSpPr>
          <p:nvPr/>
        </p:nvSpPr>
        <p:spPr>
          <a:xfrm>
            <a:off x="0" y="356600"/>
            <a:ext cx="9411029" cy="14700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chemeClr val="tx1"/>
                </a:solidFill>
                <a:uLnTx/>
                <a:uFillTx/>
                <a:latin typeface="Arial" pitchFamily="34" charset="0"/>
                <a:ea typeface="+mj-ea"/>
                <a:cs typeface="Arial" pitchFamily="34" charset="0"/>
              </a:rPr>
              <a:t>Seizure arising from left </a:t>
            </a:r>
            <a:r>
              <a:rPr kumimoji="0" lang="en-US" sz="3200" b="0" i="0" u="none" strike="noStrike" kern="1200" cap="none" spc="0" normalizeH="0" baseline="0" noProof="0" dirty="0" err="1" smtClean="0">
                <a:ln>
                  <a:noFill/>
                </a:ln>
                <a:solidFill>
                  <a:schemeClr val="tx1"/>
                </a:solidFill>
                <a:uLnTx/>
                <a:uFillTx/>
                <a:latin typeface="Arial" pitchFamily="34" charset="0"/>
                <a:ea typeface="+mj-ea"/>
                <a:cs typeface="Arial" pitchFamily="34" charset="0"/>
              </a:rPr>
              <a:t>amygdala</a:t>
            </a:r>
            <a:r>
              <a:rPr kumimoji="0" lang="en-US" sz="3200" b="0" i="0" u="none" strike="noStrike" kern="1200" cap="none" spc="0" normalizeH="0" baseline="0" noProof="0" dirty="0" smtClean="0">
                <a:ln>
                  <a:noFill/>
                </a:ln>
                <a:solidFill>
                  <a:schemeClr val="tx1"/>
                </a:solidFill>
                <a:uLnTx/>
                <a:uFillTx/>
                <a:latin typeface="Arial" pitchFamily="34" charset="0"/>
                <a:ea typeface="+mj-ea"/>
                <a:cs typeface="Arial" pitchFamily="34" charset="0"/>
              </a:rPr>
              <a:t> and hippocampus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noChangeArrowheads="1"/>
          </p:cNvPicPr>
          <p:nvPr/>
        </p:nvPicPr>
        <p:blipFill>
          <a:blip r:embed="rId2" cstate="print"/>
          <a:srcRect/>
          <a:stretch>
            <a:fillRect/>
          </a:stretch>
        </p:blipFill>
        <p:spPr bwMode="auto">
          <a:xfrm>
            <a:off x="0" y="1295400"/>
            <a:ext cx="9144000" cy="4251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1419346"/>
            <a:ext cx="9144000" cy="4249738"/>
          </a:xfrm>
          <a:prstGeom prst="rect">
            <a:avLst/>
          </a:prstGeom>
          <a:noFill/>
          <a:ln w="9525">
            <a:noFill/>
            <a:miter lim="800000"/>
            <a:headEnd/>
            <a:tailEnd/>
          </a:ln>
        </p:spPr>
      </p:pic>
      <p:grpSp>
        <p:nvGrpSpPr>
          <p:cNvPr id="3" name="Group 2"/>
          <p:cNvGrpSpPr/>
          <p:nvPr/>
        </p:nvGrpSpPr>
        <p:grpSpPr>
          <a:xfrm>
            <a:off x="155425" y="1508750"/>
            <a:ext cx="960125" cy="3418045"/>
            <a:chOff x="155425" y="1508750"/>
            <a:chExt cx="960125" cy="3418045"/>
          </a:xfrm>
        </p:grpSpPr>
        <p:sp>
          <p:nvSpPr>
            <p:cNvPr id="4" name="Left Brace 3"/>
            <p:cNvSpPr/>
            <p:nvPr/>
          </p:nvSpPr>
          <p:spPr bwMode="auto">
            <a:xfrm>
              <a:off x="846716" y="1508750"/>
              <a:ext cx="219766" cy="610952"/>
            </a:xfrm>
            <a:prstGeom prst="leftBrac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rgbClr val="FFFFFF"/>
                </a:solidFill>
                <a:effectLst/>
                <a:latin typeface="Times New Roman" pitchFamily="18" charset="0"/>
              </a:endParaRPr>
            </a:p>
          </p:txBody>
        </p:sp>
        <p:sp>
          <p:nvSpPr>
            <p:cNvPr id="5" name="Left Brace 4"/>
            <p:cNvSpPr/>
            <p:nvPr/>
          </p:nvSpPr>
          <p:spPr bwMode="auto">
            <a:xfrm>
              <a:off x="895784" y="2933263"/>
              <a:ext cx="219766" cy="610952"/>
            </a:xfrm>
            <a:prstGeom prst="leftBrac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rgbClr val="FFFFFF"/>
                </a:solidFill>
                <a:effectLst/>
                <a:latin typeface="Times New Roman" pitchFamily="18" charset="0"/>
              </a:endParaRPr>
            </a:p>
          </p:txBody>
        </p:sp>
        <p:sp>
          <p:nvSpPr>
            <p:cNvPr id="6" name="Left Brace 5"/>
            <p:cNvSpPr/>
            <p:nvPr/>
          </p:nvSpPr>
          <p:spPr bwMode="auto">
            <a:xfrm>
              <a:off x="885120" y="4315843"/>
              <a:ext cx="219766" cy="610952"/>
            </a:xfrm>
            <a:prstGeom prst="leftBrac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rgbClr val="FFFFFF"/>
                </a:solidFill>
                <a:effectLst/>
                <a:latin typeface="Times New Roman" pitchFamily="18" charset="0"/>
              </a:endParaRPr>
            </a:p>
          </p:txBody>
        </p:sp>
        <p:sp>
          <p:nvSpPr>
            <p:cNvPr id="7" name="TextBox 6"/>
            <p:cNvSpPr txBox="1"/>
            <p:nvPr/>
          </p:nvSpPr>
          <p:spPr>
            <a:xfrm>
              <a:off x="193830" y="1623965"/>
              <a:ext cx="603883" cy="369332"/>
            </a:xfrm>
            <a:prstGeom prst="rect">
              <a:avLst/>
            </a:prstGeom>
            <a:solidFill>
              <a:srgbClr val="FFFFFF"/>
            </a:solidFill>
            <a:ln w="19050">
              <a:solidFill>
                <a:schemeClr val="tx2"/>
              </a:solidFill>
            </a:ln>
          </p:spPr>
          <p:txBody>
            <a:bodyPr wrap="square" rtlCol="0">
              <a:spAutoFit/>
            </a:bodyPr>
            <a:lstStyle/>
            <a:p>
              <a:r>
                <a:rPr lang="en-US" sz="1800" dirty="0" smtClean="0">
                  <a:solidFill>
                    <a:schemeClr val="accent2">
                      <a:lumMod val="75000"/>
                    </a:schemeClr>
                  </a:solidFill>
                  <a:latin typeface="Arial" pitchFamily="34" charset="0"/>
                  <a:cs typeface="Arial" pitchFamily="34" charset="0"/>
                </a:rPr>
                <a:t>Am</a:t>
              </a:r>
              <a:endParaRPr lang="en-US" sz="1800" dirty="0">
                <a:solidFill>
                  <a:schemeClr val="accent2">
                    <a:lumMod val="75000"/>
                  </a:schemeClr>
                </a:solidFill>
                <a:latin typeface="Arial" pitchFamily="34" charset="0"/>
                <a:cs typeface="Arial" pitchFamily="34" charset="0"/>
              </a:endParaRPr>
            </a:p>
          </p:txBody>
        </p:sp>
        <p:sp>
          <p:nvSpPr>
            <p:cNvPr id="8" name="TextBox 7"/>
            <p:cNvSpPr txBox="1"/>
            <p:nvPr/>
          </p:nvSpPr>
          <p:spPr>
            <a:xfrm>
              <a:off x="232235" y="3059668"/>
              <a:ext cx="603883" cy="369332"/>
            </a:xfrm>
            <a:prstGeom prst="rect">
              <a:avLst/>
            </a:prstGeom>
            <a:solidFill>
              <a:srgbClr val="FFFFFF"/>
            </a:solidFill>
            <a:ln w="19050">
              <a:solidFill>
                <a:schemeClr val="tx2"/>
              </a:solidFill>
            </a:ln>
          </p:spPr>
          <p:txBody>
            <a:bodyPr wrap="square" rtlCol="0">
              <a:spAutoFit/>
            </a:bodyPr>
            <a:lstStyle/>
            <a:p>
              <a:r>
                <a:rPr lang="en-US" sz="1800" dirty="0" smtClean="0">
                  <a:solidFill>
                    <a:schemeClr val="accent2">
                      <a:lumMod val="75000"/>
                    </a:schemeClr>
                  </a:solidFill>
                  <a:latin typeface="Arial" pitchFamily="34" charset="0"/>
                  <a:cs typeface="Arial" pitchFamily="34" charset="0"/>
                </a:rPr>
                <a:t>Hip</a:t>
              </a:r>
              <a:endParaRPr lang="en-US" sz="1800" dirty="0">
                <a:solidFill>
                  <a:schemeClr val="accent2">
                    <a:lumMod val="75000"/>
                  </a:schemeClr>
                </a:solidFill>
                <a:latin typeface="Arial" pitchFamily="34" charset="0"/>
                <a:cs typeface="Arial" pitchFamily="34" charset="0"/>
              </a:endParaRPr>
            </a:p>
          </p:txBody>
        </p:sp>
        <p:sp>
          <p:nvSpPr>
            <p:cNvPr id="9" name="TextBox 8"/>
            <p:cNvSpPr txBox="1"/>
            <p:nvPr/>
          </p:nvSpPr>
          <p:spPr>
            <a:xfrm>
              <a:off x="155425" y="4442248"/>
              <a:ext cx="701953" cy="369332"/>
            </a:xfrm>
            <a:prstGeom prst="rect">
              <a:avLst/>
            </a:prstGeom>
            <a:solidFill>
              <a:srgbClr val="FFFFFF"/>
            </a:solidFill>
            <a:ln w="19050">
              <a:solidFill>
                <a:schemeClr val="tx2"/>
              </a:solidFill>
            </a:ln>
          </p:spPr>
          <p:txBody>
            <a:bodyPr wrap="square" rtlCol="0">
              <a:spAutoFit/>
            </a:bodyPr>
            <a:lstStyle/>
            <a:p>
              <a:r>
                <a:rPr lang="en-US" sz="1800" dirty="0" err="1" smtClean="0">
                  <a:solidFill>
                    <a:schemeClr val="accent2">
                      <a:lumMod val="75000"/>
                    </a:schemeClr>
                  </a:solidFill>
                  <a:latin typeface="Arial" pitchFamily="34" charset="0"/>
                  <a:cs typeface="Arial" pitchFamily="34" charset="0"/>
                </a:rPr>
                <a:t>PHip</a:t>
              </a:r>
              <a:endParaRPr lang="en-US" sz="1800" dirty="0">
                <a:solidFill>
                  <a:schemeClr val="accent2">
                    <a:lumMod val="75000"/>
                  </a:schemeClr>
                </a:solidFill>
                <a:latin typeface="Arial" pitchFamily="34" charset="0"/>
                <a:cs typeface="Arial" pitchFamily="34" charset="0"/>
              </a:endParaRPr>
            </a:p>
          </p:txBody>
        </p:sp>
      </p:grpSp>
      <p:sp>
        <p:nvSpPr>
          <p:cNvPr id="10" name="Rectangle 9"/>
          <p:cNvSpPr/>
          <p:nvPr/>
        </p:nvSpPr>
        <p:spPr>
          <a:xfrm>
            <a:off x="4800600" y="1439863"/>
            <a:ext cx="365125" cy="4270375"/>
          </a:xfrm>
          <a:prstGeom prst="rect">
            <a:avLst/>
          </a:prstGeom>
          <a:no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1" name="Straight Connector 10"/>
          <p:cNvCxnSpPr/>
          <p:nvPr/>
        </p:nvCxnSpPr>
        <p:spPr>
          <a:xfrm>
            <a:off x="1020763" y="6207125"/>
            <a:ext cx="274637"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a:off x="942975" y="6127751"/>
            <a:ext cx="155575"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Box 10"/>
          <p:cNvSpPr txBox="1">
            <a:spLocks noChangeArrowheads="1"/>
          </p:cNvSpPr>
          <p:nvPr/>
        </p:nvSpPr>
        <p:spPr bwMode="auto">
          <a:xfrm>
            <a:off x="342783" y="5861050"/>
            <a:ext cx="657552" cy="307777"/>
          </a:xfrm>
          <a:prstGeom prst="rect">
            <a:avLst/>
          </a:prstGeom>
          <a:noFill/>
          <a:ln w="9525">
            <a:noFill/>
            <a:miter lim="800000"/>
            <a:headEnd/>
            <a:tailEnd/>
          </a:ln>
        </p:spPr>
        <p:txBody>
          <a:bodyPr wrap="none">
            <a:spAutoFit/>
          </a:bodyPr>
          <a:lstStyle/>
          <a:p>
            <a:r>
              <a:rPr lang="en-US" sz="1400" dirty="0">
                <a:solidFill>
                  <a:srgbClr val="002060"/>
                </a:solidFill>
                <a:latin typeface="Arial" pitchFamily="34" charset="0"/>
                <a:cs typeface="Arial" pitchFamily="34" charset="0"/>
              </a:rPr>
              <a:t>30 µV</a:t>
            </a:r>
          </a:p>
        </p:txBody>
      </p:sp>
      <p:sp>
        <p:nvSpPr>
          <p:cNvPr id="14" name="TextBox 11"/>
          <p:cNvSpPr txBox="1">
            <a:spLocks noChangeArrowheads="1"/>
          </p:cNvSpPr>
          <p:nvPr/>
        </p:nvSpPr>
        <p:spPr bwMode="auto">
          <a:xfrm>
            <a:off x="1247273" y="6040540"/>
            <a:ext cx="470001" cy="338554"/>
          </a:xfrm>
          <a:prstGeom prst="rect">
            <a:avLst/>
          </a:prstGeom>
          <a:noFill/>
          <a:ln w="9525">
            <a:noFill/>
            <a:miter lim="800000"/>
            <a:headEnd/>
            <a:tailEnd/>
          </a:ln>
        </p:spPr>
        <p:txBody>
          <a:bodyPr wrap="none">
            <a:spAutoFit/>
          </a:bodyPr>
          <a:lstStyle/>
          <a:p>
            <a:r>
              <a:rPr lang="en-US" sz="1600" dirty="0">
                <a:solidFill>
                  <a:srgbClr val="002060"/>
                </a:solidFill>
                <a:latin typeface="Arial" pitchFamily="34" charset="0"/>
                <a:cs typeface="Arial" pitchFamily="34" charset="0"/>
              </a:rPr>
              <a:t>1 s</a:t>
            </a:r>
          </a:p>
        </p:txBody>
      </p:sp>
      <p:cxnSp>
        <p:nvCxnSpPr>
          <p:cNvPr id="16" name="Straight Connector 15"/>
          <p:cNvCxnSpPr/>
          <p:nvPr/>
        </p:nvCxnSpPr>
        <p:spPr>
          <a:xfrm>
            <a:off x="7556500" y="5861050"/>
            <a:ext cx="109855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a:off x="7478712" y="5781676"/>
            <a:ext cx="15557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p:cNvSpPr txBox="1">
            <a:spLocks noChangeArrowheads="1"/>
          </p:cNvSpPr>
          <p:nvPr/>
        </p:nvSpPr>
        <p:spPr bwMode="auto">
          <a:xfrm>
            <a:off x="6794415" y="5586413"/>
            <a:ext cx="926795" cy="307777"/>
          </a:xfrm>
          <a:prstGeom prst="rect">
            <a:avLst/>
          </a:prstGeom>
          <a:noFill/>
          <a:ln w="9525">
            <a:noFill/>
            <a:miter lim="800000"/>
            <a:headEnd/>
            <a:tailEnd/>
          </a:ln>
        </p:spPr>
        <p:txBody>
          <a:bodyPr wrap="square">
            <a:spAutoFit/>
          </a:bodyPr>
          <a:lstStyle/>
          <a:p>
            <a:r>
              <a:rPr lang="en-US" sz="1400" b="1" dirty="0">
                <a:solidFill>
                  <a:schemeClr val="bg1"/>
                </a:solidFill>
              </a:rPr>
              <a:t>1.5</a:t>
            </a:r>
            <a:r>
              <a:rPr lang="en-US" sz="1050" b="1" dirty="0">
                <a:solidFill>
                  <a:schemeClr val="bg1"/>
                </a:solidFill>
              </a:rPr>
              <a:t> </a:t>
            </a:r>
            <a:r>
              <a:rPr lang="en-US" sz="1400" b="1" dirty="0">
                <a:solidFill>
                  <a:schemeClr val="bg1"/>
                </a:solidFill>
              </a:rPr>
              <a:t>µV</a:t>
            </a:r>
          </a:p>
        </p:txBody>
      </p:sp>
      <p:sp>
        <p:nvSpPr>
          <p:cNvPr id="19" name="TextBox 18"/>
          <p:cNvSpPr txBox="1">
            <a:spLocks noChangeArrowheads="1"/>
          </p:cNvSpPr>
          <p:nvPr/>
        </p:nvSpPr>
        <p:spPr bwMode="auto">
          <a:xfrm>
            <a:off x="8444493" y="5541275"/>
            <a:ext cx="628698" cy="307777"/>
          </a:xfrm>
          <a:prstGeom prst="rect">
            <a:avLst/>
          </a:prstGeom>
          <a:noFill/>
          <a:ln w="9525">
            <a:noFill/>
            <a:miter lim="800000"/>
            <a:headEnd/>
            <a:tailEnd/>
          </a:ln>
        </p:spPr>
        <p:txBody>
          <a:bodyPr wrap="none">
            <a:spAutoFit/>
          </a:bodyPr>
          <a:lstStyle/>
          <a:p>
            <a:r>
              <a:rPr lang="en-US" sz="1400" b="1" dirty="0">
                <a:solidFill>
                  <a:schemeClr val="bg1"/>
                </a:solidFill>
              </a:rPr>
              <a:t>50 ms</a:t>
            </a:r>
          </a:p>
        </p:txBody>
      </p:sp>
      <p:sp>
        <p:nvSpPr>
          <p:cNvPr id="20" name="TextBox 19"/>
          <p:cNvSpPr txBox="1">
            <a:spLocks noChangeArrowheads="1"/>
          </p:cNvSpPr>
          <p:nvPr/>
        </p:nvSpPr>
        <p:spPr bwMode="auto">
          <a:xfrm>
            <a:off x="2514600" y="971080"/>
            <a:ext cx="963613" cy="369888"/>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LF 80 Hz</a:t>
            </a:r>
          </a:p>
        </p:txBody>
      </p:sp>
      <p:sp>
        <p:nvSpPr>
          <p:cNvPr id="21" name="TextBox 20"/>
          <p:cNvSpPr txBox="1">
            <a:spLocks noChangeArrowheads="1"/>
          </p:cNvSpPr>
          <p:nvPr/>
        </p:nvSpPr>
        <p:spPr bwMode="auto">
          <a:xfrm>
            <a:off x="6677025" y="1009485"/>
            <a:ext cx="1081088" cy="369888"/>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LF 250 Hz</a:t>
            </a:r>
          </a:p>
        </p:txBody>
      </p:sp>
      <p:sp>
        <p:nvSpPr>
          <p:cNvPr id="22" name="TextBox 20"/>
          <p:cNvSpPr txBox="1">
            <a:spLocks noChangeArrowheads="1"/>
          </p:cNvSpPr>
          <p:nvPr/>
        </p:nvSpPr>
        <p:spPr bwMode="auto">
          <a:xfrm>
            <a:off x="171449" y="47482"/>
            <a:ext cx="8817126" cy="1077218"/>
          </a:xfrm>
          <a:prstGeom prst="rect">
            <a:avLst/>
          </a:prstGeom>
          <a:noFill/>
          <a:ln w="9525">
            <a:noFill/>
            <a:miter lim="800000"/>
            <a:headEnd/>
            <a:tailEnd/>
          </a:ln>
        </p:spPr>
        <p:txBody>
          <a:bodyPr wrap="square">
            <a:spAutoFit/>
          </a:bodyPr>
          <a:lstStyle/>
          <a:p>
            <a:r>
              <a:rPr lang="en-US" sz="3200" dirty="0">
                <a:solidFill>
                  <a:schemeClr val="tx1"/>
                </a:solidFill>
                <a:latin typeface="Arial" pitchFamily="34" charset="0"/>
                <a:cs typeface="Arial" pitchFamily="34" charset="0"/>
              </a:rPr>
              <a:t>The </a:t>
            </a:r>
            <a:r>
              <a:rPr lang="en-US" sz="3200" dirty="0" err="1" smtClean="0">
                <a:solidFill>
                  <a:schemeClr val="tx1"/>
                </a:solidFill>
                <a:latin typeface="Arial" pitchFamily="34" charset="0"/>
                <a:cs typeface="Arial" pitchFamily="34" charset="0"/>
              </a:rPr>
              <a:t>ictal</a:t>
            </a:r>
            <a:r>
              <a:rPr lang="en-US" sz="3200" dirty="0" smtClean="0">
                <a:solidFill>
                  <a:schemeClr val="tx1"/>
                </a:solidFill>
                <a:latin typeface="Arial" pitchFamily="34" charset="0"/>
                <a:cs typeface="Arial" pitchFamily="34" charset="0"/>
              </a:rPr>
              <a:t> HFO-generating </a:t>
            </a:r>
            <a:r>
              <a:rPr lang="en-US" sz="3200" dirty="0">
                <a:solidFill>
                  <a:schemeClr val="tx1"/>
                </a:solidFill>
                <a:latin typeface="Arial" pitchFamily="34" charset="0"/>
                <a:cs typeface="Arial" pitchFamily="34" charset="0"/>
              </a:rPr>
              <a:t>region </a:t>
            </a:r>
            <a:r>
              <a:rPr lang="en-US" sz="3200" dirty="0" smtClean="0">
                <a:solidFill>
                  <a:schemeClr val="tx1"/>
                </a:solidFill>
                <a:latin typeface="Arial" pitchFamily="34" charset="0"/>
                <a:cs typeface="Arial" pitchFamily="34" charset="0"/>
              </a:rPr>
              <a:t>is a subset of the </a:t>
            </a:r>
            <a:r>
              <a:rPr lang="en-US" sz="3200" dirty="0">
                <a:solidFill>
                  <a:schemeClr val="tx1"/>
                </a:solidFill>
                <a:latin typeface="Arial" pitchFamily="34" charset="0"/>
                <a:cs typeface="Arial" pitchFamily="34" charset="0"/>
              </a:rPr>
              <a:t>SOZ</a:t>
            </a:r>
          </a:p>
        </p:txBody>
      </p:sp>
      <p:grpSp>
        <p:nvGrpSpPr>
          <p:cNvPr id="23" name="Group 22"/>
          <p:cNvGrpSpPr/>
          <p:nvPr/>
        </p:nvGrpSpPr>
        <p:grpSpPr>
          <a:xfrm>
            <a:off x="539475" y="1531812"/>
            <a:ext cx="899784" cy="3533261"/>
            <a:chOff x="1719367" y="1623964"/>
            <a:chExt cx="899784" cy="3533261"/>
          </a:xfrm>
        </p:grpSpPr>
        <p:sp>
          <p:nvSpPr>
            <p:cNvPr id="24" name="Left Brace 23"/>
            <p:cNvSpPr/>
            <p:nvPr/>
          </p:nvSpPr>
          <p:spPr bwMode="auto">
            <a:xfrm>
              <a:off x="2377109" y="1623964"/>
              <a:ext cx="197831" cy="806505"/>
            </a:xfrm>
            <a:prstGeom prst="leftBrac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rgbClr val="FFFFFF"/>
                </a:solidFill>
                <a:effectLst/>
                <a:latin typeface="Times New Roman" pitchFamily="18" charset="0"/>
              </a:endParaRPr>
            </a:p>
          </p:txBody>
        </p:sp>
        <p:sp>
          <p:nvSpPr>
            <p:cNvPr id="25" name="Left Brace 24"/>
            <p:cNvSpPr/>
            <p:nvPr/>
          </p:nvSpPr>
          <p:spPr bwMode="auto">
            <a:xfrm>
              <a:off x="2382915" y="3006545"/>
              <a:ext cx="197831" cy="806505"/>
            </a:xfrm>
            <a:prstGeom prst="leftBrac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rgbClr val="FFFFFF"/>
                </a:solidFill>
                <a:effectLst/>
                <a:latin typeface="Times New Roman" pitchFamily="18" charset="0"/>
              </a:endParaRPr>
            </a:p>
          </p:txBody>
        </p:sp>
        <p:sp>
          <p:nvSpPr>
            <p:cNvPr id="26" name="Left Brace 25"/>
            <p:cNvSpPr/>
            <p:nvPr/>
          </p:nvSpPr>
          <p:spPr bwMode="auto">
            <a:xfrm>
              <a:off x="2421320" y="4350720"/>
              <a:ext cx="197831" cy="806505"/>
            </a:xfrm>
            <a:prstGeom prst="leftBrac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rgbClr val="FFFFFF"/>
                </a:solidFill>
                <a:effectLst/>
                <a:latin typeface="Times New Roman" pitchFamily="18" charset="0"/>
              </a:endParaRPr>
            </a:p>
          </p:txBody>
        </p:sp>
        <p:sp>
          <p:nvSpPr>
            <p:cNvPr id="27" name="TextBox 26"/>
            <p:cNvSpPr txBox="1"/>
            <p:nvPr/>
          </p:nvSpPr>
          <p:spPr>
            <a:xfrm>
              <a:off x="1730030" y="1869113"/>
              <a:ext cx="603883" cy="369332"/>
            </a:xfrm>
            <a:prstGeom prst="rect">
              <a:avLst/>
            </a:prstGeom>
            <a:solidFill>
              <a:srgbClr val="FFFFFF"/>
            </a:solidFill>
            <a:ln w="19050">
              <a:solidFill>
                <a:schemeClr val="tx2"/>
              </a:solidFill>
            </a:ln>
          </p:spPr>
          <p:txBody>
            <a:bodyPr wrap="square" rtlCol="0">
              <a:spAutoFit/>
            </a:bodyPr>
            <a:lstStyle/>
            <a:p>
              <a:r>
                <a:rPr lang="en-US" sz="1800" dirty="0" smtClean="0">
                  <a:solidFill>
                    <a:schemeClr val="accent2">
                      <a:lumMod val="75000"/>
                    </a:schemeClr>
                  </a:solidFill>
                  <a:latin typeface="Arial" pitchFamily="34" charset="0"/>
                  <a:cs typeface="Arial" pitchFamily="34" charset="0"/>
                </a:rPr>
                <a:t>Am</a:t>
              </a:r>
              <a:endParaRPr lang="en-US" sz="1800" dirty="0">
                <a:solidFill>
                  <a:schemeClr val="accent2">
                    <a:lumMod val="75000"/>
                  </a:schemeClr>
                </a:solidFill>
                <a:latin typeface="Arial" pitchFamily="34" charset="0"/>
                <a:cs typeface="Arial" pitchFamily="34" charset="0"/>
              </a:endParaRPr>
            </a:p>
          </p:txBody>
        </p:sp>
        <p:sp>
          <p:nvSpPr>
            <p:cNvPr id="28" name="TextBox 27"/>
            <p:cNvSpPr txBox="1"/>
            <p:nvPr/>
          </p:nvSpPr>
          <p:spPr>
            <a:xfrm>
              <a:off x="1768435" y="3212068"/>
              <a:ext cx="603883" cy="369332"/>
            </a:xfrm>
            <a:prstGeom prst="rect">
              <a:avLst/>
            </a:prstGeom>
            <a:solidFill>
              <a:srgbClr val="FFFFFF"/>
            </a:solidFill>
            <a:ln w="19050">
              <a:solidFill>
                <a:schemeClr val="tx2"/>
              </a:solidFill>
            </a:ln>
          </p:spPr>
          <p:txBody>
            <a:bodyPr wrap="square" rtlCol="0">
              <a:spAutoFit/>
            </a:bodyPr>
            <a:lstStyle/>
            <a:p>
              <a:r>
                <a:rPr lang="en-US" sz="1800" dirty="0" smtClean="0">
                  <a:solidFill>
                    <a:schemeClr val="accent2">
                      <a:lumMod val="75000"/>
                    </a:schemeClr>
                  </a:solidFill>
                  <a:latin typeface="Arial" pitchFamily="34" charset="0"/>
                  <a:cs typeface="Arial" pitchFamily="34" charset="0"/>
                </a:rPr>
                <a:t>Hip</a:t>
              </a:r>
              <a:endParaRPr lang="en-US" sz="1800" dirty="0">
                <a:solidFill>
                  <a:schemeClr val="accent2">
                    <a:lumMod val="75000"/>
                  </a:schemeClr>
                </a:solidFill>
                <a:latin typeface="Arial" pitchFamily="34" charset="0"/>
                <a:cs typeface="Arial" pitchFamily="34" charset="0"/>
              </a:endParaRPr>
            </a:p>
          </p:txBody>
        </p:sp>
        <p:sp>
          <p:nvSpPr>
            <p:cNvPr id="29" name="TextBox 28"/>
            <p:cNvSpPr txBox="1"/>
            <p:nvPr/>
          </p:nvSpPr>
          <p:spPr>
            <a:xfrm>
              <a:off x="1719367" y="4594648"/>
              <a:ext cx="701953" cy="369332"/>
            </a:xfrm>
            <a:prstGeom prst="rect">
              <a:avLst/>
            </a:prstGeom>
            <a:solidFill>
              <a:srgbClr val="FFFFFF"/>
            </a:solidFill>
            <a:ln w="19050">
              <a:solidFill>
                <a:schemeClr val="tx2"/>
              </a:solidFill>
            </a:ln>
          </p:spPr>
          <p:txBody>
            <a:bodyPr wrap="square" rtlCol="0">
              <a:spAutoFit/>
            </a:bodyPr>
            <a:lstStyle/>
            <a:p>
              <a:r>
                <a:rPr lang="en-US" sz="1800" dirty="0" err="1" smtClean="0">
                  <a:solidFill>
                    <a:schemeClr val="accent2">
                      <a:lumMod val="75000"/>
                    </a:schemeClr>
                  </a:solidFill>
                  <a:latin typeface="Arial" pitchFamily="34" charset="0"/>
                  <a:cs typeface="Arial" pitchFamily="34" charset="0"/>
                </a:rPr>
                <a:t>PHip</a:t>
              </a:r>
              <a:endParaRPr lang="en-US" sz="1800" dirty="0">
                <a:solidFill>
                  <a:schemeClr val="accent2">
                    <a:lumMod val="75000"/>
                  </a:schemeClr>
                </a:solidFill>
                <a:latin typeface="Arial" pitchFamily="34" charset="0"/>
                <a:cs typeface="Arial" pitchFamily="34" charset="0"/>
              </a:endParaRPr>
            </a:p>
          </p:txBody>
        </p:sp>
      </p:grpSp>
      <p:grpSp>
        <p:nvGrpSpPr>
          <p:cNvPr id="32" name="Group 31"/>
          <p:cNvGrpSpPr/>
          <p:nvPr/>
        </p:nvGrpSpPr>
        <p:grpSpPr>
          <a:xfrm>
            <a:off x="91445" y="1137748"/>
            <a:ext cx="8949846" cy="4980407"/>
            <a:chOff x="91445" y="1137748"/>
            <a:chExt cx="8949846" cy="4980407"/>
          </a:xfrm>
        </p:grpSpPr>
        <p:pic>
          <p:nvPicPr>
            <p:cNvPr id="15" name="Picture 5"/>
            <p:cNvPicPr>
              <a:picLocks noChangeAspect="1" noChangeArrowheads="1"/>
            </p:cNvPicPr>
            <p:nvPr/>
          </p:nvPicPr>
          <p:blipFill>
            <a:blip r:embed="rId3" cstate="print"/>
            <a:srcRect/>
            <a:stretch>
              <a:fillRect/>
            </a:stretch>
          </p:blipFill>
          <p:spPr bwMode="auto">
            <a:xfrm>
              <a:off x="91445" y="1137748"/>
              <a:ext cx="8949846" cy="4710767"/>
            </a:xfrm>
            <a:prstGeom prst="rect">
              <a:avLst/>
            </a:prstGeom>
            <a:noFill/>
            <a:ln w="9525">
              <a:noFill/>
              <a:miter lim="800000"/>
              <a:headEnd/>
              <a:tailEnd/>
            </a:ln>
          </p:spPr>
        </p:pic>
        <p:sp>
          <p:nvSpPr>
            <p:cNvPr id="30" name="TextBox 29"/>
            <p:cNvSpPr txBox="1"/>
            <p:nvPr/>
          </p:nvSpPr>
          <p:spPr>
            <a:xfrm>
              <a:off x="1599550" y="5656490"/>
              <a:ext cx="1213795" cy="461665"/>
            </a:xfrm>
            <a:prstGeom prst="rect">
              <a:avLst/>
            </a:prstGeom>
            <a:noFill/>
          </p:spPr>
          <p:txBody>
            <a:bodyPr wrap="none" rtlCol="0">
              <a:spAutoFit/>
            </a:bodyPr>
            <a:lstStyle/>
            <a:p>
              <a:r>
                <a:rPr lang="en-US" dirty="0" smtClean="0">
                  <a:solidFill>
                    <a:schemeClr val="accent2"/>
                  </a:solidFill>
                  <a:latin typeface="Arial" pitchFamily="34" charset="0"/>
                  <a:cs typeface="Arial" pitchFamily="34" charset="0"/>
                </a:rPr>
                <a:t>Ripples</a:t>
              </a:r>
              <a:endParaRPr lang="en-US" dirty="0">
                <a:solidFill>
                  <a:schemeClr val="accent2"/>
                </a:solidFill>
                <a:latin typeface="Arial" pitchFamily="34" charset="0"/>
                <a:cs typeface="Arial" pitchFamily="34" charset="0"/>
              </a:endParaRPr>
            </a:p>
          </p:txBody>
        </p:sp>
        <p:sp>
          <p:nvSpPr>
            <p:cNvPr id="31" name="TextBox 30"/>
            <p:cNvSpPr txBox="1"/>
            <p:nvPr/>
          </p:nvSpPr>
          <p:spPr>
            <a:xfrm>
              <a:off x="5743522" y="5656490"/>
              <a:ext cx="1896674" cy="461665"/>
            </a:xfrm>
            <a:prstGeom prst="rect">
              <a:avLst/>
            </a:prstGeom>
            <a:noFill/>
          </p:spPr>
          <p:txBody>
            <a:bodyPr wrap="none" rtlCol="0">
              <a:spAutoFit/>
            </a:bodyPr>
            <a:lstStyle/>
            <a:p>
              <a:r>
                <a:rPr lang="en-US" dirty="0" smtClean="0">
                  <a:solidFill>
                    <a:schemeClr val="accent2"/>
                  </a:solidFill>
                  <a:latin typeface="Arial" pitchFamily="34" charset="0"/>
                  <a:cs typeface="Arial" pitchFamily="34" charset="0"/>
                </a:rPr>
                <a:t>Fast Ripples</a:t>
              </a:r>
              <a:endParaRPr lang="en-US" dirty="0">
                <a:solidFill>
                  <a:schemeClr val="accent2"/>
                </a:solidFill>
                <a:latin typeface="Arial" pitchFamily="34" charset="0"/>
                <a:cs typeface="Arial"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ppt_w</p:attrName>
                                        </p:attrNameLst>
                                      </p:cBhvr>
                                      <p:tavLst>
                                        <p:tav tm="0">
                                          <p:val>
                                            <p:strVal val="#ppt_w*0.70"/>
                                          </p:val>
                                        </p:tav>
                                        <p:tav tm="100000">
                                          <p:val>
                                            <p:strVal val="#ppt_w"/>
                                          </p:val>
                                        </p:tav>
                                      </p:tavLst>
                                    </p:anim>
                                    <p:anim calcmode="lin" valueType="num">
                                      <p:cBhvr>
                                        <p:cTn id="13" dur="1000" fill="hold"/>
                                        <p:tgtEl>
                                          <p:spTgt spid="17"/>
                                        </p:tgtEl>
                                        <p:attrNameLst>
                                          <p:attrName>ppt_h</p:attrName>
                                        </p:attrNameLst>
                                      </p:cBhvr>
                                      <p:tavLst>
                                        <p:tav tm="0">
                                          <p:val>
                                            <p:strVal val="#ppt_h"/>
                                          </p:val>
                                        </p:tav>
                                        <p:tav tm="100000">
                                          <p:val>
                                            <p:strVal val="#ppt_h"/>
                                          </p:val>
                                        </p:tav>
                                      </p:tavLst>
                                    </p:anim>
                                    <p:animEffect transition="in" filter="fade">
                                      <p:cBhvr>
                                        <p:cTn id="14" dur="1000"/>
                                        <p:tgtEl>
                                          <p:spTgt spid="17"/>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strVal val="#ppt_w*0.70"/>
                                          </p:val>
                                        </p:tav>
                                        <p:tav tm="100000">
                                          <p:val>
                                            <p:strVal val="#ppt_w"/>
                                          </p:val>
                                        </p:tav>
                                      </p:tavLst>
                                    </p:anim>
                                    <p:anim calcmode="lin" valueType="num">
                                      <p:cBhvr>
                                        <p:cTn id="18" dur="1000" fill="hold"/>
                                        <p:tgtEl>
                                          <p:spTgt spid="18"/>
                                        </p:tgtEl>
                                        <p:attrNameLst>
                                          <p:attrName>ppt_h</p:attrName>
                                        </p:attrNameLst>
                                      </p:cBhvr>
                                      <p:tavLst>
                                        <p:tav tm="0">
                                          <p:val>
                                            <p:strVal val="#ppt_h"/>
                                          </p:val>
                                        </p:tav>
                                        <p:tav tm="100000">
                                          <p:val>
                                            <p:strVal val="#ppt_h"/>
                                          </p:val>
                                        </p:tav>
                                      </p:tavLst>
                                    </p:anim>
                                    <p:animEffect transition="in" filter="fade">
                                      <p:cBhvr>
                                        <p:cTn id="19" dur="1000"/>
                                        <p:tgtEl>
                                          <p:spTgt spid="18"/>
                                        </p:tgtEl>
                                      </p:cBhvr>
                                    </p:animEffect>
                                  </p:childTnLst>
                                </p:cTn>
                              </p:par>
                              <p:par>
                                <p:cTn id="20" presetID="55"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1000" fill="hold"/>
                                        <p:tgtEl>
                                          <p:spTgt spid="16"/>
                                        </p:tgtEl>
                                        <p:attrNameLst>
                                          <p:attrName>ppt_w</p:attrName>
                                        </p:attrNameLst>
                                      </p:cBhvr>
                                      <p:tavLst>
                                        <p:tav tm="0">
                                          <p:val>
                                            <p:strVal val="#ppt_w*0.70"/>
                                          </p:val>
                                        </p:tav>
                                        <p:tav tm="100000">
                                          <p:val>
                                            <p:strVal val="#ppt_w"/>
                                          </p:val>
                                        </p:tav>
                                      </p:tavLst>
                                    </p:anim>
                                    <p:anim calcmode="lin" valueType="num">
                                      <p:cBhvr>
                                        <p:cTn id="23" dur="1000" fill="hold"/>
                                        <p:tgtEl>
                                          <p:spTgt spid="16"/>
                                        </p:tgtEl>
                                        <p:attrNameLst>
                                          <p:attrName>ppt_h</p:attrName>
                                        </p:attrNameLst>
                                      </p:cBhvr>
                                      <p:tavLst>
                                        <p:tav tm="0">
                                          <p:val>
                                            <p:strVal val="#ppt_h"/>
                                          </p:val>
                                        </p:tav>
                                        <p:tav tm="100000">
                                          <p:val>
                                            <p:strVal val="#ppt_h"/>
                                          </p:val>
                                        </p:tav>
                                      </p:tavLst>
                                    </p:anim>
                                    <p:animEffect transition="in" filter="fade">
                                      <p:cBhvr>
                                        <p:cTn id="24" dur="1000"/>
                                        <p:tgtEl>
                                          <p:spTgt spid="16"/>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1000" fill="hold"/>
                                        <p:tgtEl>
                                          <p:spTgt spid="19"/>
                                        </p:tgtEl>
                                        <p:attrNameLst>
                                          <p:attrName>ppt_w</p:attrName>
                                        </p:attrNameLst>
                                      </p:cBhvr>
                                      <p:tavLst>
                                        <p:tav tm="0">
                                          <p:val>
                                            <p:strVal val="#ppt_w*0.70"/>
                                          </p:val>
                                        </p:tav>
                                        <p:tav tm="100000">
                                          <p:val>
                                            <p:strVal val="#ppt_w"/>
                                          </p:val>
                                        </p:tav>
                                      </p:tavLst>
                                    </p:anim>
                                    <p:anim calcmode="lin" valueType="num">
                                      <p:cBhvr>
                                        <p:cTn id="28" dur="1000" fill="hold"/>
                                        <p:tgtEl>
                                          <p:spTgt spid="19"/>
                                        </p:tgtEl>
                                        <p:attrNameLst>
                                          <p:attrName>ppt_h</p:attrName>
                                        </p:attrNameLst>
                                      </p:cBhvr>
                                      <p:tavLst>
                                        <p:tav tm="0">
                                          <p:val>
                                            <p:strVal val="#ppt_h"/>
                                          </p:val>
                                        </p:tav>
                                        <p:tav tm="100000">
                                          <p:val>
                                            <p:strVal val="#ppt_h"/>
                                          </p:val>
                                        </p:tav>
                                      </p:tavLst>
                                    </p:anim>
                                    <p:animEffect transition="in" filter="fade">
                                      <p:cBhvr>
                                        <p:cTn id="29" dur="1000"/>
                                        <p:tgtEl>
                                          <p:spTgt spid="19"/>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1000" fill="hold"/>
                                        <p:tgtEl>
                                          <p:spTgt spid="20"/>
                                        </p:tgtEl>
                                        <p:attrNameLst>
                                          <p:attrName>ppt_w</p:attrName>
                                        </p:attrNameLst>
                                      </p:cBhvr>
                                      <p:tavLst>
                                        <p:tav tm="0">
                                          <p:val>
                                            <p:strVal val="#ppt_w*0.70"/>
                                          </p:val>
                                        </p:tav>
                                        <p:tav tm="100000">
                                          <p:val>
                                            <p:strVal val="#ppt_w"/>
                                          </p:val>
                                        </p:tav>
                                      </p:tavLst>
                                    </p:anim>
                                    <p:anim calcmode="lin" valueType="num">
                                      <p:cBhvr>
                                        <p:cTn id="33" dur="1000" fill="hold"/>
                                        <p:tgtEl>
                                          <p:spTgt spid="20"/>
                                        </p:tgtEl>
                                        <p:attrNameLst>
                                          <p:attrName>ppt_h</p:attrName>
                                        </p:attrNameLst>
                                      </p:cBhvr>
                                      <p:tavLst>
                                        <p:tav tm="0">
                                          <p:val>
                                            <p:strVal val="#ppt_h"/>
                                          </p:val>
                                        </p:tav>
                                        <p:tav tm="100000">
                                          <p:val>
                                            <p:strVal val="#ppt_h"/>
                                          </p:val>
                                        </p:tav>
                                      </p:tavLst>
                                    </p:anim>
                                    <p:animEffect transition="in" filter="fade">
                                      <p:cBhvr>
                                        <p:cTn id="34" dur="1000"/>
                                        <p:tgtEl>
                                          <p:spTgt spid="20"/>
                                        </p:tgtEl>
                                      </p:cBhvr>
                                    </p:animEffect>
                                  </p:childTnLst>
                                </p:cTn>
                              </p:par>
                              <p:par>
                                <p:cTn id="35" presetID="55"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strVal val="#ppt_w*0.70"/>
                                          </p:val>
                                        </p:tav>
                                        <p:tav tm="100000">
                                          <p:val>
                                            <p:strVal val="#ppt_w"/>
                                          </p:val>
                                        </p:tav>
                                      </p:tavLst>
                                    </p:anim>
                                    <p:anim calcmode="lin" valueType="num">
                                      <p:cBhvr>
                                        <p:cTn id="38" dur="1000" fill="hold"/>
                                        <p:tgtEl>
                                          <p:spTgt spid="21"/>
                                        </p:tgtEl>
                                        <p:attrNameLst>
                                          <p:attrName>ppt_h</p:attrName>
                                        </p:attrNameLst>
                                      </p:cBhvr>
                                      <p:tavLst>
                                        <p:tav tm="0">
                                          <p:val>
                                            <p:strVal val="#ppt_h"/>
                                          </p:val>
                                        </p:tav>
                                        <p:tav tm="100000">
                                          <p:val>
                                            <p:strVal val="#ppt_h"/>
                                          </p:val>
                                        </p:tav>
                                      </p:tavLst>
                                    </p:anim>
                                    <p:animEffect transition="in" filter="fade">
                                      <p:cBhvr>
                                        <p:cTn id="39" dur="1000"/>
                                        <p:tgtEl>
                                          <p:spTgt spid="21"/>
                                        </p:tgtEl>
                                      </p:cBhvr>
                                    </p:animEffect>
                                  </p:childTnLst>
                                </p:cTn>
                              </p:par>
                              <p:par>
                                <p:cTn id="40" presetID="1"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childTnLst>
                                </p:cTn>
                              </p:par>
                              <p:par>
                                <p:cTn id="42" presetID="55" presetClass="entr" presetSubtype="0" fill="hold" nodeType="withEffect">
                                  <p:stCondLst>
                                    <p:cond delay="0"/>
                                  </p:stCondLst>
                                  <p:childTnLst>
                                    <p:set>
                                      <p:cBhvr>
                                        <p:cTn id="43" dur="1" fill="hold">
                                          <p:stCondLst>
                                            <p:cond delay="0"/>
                                          </p:stCondLst>
                                        </p:cTn>
                                        <p:tgtEl>
                                          <p:spTgt spid="32"/>
                                        </p:tgtEl>
                                        <p:attrNameLst>
                                          <p:attrName>style.visibility</p:attrName>
                                        </p:attrNameLst>
                                      </p:cBhvr>
                                      <p:to>
                                        <p:strVal val="visible"/>
                                      </p:to>
                                    </p:set>
                                    <p:anim calcmode="lin" valueType="num">
                                      <p:cBhvr>
                                        <p:cTn id="44" dur="1000" fill="hold"/>
                                        <p:tgtEl>
                                          <p:spTgt spid="32"/>
                                        </p:tgtEl>
                                        <p:attrNameLst>
                                          <p:attrName>ppt_w</p:attrName>
                                        </p:attrNameLst>
                                      </p:cBhvr>
                                      <p:tavLst>
                                        <p:tav tm="0">
                                          <p:val>
                                            <p:strVal val="#ppt_w*0.70"/>
                                          </p:val>
                                        </p:tav>
                                        <p:tav tm="100000">
                                          <p:val>
                                            <p:strVal val="#ppt_w"/>
                                          </p:val>
                                        </p:tav>
                                      </p:tavLst>
                                    </p:anim>
                                    <p:anim calcmode="lin" valueType="num">
                                      <p:cBhvr>
                                        <p:cTn id="45" dur="1000" fill="hold"/>
                                        <p:tgtEl>
                                          <p:spTgt spid="32"/>
                                        </p:tgtEl>
                                        <p:attrNameLst>
                                          <p:attrName>ppt_h</p:attrName>
                                        </p:attrNameLst>
                                      </p:cBhvr>
                                      <p:tavLst>
                                        <p:tav tm="0">
                                          <p:val>
                                            <p:strVal val="#ppt_h"/>
                                          </p:val>
                                        </p:tav>
                                        <p:tav tm="100000">
                                          <p:val>
                                            <p:strVal val="#ppt_h"/>
                                          </p:val>
                                        </p:tav>
                                      </p:tavLst>
                                    </p:anim>
                                    <p:animEffect transition="in" filter="fade">
                                      <p:cBhvr>
                                        <p:cTn id="46"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p:bldP spid="19" grpId="0"/>
      <p:bldP spid="20" grpId="0"/>
      <p:bldP spid="2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62" name="Picture 2"/>
          <p:cNvPicPr>
            <a:picLocks noChangeAspect="1" noChangeArrowheads="1"/>
          </p:cNvPicPr>
          <p:nvPr/>
        </p:nvPicPr>
        <p:blipFill>
          <a:blip r:embed="rId2" cstate="print"/>
          <a:srcRect/>
          <a:stretch>
            <a:fillRect/>
          </a:stretch>
        </p:blipFill>
        <p:spPr bwMode="auto">
          <a:xfrm>
            <a:off x="153310" y="1009485"/>
            <a:ext cx="8837377" cy="5453510"/>
          </a:xfrm>
          <a:prstGeom prst="rect">
            <a:avLst/>
          </a:prstGeom>
          <a:noFill/>
          <a:ln w="9525">
            <a:noFill/>
            <a:miter lim="800000"/>
            <a:headEnd/>
            <a:tailEnd/>
          </a:ln>
        </p:spPr>
      </p:pic>
      <p:sp>
        <p:nvSpPr>
          <p:cNvPr id="5" name="TextBox 4"/>
          <p:cNvSpPr txBox="1"/>
          <p:nvPr/>
        </p:nvSpPr>
        <p:spPr>
          <a:xfrm>
            <a:off x="1730030" y="179427"/>
            <a:ext cx="4581703" cy="584775"/>
          </a:xfrm>
          <a:prstGeom prst="rect">
            <a:avLst/>
          </a:prstGeom>
          <a:noFill/>
        </p:spPr>
        <p:txBody>
          <a:bodyPr wrap="none" rtlCol="0">
            <a:spAutoFit/>
          </a:bodyPr>
          <a:lstStyle/>
          <a:p>
            <a:r>
              <a:rPr lang="en-US" sz="3200" dirty="0" smtClean="0">
                <a:solidFill>
                  <a:schemeClr val="tx1"/>
                </a:solidFill>
                <a:latin typeface="+mn-lt"/>
              </a:rPr>
              <a:t>Focal Cortical Dysplasia</a:t>
            </a:r>
            <a:endParaRPr lang="en-US" sz="3200" dirty="0">
              <a:solidFill>
                <a:schemeClr val="tx1"/>
              </a:solidFill>
              <a:latin typeface="+mn-lt"/>
            </a:endParaRPr>
          </a:p>
        </p:txBody>
      </p:sp>
      <p:sp>
        <p:nvSpPr>
          <p:cNvPr id="6" name="Rectangle 5"/>
          <p:cNvSpPr/>
          <p:nvPr/>
        </p:nvSpPr>
        <p:spPr bwMode="auto">
          <a:xfrm>
            <a:off x="3535065" y="4081885"/>
            <a:ext cx="5184675" cy="16130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C00000"/>
                </a:solidFill>
                <a:effectLst/>
                <a:latin typeface="Times New Roman" pitchFamily="18" charset="0"/>
              </a:rPr>
              <a:t>	</a:t>
            </a:r>
          </a:p>
          <a:p>
            <a:pPr marL="0" marR="0" indent="0" algn="l" defTabSz="914400" rtl="0" eaLnBrk="1" fontAlgn="base" latinLnBrk="0" hangingPunct="1">
              <a:lnSpc>
                <a:spcPct val="100000"/>
              </a:lnSpc>
              <a:spcBef>
                <a:spcPct val="0"/>
              </a:spcBef>
              <a:spcAft>
                <a:spcPct val="0"/>
              </a:spcAft>
              <a:buClrTx/>
              <a:buSzTx/>
              <a:buFontTx/>
              <a:buNone/>
              <a:tabLst/>
            </a:pPr>
            <a:r>
              <a:rPr lang="en-US" dirty="0" smtClean="0">
                <a:solidFill>
                  <a:srgbClr val="C00000"/>
                </a:solidFill>
              </a:rPr>
              <a:t>	</a:t>
            </a:r>
            <a:r>
              <a:rPr kumimoji="0" lang="en-US" sz="2800" b="0" i="0" u="none" strike="noStrike" cap="none" normalizeH="0" baseline="0" dirty="0" smtClean="0">
                <a:ln>
                  <a:noFill/>
                </a:ln>
                <a:solidFill>
                  <a:srgbClr val="C00000"/>
                </a:solidFill>
                <a:effectLst/>
                <a:latin typeface="+mn-lt"/>
              </a:rPr>
              <a:t>Focal Cortical Dysplasia:</a:t>
            </a:r>
          </a:p>
          <a:p>
            <a:pPr marL="0" marR="0" indent="0" algn="l" defTabSz="914400" rtl="0" eaLnBrk="1" fontAlgn="base" latinLnBrk="0" hangingPunct="1">
              <a:lnSpc>
                <a:spcPct val="100000"/>
              </a:lnSpc>
              <a:spcBef>
                <a:spcPct val="0"/>
              </a:spcBef>
              <a:spcAft>
                <a:spcPct val="0"/>
              </a:spcAft>
              <a:buClrTx/>
              <a:buSzTx/>
              <a:buFontTx/>
              <a:buNone/>
              <a:tabLst/>
            </a:pPr>
            <a:r>
              <a:rPr lang="en-US" sz="2800" dirty="0" smtClean="0">
                <a:solidFill>
                  <a:srgbClr val="C00000"/>
                </a:solidFill>
                <a:latin typeface="+mn-lt"/>
              </a:rPr>
              <a:t>	Lesion = SOZ</a:t>
            </a:r>
            <a:endParaRPr kumimoji="0" lang="en-US" sz="2800" b="0" i="0" u="none" strike="noStrike" cap="none" normalizeH="0" baseline="0" dirty="0" smtClean="0">
              <a:ln>
                <a:noFill/>
              </a:ln>
              <a:solidFill>
                <a:srgbClr val="C00000"/>
              </a:solidFill>
              <a:effectLst/>
              <a:latin typeface="+mn-lt"/>
            </a:endParaRPr>
          </a:p>
        </p:txBody>
      </p:sp>
      <p:pic>
        <p:nvPicPr>
          <p:cNvPr id="911364" name="Picture 4"/>
          <p:cNvPicPr>
            <a:picLocks noChangeAspect="1" noChangeArrowheads="1"/>
          </p:cNvPicPr>
          <p:nvPr/>
        </p:nvPicPr>
        <p:blipFill>
          <a:blip r:embed="rId3" cstate="print"/>
          <a:srcRect/>
          <a:stretch>
            <a:fillRect/>
          </a:stretch>
        </p:blipFill>
        <p:spPr bwMode="auto">
          <a:xfrm>
            <a:off x="4249535" y="3548180"/>
            <a:ext cx="2895600" cy="495300"/>
          </a:xfrm>
          <a:prstGeom prst="rect">
            <a:avLst/>
          </a:prstGeom>
          <a:noFill/>
          <a:ln w="9525">
            <a:noFill/>
            <a:miter lim="800000"/>
            <a:headEnd/>
            <a:tailEnd/>
          </a:ln>
        </p:spPr>
      </p:pic>
      <p:sp>
        <p:nvSpPr>
          <p:cNvPr id="9" name="Rectangle 8"/>
          <p:cNvSpPr/>
          <p:nvPr/>
        </p:nvSpPr>
        <p:spPr bwMode="auto">
          <a:xfrm>
            <a:off x="40520" y="1009485"/>
            <a:ext cx="153310" cy="268835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FF"/>
              </a:solidFill>
              <a:effectLst/>
              <a:latin typeface="Times New Roman" pitchFamily="18" charset="0"/>
            </a:endParaRPr>
          </a:p>
        </p:txBody>
      </p:sp>
      <p:sp>
        <p:nvSpPr>
          <p:cNvPr id="10" name="Rectangle 9"/>
          <p:cNvSpPr/>
          <p:nvPr/>
        </p:nvSpPr>
        <p:spPr bwMode="auto">
          <a:xfrm>
            <a:off x="155425" y="1009485"/>
            <a:ext cx="8990690" cy="115215"/>
          </a:xfrm>
          <a:prstGeom prst="rect">
            <a:avLst/>
          </a:pr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FF"/>
              </a:solidFill>
              <a:effectLst/>
              <a:latin typeface="Times New Roman" pitchFamily="18"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36153" y="164575"/>
            <a:ext cx="3692036" cy="584775"/>
          </a:xfrm>
          <a:prstGeom prst="rect">
            <a:avLst/>
          </a:prstGeom>
          <a:noFill/>
        </p:spPr>
        <p:txBody>
          <a:bodyPr wrap="none" rtlCol="0">
            <a:spAutoFit/>
          </a:bodyPr>
          <a:lstStyle/>
          <a:p>
            <a:r>
              <a:rPr lang="en-US" sz="3200" dirty="0" err="1" smtClean="0">
                <a:solidFill>
                  <a:schemeClr val="tx1"/>
                </a:solidFill>
                <a:latin typeface="+mn-lt"/>
              </a:rPr>
              <a:t>Heterotopic</a:t>
            </a:r>
            <a:r>
              <a:rPr lang="en-US" sz="3200" dirty="0" smtClean="0">
                <a:solidFill>
                  <a:schemeClr val="tx1"/>
                </a:solidFill>
                <a:latin typeface="+mn-lt"/>
              </a:rPr>
              <a:t> Nodule</a:t>
            </a:r>
            <a:endParaRPr lang="en-US" sz="3200" dirty="0">
              <a:solidFill>
                <a:schemeClr val="tx1"/>
              </a:solidFill>
              <a:latin typeface="+mn-lt"/>
            </a:endParaRPr>
          </a:p>
        </p:txBody>
      </p:sp>
      <p:pic>
        <p:nvPicPr>
          <p:cNvPr id="912387" name="Picture 3"/>
          <p:cNvPicPr>
            <a:picLocks noChangeAspect="1" noChangeArrowheads="1"/>
          </p:cNvPicPr>
          <p:nvPr/>
        </p:nvPicPr>
        <p:blipFill>
          <a:blip r:embed="rId2" cstate="print"/>
          <a:srcRect/>
          <a:stretch>
            <a:fillRect/>
          </a:stretch>
        </p:blipFill>
        <p:spPr bwMode="auto">
          <a:xfrm>
            <a:off x="561975" y="947715"/>
            <a:ext cx="8020050" cy="5476875"/>
          </a:xfrm>
          <a:prstGeom prst="rect">
            <a:avLst/>
          </a:prstGeom>
          <a:noFill/>
          <a:ln w="9525">
            <a:noFill/>
            <a:miter lim="800000"/>
            <a:headEnd/>
            <a:tailEnd/>
          </a:ln>
        </p:spPr>
      </p:pic>
      <p:sp>
        <p:nvSpPr>
          <p:cNvPr id="7" name="Rectangle 6"/>
          <p:cNvSpPr/>
          <p:nvPr/>
        </p:nvSpPr>
        <p:spPr>
          <a:xfrm>
            <a:off x="4264760" y="4510358"/>
            <a:ext cx="4572000" cy="954107"/>
          </a:xfrm>
          <a:prstGeom prst="rect">
            <a:avLst/>
          </a:prstGeom>
        </p:spPr>
        <p:txBody>
          <a:bodyPr>
            <a:spAutoFit/>
          </a:bodyPr>
          <a:lstStyle/>
          <a:p>
            <a:pPr algn="l"/>
            <a:r>
              <a:rPr lang="en-US" dirty="0" smtClean="0">
                <a:solidFill>
                  <a:srgbClr val="C00000"/>
                </a:solidFill>
                <a:latin typeface="+mn-lt"/>
              </a:rPr>
              <a:t>	</a:t>
            </a:r>
            <a:r>
              <a:rPr lang="en-US" sz="2800" dirty="0" err="1" smtClean="0">
                <a:solidFill>
                  <a:srgbClr val="C00000"/>
                </a:solidFill>
                <a:latin typeface="+mn-lt"/>
              </a:rPr>
              <a:t>Heterotopic</a:t>
            </a:r>
            <a:r>
              <a:rPr lang="en-US" sz="2800" dirty="0" smtClean="0">
                <a:solidFill>
                  <a:srgbClr val="C00000"/>
                </a:solidFill>
                <a:latin typeface="+mn-lt"/>
              </a:rPr>
              <a:t> Nodule:</a:t>
            </a:r>
          </a:p>
          <a:p>
            <a:pPr algn="l"/>
            <a:r>
              <a:rPr lang="en-US" sz="2800" dirty="0" smtClean="0">
                <a:solidFill>
                  <a:srgbClr val="C00000"/>
                </a:solidFill>
                <a:latin typeface="+mn-lt"/>
              </a:rPr>
              <a:t>	Lesion = SOZ</a:t>
            </a:r>
          </a:p>
        </p:txBody>
      </p:sp>
      <p:cxnSp>
        <p:nvCxnSpPr>
          <p:cNvPr id="9" name="Straight Connector 8"/>
          <p:cNvCxnSpPr/>
          <p:nvPr/>
        </p:nvCxnSpPr>
        <p:spPr bwMode="auto">
          <a:xfrm flipH="1">
            <a:off x="6453846" y="5042010"/>
            <a:ext cx="115214" cy="268835"/>
          </a:xfrm>
          <a:prstGeom prst="line">
            <a:avLst/>
          </a:prstGeom>
          <a:noFill/>
          <a:ln w="28575" cap="flat" cmpd="sng" algn="ctr">
            <a:solidFill>
              <a:schemeClr val="accent6"/>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9360"/>
            <a:ext cx="7772400" cy="1143000"/>
          </a:xfrm>
        </p:spPr>
        <p:txBody>
          <a:bodyPr/>
          <a:lstStyle/>
          <a:p>
            <a:r>
              <a:rPr lang="en-US" sz="3200" dirty="0" smtClean="0">
                <a:solidFill>
                  <a:schemeClr val="tx1"/>
                </a:solidFill>
                <a:effectLst/>
                <a:latin typeface="Arial" pitchFamily="34" charset="0"/>
                <a:cs typeface="Arial" pitchFamily="34" charset="0"/>
              </a:rPr>
              <a:t>HFOs in Different Lesion Types</a:t>
            </a:r>
            <a:endParaRPr lang="en-US" sz="3200" dirty="0">
              <a:solidFill>
                <a:schemeClr val="tx1"/>
              </a:solidFill>
              <a:effectLst/>
              <a:latin typeface="Arial" pitchFamily="34" charset="0"/>
              <a:cs typeface="Arial" pitchFamily="34" charset="0"/>
            </a:endParaRPr>
          </a:p>
        </p:txBody>
      </p:sp>
      <p:pic>
        <p:nvPicPr>
          <p:cNvPr id="3" name="Picture 2" descr="Ferrari-Marinho-figure 2 copy.jpg"/>
          <p:cNvPicPr>
            <a:picLocks noChangeAspect="1"/>
          </p:cNvPicPr>
          <p:nvPr/>
        </p:nvPicPr>
        <p:blipFill>
          <a:blip r:embed="rId2" cstate="print"/>
          <a:stretch>
            <a:fillRect/>
          </a:stretch>
        </p:blipFill>
        <p:spPr>
          <a:xfrm>
            <a:off x="693863" y="1278320"/>
            <a:ext cx="7680232" cy="5050536"/>
          </a:xfrm>
          <a:prstGeom prst="rect">
            <a:avLst/>
          </a:prstGeom>
        </p:spPr>
      </p:pic>
      <p:sp>
        <p:nvSpPr>
          <p:cNvPr id="4" name="Text Box 4"/>
          <p:cNvSpPr txBox="1">
            <a:spLocks noChangeArrowheads="1"/>
          </p:cNvSpPr>
          <p:nvPr/>
        </p:nvSpPr>
        <p:spPr bwMode="auto">
          <a:xfrm>
            <a:off x="4840835" y="6499966"/>
            <a:ext cx="4188992" cy="231864"/>
          </a:xfrm>
          <a:prstGeom prst="rect">
            <a:avLst/>
          </a:prstGeom>
          <a:noFill/>
          <a:ln w="9525">
            <a:noFill/>
            <a:round/>
            <a:headEnd/>
            <a:tailEnd/>
          </a:ln>
        </p:spPr>
        <p:txBody>
          <a:bodyPr lIns="0" tIns="0" rIns="0" bIns="0"/>
          <a:lstStyle/>
          <a:p>
            <a:pPr>
              <a:tabLst>
                <a:tab pos="656650" algn="l"/>
                <a:tab pos="1313299" algn="l"/>
                <a:tab pos="1969949" algn="l"/>
                <a:tab pos="2626599" algn="l"/>
                <a:tab pos="3283248" algn="l"/>
              </a:tabLst>
            </a:pPr>
            <a:r>
              <a:rPr lang="en-GB" sz="2000" i="1" dirty="0" smtClean="0">
                <a:solidFill>
                  <a:srgbClr val="002060"/>
                </a:solidFill>
                <a:latin typeface="Arial" charset="0"/>
              </a:rPr>
              <a:t>Ferrari-</a:t>
            </a:r>
            <a:r>
              <a:rPr lang="en-GB" sz="2000" i="1" dirty="0" err="1" smtClean="0">
                <a:solidFill>
                  <a:srgbClr val="002060"/>
                </a:solidFill>
                <a:latin typeface="Arial" charset="0"/>
              </a:rPr>
              <a:t>Marinho</a:t>
            </a:r>
            <a:r>
              <a:rPr lang="en-GB" sz="2000" i="1" dirty="0" smtClean="0">
                <a:solidFill>
                  <a:srgbClr val="002060"/>
                </a:solidFill>
                <a:latin typeface="Arial" charset="0"/>
              </a:rPr>
              <a:t> et al, Epilepsia, 2015</a:t>
            </a:r>
            <a:endParaRPr lang="en-GB" sz="2000" i="1" dirty="0">
              <a:solidFill>
                <a:srgbClr val="002060"/>
              </a:solidFill>
              <a:latin typeface="Arial"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bwMode="auto">
          <a:xfrm>
            <a:off x="2699660" y="126181"/>
            <a:ext cx="6336836" cy="6567244"/>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FF"/>
              </a:solidFill>
              <a:effectLst/>
              <a:latin typeface="Times New Roman" pitchFamily="18" charset="0"/>
            </a:endParaRPr>
          </a:p>
        </p:txBody>
      </p:sp>
      <p:sp>
        <p:nvSpPr>
          <p:cNvPr id="3" name="Oval 2"/>
          <p:cNvSpPr/>
          <p:nvPr/>
        </p:nvSpPr>
        <p:spPr bwMode="auto">
          <a:xfrm>
            <a:off x="5800960" y="3966670"/>
            <a:ext cx="115215" cy="115215"/>
          </a:xfrm>
          <a:prstGeom prst="ellips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FF"/>
              </a:solidFill>
              <a:effectLst/>
              <a:latin typeface="Times New Roman" pitchFamily="18" charset="0"/>
            </a:endParaRPr>
          </a:p>
        </p:txBody>
      </p:sp>
      <p:sp>
        <p:nvSpPr>
          <p:cNvPr id="4" name="TextBox 3"/>
          <p:cNvSpPr txBox="1"/>
          <p:nvPr/>
        </p:nvSpPr>
        <p:spPr>
          <a:xfrm>
            <a:off x="376206" y="279790"/>
            <a:ext cx="2965877" cy="830997"/>
          </a:xfrm>
          <a:prstGeom prst="rect">
            <a:avLst/>
          </a:prstGeom>
          <a:noFill/>
        </p:spPr>
        <p:txBody>
          <a:bodyPr wrap="none" rtlCol="0">
            <a:spAutoFit/>
          </a:bodyPr>
          <a:lstStyle/>
          <a:p>
            <a:r>
              <a:rPr lang="en-US" dirty="0" smtClean="0">
                <a:solidFill>
                  <a:srgbClr val="002060"/>
                </a:solidFill>
                <a:latin typeface="Arial" pitchFamily="34" charset="0"/>
                <a:cs typeface="Arial" pitchFamily="34" charset="0"/>
              </a:rPr>
              <a:t>Subdural electrode</a:t>
            </a:r>
          </a:p>
          <a:p>
            <a:r>
              <a:rPr lang="en-US" dirty="0" smtClean="0">
                <a:solidFill>
                  <a:srgbClr val="002060"/>
                </a:solidFill>
                <a:latin typeface="Arial" pitchFamily="34" charset="0"/>
                <a:cs typeface="Arial" pitchFamily="34" charset="0"/>
              </a:rPr>
              <a:t> D=2.5mm; S=5mm</a:t>
            </a:r>
            <a:r>
              <a:rPr lang="en-US" baseline="30000" dirty="0" smtClean="0">
                <a:solidFill>
                  <a:srgbClr val="002060"/>
                </a:solidFill>
                <a:latin typeface="Arial" pitchFamily="34" charset="0"/>
                <a:cs typeface="Arial" pitchFamily="34" charset="0"/>
              </a:rPr>
              <a:t>2</a:t>
            </a:r>
            <a:endParaRPr lang="en-US" dirty="0">
              <a:solidFill>
                <a:srgbClr val="002060"/>
              </a:solidFill>
              <a:latin typeface="Arial" pitchFamily="34" charset="0"/>
              <a:cs typeface="Arial" pitchFamily="34" charset="0"/>
            </a:endParaRPr>
          </a:p>
        </p:txBody>
      </p:sp>
      <p:sp>
        <p:nvSpPr>
          <p:cNvPr id="5" name="TextBox 4"/>
          <p:cNvSpPr txBox="1"/>
          <p:nvPr/>
        </p:nvSpPr>
        <p:spPr>
          <a:xfrm>
            <a:off x="4497189" y="3928265"/>
            <a:ext cx="4079963" cy="461665"/>
          </a:xfrm>
          <a:prstGeom prst="rect">
            <a:avLst/>
          </a:prstGeom>
          <a:noFill/>
        </p:spPr>
        <p:txBody>
          <a:bodyPr wrap="none" rtlCol="0">
            <a:spAutoFit/>
          </a:bodyPr>
          <a:lstStyle/>
          <a:p>
            <a:r>
              <a:rPr lang="en-US" dirty="0" smtClean="0">
                <a:solidFill>
                  <a:schemeClr val="tx1"/>
                </a:solidFill>
              </a:rPr>
              <a:t>Human microelectrode (40</a:t>
            </a:r>
            <a:r>
              <a:rPr lang="en-US" dirty="0" smtClean="0">
                <a:solidFill>
                  <a:schemeClr val="tx1"/>
                </a:solidFill>
                <a:cs typeface="Times New Roman" pitchFamily="18" charset="0"/>
              </a:rPr>
              <a:t>μ</a:t>
            </a:r>
            <a:r>
              <a:rPr lang="en-US" dirty="0" smtClean="0">
                <a:solidFill>
                  <a:schemeClr val="tx1"/>
                </a:solidFill>
              </a:rPr>
              <a:t>m)</a:t>
            </a:r>
            <a:endParaRPr lang="en-US" dirty="0">
              <a:solidFill>
                <a:schemeClr val="tx1"/>
              </a:solidFill>
            </a:endParaRPr>
          </a:p>
        </p:txBody>
      </p:sp>
      <p:cxnSp>
        <p:nvCxnSpPr>
          <p:cNvPr id="7" name="Straight Connector 6"/>
          <p:cNvCxnSpPr/>
          <p:nvPr/>
        </p:nvCxnSpPr>
        <p:spPr bwMode="auto">
          <a:xfrm>
            <a:off x="5992985" y="2008015"/>
            <a:ext cx="460860" cy="0"/>
          </a:xfrm>
          <a:prstGeom prst="line">
            <a:avLst/>
          </a:prstGeom>
          <a:noFill/>
          <a:ln w="76200" cap="flat" cmpd="sng" algn="ctr">
            <a:solidFill>
              <a:schemeClr val="tx1"/>
            </a:solidFill>
            <a:prstDash val="solid"/>
            <a:round/>
            <a:headEnd type="none" w="med" len="med"/>
            <a:tailEnd type="none" w="med" len="med"/>
          </a:ln>
          <a:effectLst/>
        </p:spPr>
      </p:cxnSp>
      <p:sp>
        <p:nvSpPr>
          <p:cNvPr id="9" name="TextBox 8"/>
          <p:cNvSpPr txBox="1"/>
          <p:nvPr/>
        </p:nvSpPr>
        <p:spPr>
          <a:xfrm>
            <a:off x="3607919" y="1086295"/>
            <a:ext cx="3921266" cy="461665"/>
          </a:xfrm>
          <a:prstGeom prst="rect">
            <a:avLst/>
          </a:prstGeom>
          <a:noFill/>
        </p:spPr>
        <p:txBody>
          <a:bodyPr wrap="none" rtlCol="0">
            <a:spAutoFit/>
          </a:bodyPr>
          <a:lstStyle/>
          <a:p>
            <a:r>
              <a:rPr lang="en-US" dirty="0" smtClean="0">
                <a:solidFill>
                  <a:schemeClr val="tx1"/>
                </a:solidFill>
              </a:rPr>
              <a:t>HFO generator: 100 to 200</a:t>
            </a:r>
            <a:r>
              <a:rPr lang="en-US" dirty="0" smtClean="0">
                <a:solidFill>
                  <a:schemeClr val="tx1"/>
                </a:solidFill>
                <a:cs typeface="Times New Roman" pitchFamily="18" charset="0"/>
              </a:rPr>
              <a:t>μ</a:t>
            </a:r>
            <a:r>
              <a:rPr lang="en-US" dirty="0" smtClean="0">
                <a:solidFill>
                  <a:schemeClr val="tx1"/>
                </a:solidFill>
              </a:rPr>
              <a:t>m</a:t>
            </a:r>
            <a:endParaRPr lang="en-US" dirty="0">
              <a:solidFill>
                <a:schemeClr val="tx1"/>
              </a:solidFill>
            </a:endParaRPr>
          </a:p>
        </p:txBody>
      </p:sp>
      <p:sp>
        <p:nvSpPr>
          <p:cNvPr id="14" name="TextBox 13"/>
          <p:cNvSpPr txBox="1"/>
          <p:nvPr/>
        </p:nvSpPr>
        <p:spPr>
          <a:xfrm>
            <a:off x="3934706" y="2660900"/>
            <a:ext cx="4597734" cy="461665"/>
          </a:xfrm>
          <a:prstGeom prst="rect">
            <a:avLst/>
          </a:prstGeom>
          <a:noFill/>
        </p:spPr>
        <p:txBody>
          <a:bodyPr wrap="none" rtlCol="0">
            <a:spAutoFit/>
          </a:bodyPr>
          <a:lstStyle/>
          <a:p>
            <a:r>
              <a:rPr lang="en-US" dirty="0" smtClean="0">
                <a:solidFill>
                  <a:schemeClr val="tx1"/>
                </a:solidFill>
              </a:rPr>
              <a:t>Experimental microelectrode (5</a:t>
            </a:r>
            <a:r>
              <a:rPr lang="en-US" dirty="0" smtClean="0">
                <a:solidFill>
                  <a:schemeClr val="tx1"/>
                </a:solidFill>
                <a:cs typeface="Times New Roman" pitchFamily="18" charset="0"/>
              </a:rPr>
              <a:t>μ</a:t>
            </a:r>
            <a:r>
              <a:rPr lang="en-US" dirty="0" smtClean="0">
                <a:solidFill>
                  <a:schemeClr val="tx1"/>
                </a:solidFill>
              </a:rPr>
              <a:t>m)</a:t>
            </a:r>
            <a:endParaRPr lang="en-US" dirty="0">
              <a:solidFill>
                <a:schemeClr val="tx1"/>
              </a:solidFill>
            </a:endParaRPr>
          </a:p>
        </p:txBody>
      </p:sp>
      <p:cxnSp>
        <p:nvCxnSpPr>
          <p:cNvPr id="16" name="Straight Arrow Connector 15"/>
          <p:cNvCxnSpPr/>
          <p:nvPr/>
        </p:nvCxnSpPr>
        <p:spPr bwMode="auto">
          <a:xfrm>
            <a:off x="5325672" y="2399185"/>
            <a:ext cx="614480" cy="344840"/>
          </a:xfrm>
          <a:prstGeom prst="straightConnector1">
            <a:avLst/>
          </a:prstGeom>
          <a:noFill/>
          <a:ln w="19050" cap="flat" cmpd="sng" algn="ctr">
            <a:solidFill>
              <a:schemeClr val="tx1"/>
            </a:solidFill>
            <a:prstDash val="solid"/>
            <a:round/>
            <a:headEnd type="none" w="med" len="med"/>
            <a:tailEnd type="arrow"/>
          </a:ln>
          <a:effectLst/>
        </p:spPr>
      </p:cxnSp>
      <p:cxnSp>
        <p:nvCxnSpPr>
          <p:cNvPr id="22" name="Straight Arrow Connector 21"/>
          <p:cNvCxnSpPr/>
          <p:nvPr/>
        </p:nvCxnSpPr>
        <p:spPr bwMode="auto">
          <a:xfrm>
            <a:off x="5109670" y="3624610"/>
            <a:ext cx="614480" cy="344840"/>
          </a:xfrm>
          <a:prstGeom prst="straightConnector1">
            <a:avLst/>
          </a:prstGeom>
          <a:noFill/>
          <a:ln w="19050" cap="flat" cmpd="sng" algn="ctr">
            <a:solidFill>
              <a:schemeClr val="tx1"/>
            </a:solidFill>
            <a:prstDash val="solid"/>
            <a:round/>
            <a:headEnd type="none" w="med" len="med"/>
            <a:tailEnd type="arrow"/>
          </a:ln>
          <a:effectLst/>
        </p:spPr>
      </p:cxnSp>
      <p:cxnSp>
        <p:nvCxnSpPr>
          <p:cNvPr id="15" name="Straight Arrow Connector 14"/>
          <p:cNvCxnSpPr/>
          <p:nvPr/>
        </p:nvCxnSpPr>
        <p:spPr bwMode="auto">
          <a:xfrm>
            <a:off x="5455315" y="1547960"/>
            <a:ext cx="614480" cy="344840"/>
          </a:xfrm>
          <a:prstGeom prst="straightConnector1">
            <a:avLst/>
          </a:prstGeom>
          <a:noFill/>
          <a:ln w="19050" cap="flat" cmpd="sng" algn="ctr">
            <a:solidFill>
              <a:schemeClr val="tx1"/>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0770" name="Picture 3"/>
          <p:cNvPicPr>
            <a:picLocks noChangeAspect="1" noChangeArrowheads="1"/>
          </p:cNvPicPr>
          <p:nvPr/>
        </p:nvPicPr>
        <p:blipFill>
          <a:blip r:embed="rId2" cstate="print"/>
          <a:srcRect t="36562" r="50781" b="25938"/>
          <a:stretch>
            <a:fillRect/>
          </a:stretch>
        </p:blipFill>
        <p:spPr bwMode="auto">
          <a:xfrm>
            <a:off x="0" y="2500313"/>
            <a:ext cx="4500563" cy="2857500"/>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t="36562" r="1563" b="25937"/>
          <a:stretch>
            <a:fillRect/>
          </a:stretch>
        </p:blipFill>
        <p:spPr bwMode="auto">
          <a:xfrm>
            <a:off x="0" y="2500313"/>
            <a:ext cx="9001125" cy="2857500"/>
          </a:xfrm>
          <a:prstGeom prst="rect">
            <a:avLst/>
          </a:prstGeom>
          <a:noFill/>
          <a:ln w="9525">
            <a:noFill/>
            <a:miter lim="800000"/>
            <a:headEnd/>
            <a:tailEnd/>
          </a:ln>
        </p:spPr>
      </p:pic>
      <p:cxnSp>
        <p:nvCxnSpPr>
          <p:cNvPr id="6" name="Straight Arrow Connector 5"/>
          <p:cNvCxnSpPr/>
          <p:nvPr/>
        </p:nvCxnSpPr>
        <p:spPr>
          <a:xfrm>
            <a:off x="1928813" y="4000500"/>
            <a:ext cx="6072187" cy="1588"/>
          </a:xfrm>
          <a:prstGeom prst="straightConnector1">
            <a:avLst/>
          </a:prstGeom>
          <a:ln w="635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 name="Group 33"/>
          <p:cNvGrpSpPr>
            <a:grpSpLocks/>
          </p:cNvGrpSpPr>
          <p:nvPr/>
        </p:nvGrpSpPr>
        <p:grpSpPr bwMode="auto">
          <a:xfrm>
            <a:off x="0" y="2500313"/>
            <a:ext cx="9001125" cy="2857500"/>
            <a:chOff x="-1928826" y="2357430"/>
            <a:chExt cx="9001156" cy="2857520"/>
          </a:xfrm>
        </p:grpSpPr>
        <p:pic>
          <p:nvPicPr>
            <p:cNvPr id="800774" name="Picture 3"/>
            <p:cNvPicPr>
              <a:picLocks noChangeAspect="1" noChangeArrowheads="1"/>
            </p:cNvPicPr>
            <p:nvPr/>
          </p:nvPicPr>
          <p:blipFill>
            <a:blip r:embed="rId4" cstate="print"/>
            <a:srcRect t="36563" r="1563" b="25937"/>
            <a:stretch>
              <a:fillRect/>
            </a:stretch>
          </p:blipFill>
          <p:spPr bwMode="auto">
            <a:xfrm>
              <a:off x="-1928826" y="2357430"/>
              <a:ext cx="9001156" cy="2857520"/>
            </a:xfrm>
            <a:prstGeom prst="rect">
              <a:avLst/>
            </a:prstGeom>
            <a:noFill/>
            <a:ln w="9525">
              <a:noFill/>
              <a:miter lim="800000"/>
              <a:headEnd/>
              <a:tailEnd/>
            </a:ln>
          </p:spPr>
        </p:pic>
        <p:sp>
          <p:nvSpPr>
            <p:cNvPr id="800775" name="TextBox 7"/>
            <p:cNvSpPr txBox="1">
              <a:spLocks noChangeArrowheads="1"/>
            </p:cNvSpPr>
            <p:nvPr/>
          </p:nvSpPr>
          <p:spPr bwMode="auto">
            <a:xfrm>
              <a:off x="-1071570" y="2857496"/>
              <a:ext cx="4143383" cy="708025"/>
            </a:xfrm>
            <a:prstGeom prst="rect">
              <a:avLst/>
            </a:prstGeom>
            <a:noFill/>
            <a:ln w="9525">
              <a:noFill/>
              <a:miter lim="800000"/>
              <a:headEnd/>
              <a:tailEnd/>
            </a:ln>
          </p:spPr>
          <p:txBody>
            <a:bodyPr>
              <a:spAutoFit/>
            </a:bodyPr>
            <a:lstStyle/>
            <a:p>
              <a:pPr algn="l"/>
              <a:r>
                <a:rPr lang="en-CA" sz="4000">
                  <a:solidFill>
                    <a:srgbClr val="C00000"/>
                  </a:solidFill>
                  <a:latin typeface="Calibri" pitchFamily="34" charset="0"/>
                  <a:cs typeface="Arial" charset="0"/>
                </a:rPr>
                <a:t>80 Hz high-pass</a:t>
              </a:r>
            </a:p>
          </p:txBody>
        </p:sp>
      </p:grpSp>
      <p:pic>
        <p:nvPicPr>
          <p:cNvPr id="9" name="Picture 3"/>
          <p:cNvPicPr>
            <a:picLocks noChangeAspect="1" noChangeArrowheads="1"/>
          </p:cNvPicPr>
          <p:nvPr/>
        </p:nvPicPr>
        <p:blipFill>
          <a:blip r:embed="rId5" cstate="print"/>
          <a:srcRect t="37500" r="1563" b="25937"/>
          <a:stretch>
            <a:fillRect/>
          </a:stretch>
        </p:blipFill>
        <p:spPr bwMode="auto">
          <a:xfrm>
            <a:off x="0" y="2571750"/>
            <a:ext cx="9001125" cy="2786063"/>
          </a:xfrm>
          <a:prstGeom prst="rect">
            <a:avLst/>
          </a:prstGeom>
          <a:noFill/>
          <a:ln w="9525">
            <a:noFill/>
            <a:miter lim="800000"/>
            <a:headEnd/>
            <a:tailEnd/>
          </a:ln>
        </p:spPr>
      </p:pic>
      <p:cxnSp>
        <p:nvCxnSpPr>
          <p:cNvPr id="10" name="Straight Arrow Connector 9"/>
          <p:cNvCxnSpPr/>
          <p:nvPr/>
        </p:nvCxnSpPr>
        <p:spPr>
          <a:xfrm rot="5400000">
            <a:off x="3632994" y="4858544"/>
            <a:ext cx="858838" cy="0"/>
          </a:xfrm>
          <a:prstGeom prst="straightConnector1">
            <a:avLst/>
          </a:prstGeom>
          <a:ln w="635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5400000">
            <a:off x="3775075" y="4214813"/>
            <a:ext cx="858837" cy="1588"/>
          </a:xfrm>
          <a:prstGeom prst="straightConnector1">
            <a:avLst/>
          </a:prstGeom>
          <a:ln w="635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3632994" y="3572669"/>
            <a:ext cx="858838" cy="0"/>
          </a:xfrm>
          <a:prstGeom prst="straightConnector1">
            <a:avLst/>
          </a:prstGeom>
          <a:ln w="635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a:off x="3785394" y="2928144"/>
            <a:ext cx="858838" cy="0"/>
          </a:xfrm>
          <a:prstGeom prst="straightConnector1">
            <a:avLst/>
          </a:prstGeom>
          <a:ln w="635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4" name="Picture 3"/>
          <p:cNvPicPr>
            <a:picLocks noChangeAspect="1" noChangeArrowheads="1"/>
          </p:cNvPicPr>
          <p:nvPr/>
        </p:nvPicPr>
        <p:blipFill>
          <a:blip r:embed="rId6" cstate="print"/>
          <a:srcRect l="49219" t="36565" r="1563" b="24998"/>
          <a:stretch>
            <a:fillRect/>
          </a:stretch>
        </p:blipFill>
        <p:spPr bwMode="auto">
          <a:xfrm>
            <a:off x="4572000" y="2500313"/>
            <a:ext cx="4500563" cy="2928937"/>
          </a:xfrm>
          <a:prstGeom prst="rect">
            <a:avLst/>
          </a:prstGeom>
          <a:noFill/>
          <a:ln w="9525">
            <a:noFill/>
            <a:miter lim="800000"/>
            <a:headEnd/>
            <a:tailEnd/>
          </a:ln>
        </p:spPr>
      </p:pic>
      <p:sp>
        <p:nvSpPr>
          <p:cNvPr id="15" name="Rectangle 14"/>
          <p:cNvSpPr/>
          <p:nvPr/>
        </p:nvSpPr>
        <p:spPr>
          <a:xfrm>
            <a:off x="1857375" y="2357438"/>
            <a:ext cx="2214563"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CA" sz="1800"/>
          </a:p>
        </p:txBody>
      </p:sp>
      <p:sp>
        <p:nvSpPr>
          <p:cNvPr id="22" name="Rectangle 21"/>
          <p:cNvSpPr/>
          <p:nvPr/>
        </p:nvSpPr>
        <p:spPr>
          <a:xfrm>
            <a:off x="3286125" y="2500313"/>
            <a:ext cx="1214438" cy="1000125"/>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CA" sz="1800"/>
          </a:p>
        </p:txBody>
      </p:sp>
      <p:sp>
        <p:nvSpPr>
          <p:cNvPr id="23" name="Rectangle 22"/>
          <p:cNvSpPr/>
          <p:nvPr/>
        </p:nvSpPr>
        <p:spPr>
          <a:xfrm>
            <a:off x="1143000" y="4429125"/>
            <a:ext cx="2214563" cy="1000125"/>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CA" sz="1800"/>
          </a:p>
        </p:txBody>
      </p:sp>
      <p:sp>
        <p:nvSpPr>
          <p:cNvPr id="27" name="Rectangle 26"/>
          <p:cNvSpPr/>
          <p:nvPr/>
        </p:nvSpPr>
        <p:spPr>
          <a:xfrm>
            <a:off x="5357813" y="4643438"/>
            <a:ext cx="500062" cy="714375"/>
          </a:xfrm>
          <a:prstGeom prst="rect">
            <a:avLst/>
          </a:prstGeom>
          <a:solidFill>
            <a:schemeClr val="tx2">
              <a:alpha val="3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CA" sz="1800"/>
          </a:p>
        </p:txBody>
      </p:sp>
      <p:sp>
        <p:nvSpPr>
          <p:cNvPr id="28" name="Rectangle 27"/>
          <p:cNvSpPr/>
          <p:nvPr/>
        </p:nvSpPr>
        <p:spPr>
          <a:xfrm>
            <a:off x="6072188" y="4643438"/>
            <a:ext cx="1000125" cy="714375"/>
          </a:xfrm>
          <a:prstGeom prst="rect">
            <a:avLst/>
          </a:prstGeom>
          <a:solidFill>
            <a:schemeClr val="tx2">
              <a:alpha val="3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CA" sz="1800"/>
          </a:p>
        </p:txBody>
      </p:sp>
      <p:sp>
        <p:nvSpPr>
          <p:cNvPr id="29" name="Rectangle 28"/>
          <p:cNvSpPr/>
          <p:nvPr/>
        </p:nvSpPr>
        <p:spPr>
          <a:xfrm>
            <a:off x="8286750" y="4643438"/>
            <a:ext cx="500063" cy="714375"/>
          </a:xfrm>
          <a:prstGeom prst="rect">
            <a:avLst/>
          </a:prstGeom>
          <a:solidFill>
            <a:schemeClr val="tx2">
              <a:alpha val="3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CA" sz="1800"/>
          </a:p>
        </p:txBody>
      </p:sp>
      <p:sp>
        <p:nvSpPr>
          <p:cNvPr id="800788" name="Title 29"/>
          <p:cNvSpPr>
            <a:spLocks noGrp="1"/>
          </p:cNvSpPr>
          <p:nvPr>
            <p:ph type="title" idx="4294967295"/>
          </p:nvPr>
        </p:nvSpPr>
        <p:spPr>
          <a:xfrm>
            <a:off x="685800" y="115888"/>
            <a:ext cx="7772400" cy="1143000"/>
          </a:xfrm>
        </p:spPr>
        <p:txBody>
          <a:bodyPr/>
          <a:lstStyle/>
          <a:p>
            <a:r>
              <a:rPr lang="en-US" sz="3200" dirty="0">
                <a:solidFill>
                  <a:schemeClr val="tx2"/>
                </a:solidFill>
                <a:effectLst/>
                <a:latin typeface="Arial" pitchFamily="34" charset="0"/>
                <a:cs typeface="Arial" pitchFamily="34" charset="0"/>
              </a:rPr>
              <a:t>Marking HFOs</a:t>
            </a:r>
            <a:endParaRPr lang="en-CA" sz="3200" dirty="0">
              <a:solidFill>
                <a:schemeClr val="tx2"/>
              </a:solidFill>
              <a:effectLst/>
              <a:latin typeface="Arial" pitchFamily="34" charset="0"/>
              <a:cs typeface="Arial" pitchFamily="34" charset="0"/>
            </a:endParaRPr>
          </a:p>
        </p:txBody>
      </p:sp>
      <p:pic>
        <p:nvPicPr>
          <p:cNvPr id="800789" name="Picture 34"/>
          <p:cNvPicPr>
            <a:picLocks noChangeAspect="1" noChangeArrowheads="1"/>
          </p:cNvPicPr>
          <p:nvPr/>
        </p:nvPicPr>
        <p:blipFill>
          <a:blip r:embed="rId7" cstate="print"/>
          <a:srcRect t="36562" r="50781" b="25938"/>
          <a:stretch>
            <a:fillRect/>
          </a:stretch>
        </p:blipFill>
        <p:spPr bwMode="auto">
          <a:xfrm>
            <a:off x="214313" y="1428750"/>
            <a:ext cx="1204912" cy="765175"/>
          </a:xfrm>
          <a:prstGeom prst="rect">
            <a:avLst/>
          </a:prstGeom>
          <a:noFill/>
          <a:ln w="9525">
            <a:solidFill>
              <a:srgbClr val="C00000"/>
            </a:solidFill>
            <a:miter lim="800000"/>
            <a:headEnd/>
            <a:tailEnd/>
          </a:ln>
        </p:spPr>
      </p:pic>
      <p:pic>
        <p:nvPicPr>
          <p:cNvPr id="800790" name="Picture 3"/>
          <p:cNvPicPr>
            <a:picLocks noChangeAspect="1" noChangeArrowheads="1"/>
          </p:cNvPicPr>
          <p:nvPr/>
        </p:nvPicPr>
        <p:blipFill>
          <a:blip r:embed="rId8" cstate="print"/>
          <a:srcRect t="36562" r="47705" b="25937"/>
          <a:stretch>
            <a:fillRect/>
          </a:stretch>
        </p:blipFill>
        <p:spPr bwMode="auto">
          <a:xfrm>
            <a:off x="1714500" y="1428750"/>
            <a:ext cx="1214438" cy="785813"/>
          </a:xfrm>
          <a:prstGeom prst="rect">
            <a:avLst/>
          </a:prstGeom>
          <a:noFill/>
          <a:ln w="9525">
            <a:solidFill>
              <a:schemeClr val="accent6"/>
            </a:solidFill>
            <a:miter lim="800000"/>
            <a:headEnd/>
            <a:tailEnd/>
          </a:ln>
        </p:spPr>
      </p:pic>
      <p:pic>
        <p:nvPicPr>
          <p:cNvPr id="800792" name="Picture 3"/>
          <p:cNvPicPr>
            <a:picLocks noChangeAspect="1" noChangeArrowheads="1"/>
          </p:cNvPicPr>
          <p:nvPr/>
        </p:nvPicPr>
        <p:blipFill>
          <a:blip r:embed="rId9" cstate="print"/>
          <a:srcRect t="36563" r="56248" b="25937"/>
          <a:stretch>
            <a:fillRect/>
          </a:stretch>
        </p:blipFill>
        <p:spPr bwMode="auto">
          <a:xfrm>
            <a:off x="3214688" y="1428750"/>
            <a:ext cx="1214437" cy="786500"/>
          </a:xfrm>
          <a:prstGeom prst="rect">
            <a:avLst/>
          </a:prstGeom>
          <a:noFill/>
          <a:ln w="9525">
            <a:solidFill>
              <a:schemeClr val="accent6"/>
            </a:solidFill>
            <a:miter lim="800000"/>
            <a:headEnd/>
            <a:tailEnd/>
          </a:ln>
        </p:spPr>
      </p:pic>
      <p:pic>
        <p:nvPicPr>
          <p:cNvPr id="800794" name="Picture 3"/>
          <p:cNvPicPr>
            <a:picLocks noChangeAspect="1" noChangeArrowheads="1"/>
          </p:cNvPicPr>
          <p:nvPr/>
        </p:nvPicPr>
        <p:blipFill>
          <a:blip r:embed="rId5" cstate="print"/>
          <a:srcRect t="37500" r="47406" b="25937"/>
          <a:stretch>
            <a:fillRect/>
          </a:stretch>
        </p:blipFill>
        <p:spPr bwMode="auto">
          <a:xfrm>
            <a:off x="4714875" y="1428750"/>
            <a:ext cx="1214438" cy="773113"/>
          </a:xfrm>
          <a:prstGeom prst="rect">
            <a:avLst/>
          </a:prstGeom>
          <a:noFill/>
          <a:ln w="9525">
            <a:solidFill>
              <a:schemeClr val="accent6"/>
            </a:solidFill>
            <a:miter lim="800000"/>
            <a:headEnd/>
            <a:tailEnd/>
          </a:ln>
        </p:spPr>
      </p:pic>
      <p:pic>
        <p:nvPicPr>
          <p:cNvPr id="800796" name="Picture 3"/>
          <p:cNvPicPr>
            <a:picLocks noChangeAspect="1" noChangeArrowheads="1"/>
          </p:cNvPicPr>
          <p:nvPr/>
        </p:nvPicPr>
        <p:blipFill>
          <a:blip r:embed="rId10" cstate="print"/>
          <a:srcRect t="36565" r="8855" b="24998"/>
          <a:stretch>
            <a:fillRect/>
          </a:stretch>
        </p:blipFill>
        <p:spPr bwMode="auto">
          <a:xfrm>
            <a:off x="6786563" y="1428748"/>
            <a:ext cx="1785937" cy="785810"/>
          </a:xfrm>
          <a:prstGeom prst="rect">
            <a:avLst/>
          </a:prstGeom>
          <a:noFill/>
          <a:ln w="9525">
            <a:solidFill>
              <a:schemeClr val="accent6"/>
            </a:solidFill>
            <a:miter lim="800000"/>
            <a:headEnd/>
            <a:tailEnd/>
          </a:ln>
        </p:spPr>
      </p:pic>
      <p:sp>
        <p:nvSpPr>
          <p:cNvPr id="72" name="Rectangle 71"/>
          <p:cNvSpPr/>
          <p:nvPr/>
        </p:nvSpPr>
        <p:spPr>
          <a:xfrm>
            <a:off x="1162053" y="5680075"/>
            <a:ext cx="1571625" cy="857250"/>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CA" sz="1800"/>
          </a:p>
        </p:txBody>
      </p:sp>
      <p:sp>
        <p:nvSpPr>
          <p:cNvPr id="41" name="TextBox 40"/>
          <p:cNvSpPr txBox="1">
            <a:spLocks noChangeArrowheads="1"/>
          </p:cNvSpPr>
          <p:nvPr/>
        </p:nvSpPr>
        <p:spPr bwMode="auto">
          <a:xfrm>
            <a:off x="4357688" y="3929063"/>
            <a:ext cx="1643062" cy="457200"/>
          </a:xfrm>
          <a:prstGeom prst="rect">
            <a:avLst/>
          </a:prstGeom>
          <a:noFill/>
          <a:ln w="9525">
            <a:noFill/>
            <a:miter lim="800000"/>
            <a:headEnd/>
            <a:tailEnd/>
          </a:ln>
        </p:spPr>
        <p:txBody>
          <a:bodyPr>
            <a:spAutoFit/>
          </a:bodyPr>
          <a:lstStyle/>
          <a:p>
            <a:pPr algn="l"/>
            <a:r>
              <a:rPr lang="en-CA">
                <a:solidFill>
                  <a:srgbClr val="CC0000"/>
                </a:solidFill>
                <a:latin typeface="Calibri" pitchFamily="34" charset="0"/>
                <a:cs typeface="Arial" charset="0"/>
              </a:rPr>
              <a:t>1 uV/mm</a:t>
            </a:r>
          </a:p>
        </p:txBody>
      </p:sp>
      <p:cxnSp>
        <p:nvCxnSpPr>
          <p:cNvPr id="45" name="Straight Arrow Connector 44"/>
          <p:cNvCxnSpPr>
            <a:cxnSpLocks noChangeShapeType="1"/>
          </p:cNvCxnSpPr>
          <p:nvPr/>
        </p:nvCxnSpPr>
        <p:spPr bwMode="auto">
          <a:xfrm>
            <a:off x="8143875" y="5499100"/>
            <a:ext cx="928688" cy="1588"/>
          </a:xfrm>
          <a:prstGeom prst="straightConnector1">
            <a:avLst/>
          </a:prstGeom>
          <a:noFill/>
          <a:ln w="28575" algn="ctr">
            <a:solidFill>
              <a:schemeClr val="accent6"/>
            </a:solidFill>
            <a:round/>
            <a:headEnd/>
            <a:tailEnd type="arrow" w="med" len="med"/>
          </a:ln>
        </p:spPr>
      </p:cxnSp>
      <p:sp>
        <p:nvSpPr>
          <p:cNvPr id="46" name="TextBox 45"/>
          <p:cNvSpPr txBox="1">
            <a:spLocks noChangeArrowheads="1"/>
          </p:cNvSpPr>
          <p:nvPr/>
        </p:nvSpPr>
        <p:spPr bwMode="auto">
          <a:xfrm>
            <a:off x="3571875" y="5572125"/>
            <a:ext cx="1928813" cy="457200"/>
          </a:xfrm>
          <a:prstGeom prst="rect">
            <a:avLst/>
          </a:prstGeom>
          <a:noFill/>
          <a:ln w="9525">
            <a:noFill/>
            <a:miter lim="800000"/>
            <a:headEnd/>
            <a:tailEnd/>
          </a:ln>
        </p:spPr>
        <p:txBody>
          <a:bodyPr>
            <a:spAutoFit/>
          </a:bodyPr>
          <a:lstStyle/>
          <a:p>
            <a:pPr algn="l"/>
            <a:r>
              <a:rPr lang="en-CA" dirty="0">
                <a:solidFill>
                  <a:srgbClr val="C00000"/>
                </a:solidFill>
                <a:latin typeface="+mn-lt"/>
                <a:cs typeface="Arial" charset="0"/>
              </a:rPr>
              <a:t>10 sec/page</a:t>
            </a:r>
          </a:p>
        </p:txBody>
      </p:sp>
      <p:sp>
        <p:nvSpPr>
          <p:cNvPr id="47" name="TextBox 46"/>
          <p:cNvSpPr txBox="1">
            <a:spLocks noChangeArrowheads="1"/>
          </p:cNvSpPr>
          <p:nvPr/>
        </p:nvSpPr>
        <p:spPr bwMode="auto">
          <a:xfrm>
            <a:off x="7086600" y="5572125"/>
            <a:ext cx="2357438" cy="457200"/>
          </a:xfrm>
          <a:prstGeom prst="rect">
            <a:avLst/>
          </a:prstGeom>
          <a:noFill/>
          <a:ln w="9525">
            <a:noFill/>
            <a:miter lim="800000"/>
            <a:headEnd/>
            <a:tailEnd/>
          </a:ln>
        </p:spPr>
        <p:txBody>
          <a:bodyPr>
            <a:spAutoFit/>
          </a:bodyPr>
          <a:lstStyle/>
          <a:p>
            <a:pPr algn="l"/>
            <a:r>
              <a:rPr lang="en-CA" dirty="0">
                <a:solidFill>
                  <a:srgbClr val="C00000"/>
                </a:solidFill>
                <a:latin typeface="+mn-lt"/>
                <a:cs typeface="Arial" charset="0"/>
              </a:rPr>
              <a:t>0.8 sec/page</a:t>
            </a:r>
          </a:p>
        </p:txBody>
      </p:sp>
      <p:cxnSp>
        <p:nvCxnSpPr>
          <p:cNvPr id="48" name="Straight Arrow Connector 47"/>
          <p:cNvCxnSpPr>
            <a:cxnSpLocks noChangeShapeType="1"/>
          </p:cNvCxnSpPr>
          <p:nvPr/>
        </p:nvCxnSpPr>
        <p:spPr bwMode="auto">
          <a:xfrm>
            <a:off x="4286250" y="5500688"/>
            <a:ext cx="928688" cy="1587"/>
          </a:xfrm>
          <a:prstGeom prst="straightConnector1">
            <a:avLst/>
          </a:prstGeom>
          <a:noFill/>
          <a:ln w="28575" algn="ctr">
            <a:solidFill>
              <a:schemeClr val="accent6"/>
            </a:solidFill>
            <a:round/>
            <a:headEnd/>
            <a:tailEnd type="arrow" w="med" len="med"/>
          </a:ln>
        </p:spPr>
      </p:cxnSp>
      <p:sp>
        <p:nvSpPr>
          <p:cNvPr id="800809" name="Rectangle 41"/>
          <p:cNvSpPr>
            <a:spLocks noChangeArrowheads="1"/>
          </p:cNvSpPr>
          <p:nvPr/>
        </p:nvSpPr>
        <p:spPr bwMode="auto">
          <a:xfrm>
            <a:off x="3586163" y="5426060"/>
            <a:ext cx="1828800" cy="685800"/>
          </a:xfrm>
          <a:prstGeom prst="rect">
            <a:avLst/>
          </a:prstGeom>
          <a:solidFill>
            <a:schemeClr val="accent3"/>
          </a:solidFill>
          <a:ln w="9525">
            <a:noFill/>
            <a:miter lim="800000"/>
            <a:headEnd/>
            <a:tailEnd/>
          </a:ln>
          <a:effectLst/>
        </p:spPr>
        <p:txBody>
          <a:bodyPr wrap="none" anchor="ctr"/>
          <a:lstStyle/>
          <a:p>
            <a:endParaRPr lang="en-US" dirty="0">
              <a:solidFill>
                <a:srgbClr val="C00000"/>
              </a:solidFill>
              <a:latin typeface="+mn-lt"/>
            </a:endParaRPr>
          </a:p>
        </p:txBody>
      </p:sp>
      <p:sp>
        <p:nvSpPr>
          <p:cNvPr id="800810" name="Rectangle 42"/>
          <p:cNvSpPr>
            <a:spLocks noChangeArrowheads="1"/>
          </p:cNvSpPr>
          <p:nvPr/>
        </p:nvSpPr>
        <p:spPr bwMode="auto">
          <a:xfrm>
            <a:off x="7068325" y="5429250"/>
            <a:ext cx="2057400" cy="914400"/>
          </a:xfrm>
          <a:prstGeom prst="rect">
            <a:avLst/>
          </a:prstGeom>
          <a:solidFill>
            <a:schemeClr val="accent3"/>
          </a:solidFill>
          <a:ln w="9525">
            <a:noFill/>
            <a:miter lim="800000"/>
            <a:headEnd/>
            <a:tailEnd/>
          </a:ln>
          <a:effectLst/>
        </p:spPr>
        <p:txBody>
          <a:bodyPr wrap="none" anchor="ctr"/>
          <a:lstStyle/>
          <a:p>
            <a:endParaRPr lang="en-US"/>
          </a:p>
        </p:txBody>
      </p:sp>
      <p:sp>
        <p:nvSpPr>
          <p:cNvPr id="73" name="Rectangle 72"/>
          <p:cNvSpPr/>
          <p:nvPr/>
        </p:nvSpPr>
        <p:spPr>
          <a:xfrm>
            <a:off x="5376866" y="5680075"/>
            <a:ext cx="2286000" cy="857250"/>
          </a:xfrm>
          <a:prstGeom prst="rect">
            <a:avLst/>
          </a:prstGeom>
          <a:solidFill>
            <a:schemeClr val="tx2">
              <a:alpha val="3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CA" sz="1800"/>
          </a:p>
        </p:txBody>
      </p:sp>
      <p:sp>
        <p:nvSpPr>
          <p:cNvPr id="24" name="Rectangle 23"/>
          <p:cNvSpPr/>
          <p:nvPr/>
        </p:nvSpPr>
        <p:spPr>
          <a:xfrm>
            <a:off x="3643313" y="4429125"/>
            <a:ext cx="785812" cy="1000125"/>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CA" sz="1800"/>
          </a:p>
        </p:txBody>
      </p:sp>
      <p:sp>
        <p:nvSpPr>
          <p:cNvPr id="800813" name="Text Box 45"/>
          <p:cNvSpPr txBox="1">
            <a:spLocks noChangeArrowheads="1"/>
          </p:cNvSpPr>
          <p:nvPr/>
        </p:nvSpPr>
        <p:spPr bwMode="auto">
          <a:xfrm>
            <a:off x="857253" y="5851525"/>
            <a:ext cx="7772400" cy="579437"/>
          </a:xfrm>
          <a:prstGeom prst="rect">
            <a:avLst/>
          </a:prstGeom>
          <a:noFill/>
          <a:ln w="9525">
            <a:noFill/>
            <a:miter lim="800000"/>
            <a:headEnd/>
            <a:tailEnd/>
          </a:ln>
          <a:effectLst/>
        </p:spPr>
        <p:txBody>
          <a:bodyPr>
            <a:spAutoFit/>
          </a:bodyPr>
          <a:lstStyle/>
          <a:p>
            <a:pPr algn="l">
              <a:spcBef>
                <a:spcPct val="50000"/>
              </a:spcBef>
            </a:pPr>
            <a:r>
              <a:rPr lang="en-US" sz="2800" dirty="0">
                <a:solidFill>
                  <a:srgbClr val="FFFF66"/>
                </a:solidFill>
                <a:latin typeface="Arial" charset="0"/>
                <a:cs typeface="Arial" charset="0"/>
              </a:rPr>
              <a:t>    </a:t>
            </a:r>
            <a:r>
              <a:rPr lang="en-US" sz="2800" dirty="0" smtClean="0">
                <a:solidFill>
                  <a:srgbClr val="FFFF66"/>
                </a:solidFill>
                <a:latin typeface="Arial" charset="0"/>
                <a:cs typeface="Arial" charset="0"/>
              </a:rPr>
              <a:t> </a:t>
            </a:r>
            <a:r>
              <a:rPr lang="en-US" sz="3200" dirty="0" smtClean="0">
                <a:solidFill>
                  <a:srgbClr val="002060"/>
                </a:solidFill>
                <a:latin typeface="Arial" charset="0"/>
                <a:cs typeface="Arial" charset="0"/>
              </a:rPr>
              <a:t>Ripple</a:t>
            </a:r>
            <a:r>
              <a:rPr lang="en-US" sz="3200" dirty="0">
                <a:solidFill>
                  <a:srgbClr val="002060"/>
                </a:solidFill>
                <a:latin typeface="Arial" charset="0"/>
                <a:cs typeface="Arial" charset="0"/>
              </a:rPr>
              <a:t>	</a:t>
            </a:r>
            <a:r>
              <a:rPr lang="en-US" sz="3200" dirty="0">
                <a:solidFill>
                  <a:srgbClr val="FFFF66"/>
                </a:solidFill>
                <a:latin typeface="Arial" charset="0"/>
                <a:cs typeface="Arial" charset="0"/>
              </a:rPr>
              <a:t>			</a:t>
            </a:r>
            <a:r>
              <a:rPr lang="en-US" sz="3200" dirty="0" smtClean="0">
                <a:solidFill>
                  <a:srgbClr val="FFFF66"/>
                </a:solidFill>
                <a:latin typeface="Arial" charset="0"/>
                <a:cs typeface="Arial" charset="0"/>
              </a:rPr>
              <a:t> </a:t>
            </a:r>
            <a:r>
              <a:rPr lang="en-US" sz="2800" dirty="0" smtClean="0">
                <a:solidFill>
                  <a:srgbClr val="002060"/>
                </a:solidFill>
                <a:latin typeface="Arial" charset="0"/>
                <a:cs typeface="Arial" charset="0"/>
              </a:rPr>
              <a:t>Fast </a:t>
            </a:r>
            <a:r>
              <a:rPr lang="en-US" sz="2800" dirty="0">
                <a:solidFill>
                  <a:srgbClr val="002060"/>
                </a:solidFill>
                <a:latin typeface="Arial" charset="0"/>
                <a:cs typeface="Arial" charset="0"/>
              </a:rPr>
              <a:t>ripple</a:t>
            </a:r>
            <a:endParaRPr lang="en-CA" sz="2800" dirty="0">
              <a:solidFill>
                <a:srgbClr val="002060"/>
              </a:solidFill>
              <a:latin typeface="Arial" charset="0"/>
              <a:cs typeface="Arial" charset="0"/>
            </a:endParaRPr>
          </a:p>
        </p:txBody>
      </p:sp>
      <p:sp>
        <p:nvSpPr>
          <p:cNvPr id="800814" name="Text Box 46"/>
          <p:cNvSpPr txBox="1">
            <a:spLocks noChangeArrowheads="1"/>
          </p:cNvSpPr>
          <p:nvPr/>
        </p:nvSpPr>
        <p:spPr bwMode="auto">
          <a:xfrm>
            <a:off x="990600" y="3200400"/>
            <a:ext cx="6781800" cy="457200"/>
          </a:xfrm>
          <a:prstGeom prst="rect">
            <a:avLst/>
          </a:prstGeom>
          <a:noFill/>
          <a:ln w="9525">
            <a:noFill/>
            <a:miter lim="800000"/>
            <a:headEnd/>
            <a:tailEnd/>
          </a:ln>
          <a:effectLst/>
        </p:spPr>
        <p:txBody>
          <a:bodyPr>
            <a:spAutoFit/>
          </a:bodyPr>
          <a:lstStyle/>
          <a:p>
            <a:pPr algn="l">
              <a:spcBef>
                <a:spcPct val="50000"/>
              </a:spcBef>
            </a:pPr>
            <a:r>
              <a:rPr lang="en-US">
                <a:solidFill>
                  <a:srgbClr val="CC0000"/>
                </a:solidFill>
                <a:latin typeface="Calibri" pitchFamily="34" charset="0"/>
                <a:cs typeface="Arial" charset="0"/>
              </a:rPr>
              <a:t>80 Hz					250 Hz</a:t>
            </a:r>
            <a:endParaRPr lang="en-CA">
              <a:solidFill>
                <a:srgbClr val="CC0000"/>
              </a:solidFill>
              <a:latin typeface="Calibri" pitchFamily="34"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499"/>
                                          </p:stCondLst>
                                        </p:cTn>
                                        <p:tgtEl>
                                          <p:spTgt spid="6"/>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499"/>
                                          </p:stCondLst>
                                        </p:cTn>
                                        <p:tgtEl>
                                          <p:spTgt spid="800809"/>
                                        </p:tgtEl>
                                        <p:attrNameLst>
                                          <p:attrName>style.visibility</p:attrName>
                                        </p:attrNameLst>
                                      </p:cBhvr>
                                      <p:to>
                                        <p:strVal val="visible"/>
                                      </p:to>
                                    </p:set>
                                  </p:childTnLst>
                                </p:cTn>
                              </p:par>
                            </p:childTnLst>
                          </p:cTn>
                        </p:par>
                        <p:par>
                          <p:cTn id="15" fill="hold">
                            <p:stCondLst>
                              <p:cond delay="1500"/>
                            </p:stCondLst>
                            <p:childTnLst>
                              <p:par>
                                <p:cTn id="16" presetID="1" presetClass="entr" presetSubtype="0" fill="hold" grpId="0" nodeType="afterEffect">
                                  <p:stCondLst>
                                    <p:cond delay="0"/>
                                  </p:stCondLst>
                                  <p:childTnLst>
                                    <p:set>
                                      <p:cBhvr>
                                        <p:cTn id="17" dur="1" fill="hold">
                                          <p:stCondLst>
                                            <p:cond delay="499"/>
                                          </p:stCondLst>
                                        </p:cTn>
                                        <p:tgtEl>
                                          <p:spTgt spid="47"/>
                                        </p:tgtEl>
                                        <p:attrNameLst>
                                          <p:attrName>style.visibility</p:attrName>
                                        </p:attrNameLst>
                                      </p:cBhvr>
                                      <p:to>
                                        <p:strVal val="visible"/>
                                      </p:to>
                                    </p:set>
                                  </p:childTnLst>
                                </p:cTn>
                              </p:par>
                            </p:childTnLst>
                          </p:cTn>
                        </p:par>
                        <p:par>
                          <p:cTn id="18" fill="hold">
                            <p:stCondLst>
                              <p:cond delay="2000"/>
                            </p:stCondLst>
                            <p:childTnLst>
                              <p:par>
                                <p:cTn id="19" presetID="1" presetClass="entr" presetSubtype="0" fill="hold" nodeType="afterEffect">
                                  <p:stCondLst>
                                    <p:cond delay="0"/>
                                  </p:stCondLst>
                                  <p:childTnLst>
                                    <p:set>
                                      <p:cBhvr>
                                        <p:cTn id="20" dur="1" fill="hold">
                                          <p:stCondLst>
                                            <p:cond delay="499"/>
                                          </p:stCondLst>
                                        </p:cTn>
                                        <p:tgtEl>
                                          <p:spTgt spid="4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499"/>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499"/>
                                          </p:stCondLst>
                                        </p:cTn>
                                        <p:tgtEl>
                                          <p:spTgt spid="9"/>
                                        </p:tgtEl>
                                        <p:attrNameLst>
                                          <p:attrName>style.visibility</p:attrName>
                                        </p:attrNameLst>
                                      </p:cBhvr>
                                      <p:to>
                                        <p:strVal val="visible"/>
                                      </p:to>
                                    </p:set>
                                  </p:childTnLst>
                                </p:cTn>
                              </p:par>
                            </p:childTnLst>
                          </p:cTn>
                        </p:par>
                        <p:par>
                          <p:cTn id="29" fill="hold">
                            <p:stCondLst>
                              <p:cond delay="500"/>
                            </p:stCondLst>
                            <p:childTnLst>
                              <p:par>
                                <p:cTn id="30" presetID="23" presetClass="entr" presetSubtype="16"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childTnLst>
                                </p:cTn>
                              </p:par>
                            </p:childTnLst>
                          </p:cTn>
                        </p:par>
                        <p:par>
                          <p:cTn id="34" fill="hold">
                            <p:stCondLst>
                              <p:cond delay="1000"/>
                            </p:stCondLst>
                            <p:childTnLst>
                              <p:par>
                                <p:cTn id="35" presetID="23" presetClass="entr" presetSubtype="16"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childTnLst>
                                </p:cTn>
                              </p:par>
                            </p:childTnLst>
                          </p:cTn>
                        </p:par>
                        <p:par>
                          <p:cTn id="39" fill="hold">
                            <p:stCondLst>
                              <p:cond delay="1500"/>
                            </p:stCondLst>
                            <p:childTnLst>
                              <p:par>
                                <p:cTn id="40" presetID="23" presetClass="entr" presetSubtype="16"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childTnLst>
                                </p:cTn>
                              </p:par>
                            </p:childTnLst>
                          </p:cTn>
                        </p:par>
                        <p:par>
                          <p:cTn id="44" fill="hold">
                            <p:stCondLst>
                              <p:cond delay="2000"/>
                            </p:stCondLst>
                            <p:childTnLst>
                              <p:par>
                                <p:cTn id="45" presetID="23" presetClass="entr" presetSubtype="16"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childTnLst>
                                </p:cTn>
                              </p:par>
                            </p:childTnLst>
                          </p:cTn>
                        </p:par>
                        <p:par>
                          <p:cTn id="49" fill="hold">
                            <p:stCondLst>
                              <p:cond delay="2500"/>
                            </p:stCondLst>
                            <p:childTnLst>
                              <p:par>
                                <p:cTn id="50" presetID="1" presetClass="entr" presetSubtype="0" fill="hold" grpId="0" nodeType="afterEffect">
                                  <p:stCondLst>
                                    <p:cond delay="0"/>
                                  </p:stCondLst>
                                  <p:childTnLst>
                                    <p:set>
                                      <p:cBhvr>
                                        <p:cTn id="51" dur="1" fill="hold">
                                          <p:stCondLst>
                                            <p:cond delay="499"/>
                                          </p:stCondLst>
                                        </p:cTn>
                                        <p:tgtEl>
                                          <p:spTgt spid="41"/>
                                        </p:tgtEl>
                                        <p:attrNameLst>
                                          <p:attrName>style.visibility</p:attrName>
                                        </p:attrNameLst>
                                      </p:cBhvr>
                                      <p:to>
                                        <p:strVal val="visible"/>
                                      </p:to>
                                    </p:set>
                                  </p:childTnLst>
                                  <p:subTnLst>
                                    <p:set>
                                      <p:cBhvr override="childStyle">
                                        <p:cTn dur="1" fill="hold" display="0" masterRel="nextClick" afterEffect="1"/>
                                        <p:tgtEl>
                                          <p:spTgt spid="41"/>
                                        </p:tgtEl>
                                        <p:attrNameLst>
                                          <p:attrName>style.visibility</p:attrName>
                                        </p:attrNameLst>
                                      </p:cBhvr>
                                      <p:to>
                                        <p:strVal val="hidden"/>
                                      </p:to>
                                    </p:set>
                                  </p:subTnLst>
                                </p:cTn>
                              </p:par>
                            </p:childTnLst>
                          </p:cTn>
                        </p:par>
                      </p:childTnLst>
                    </p:cTn>
                  </p:par>
                  <p:par>
                    <p:cTn id="52" fill="hold">
                      <p:stCondLst>
                        <p:cond delay="indefinite"/>
                      </p:stCondLst>
                      <p:childTnLst>
                        <p:par>
                          <p:cTn id="53" fill="hold">
                            <p:stCondLst>
                              <p:cond delay="0"/>
                            </p:stCondLst>
                            <p:childTnLst>
                              <p:par>
                                <p:cTn id="54" presetID="18" presetClass="entr" presetSubtype="12" fill="hold"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strips(downLeft)">
                                      <p:cBhvr>
                                        <p:cTn id="56" dur="500"/>
                                        <p:tgtEl>
                                          <p:spTgt spid="14"/>
                                        </p:tgtEl>
                                      </p:cBhvr>
                                    </p:animEffect>
                                  </p:childTnLst>
                                </p:cTn>
                              </p:par>
                            </p:childTnLst>
                          </p:cTn>
                        </p:par>
                        <p:par>
                          <p:cTn id="57" fill="hold">
                            <p:stCondLst>
                              <p:cond delay="500"/>
                            </p:stCondLst>
                            <p:childTnLst>
                              <p:par>
                                <p:cTn id="58" presetID="1" presetClass="entr" presetSubtype="0" fill="hold" grpId="0" nodeType="afterEffect">
                                  <p:stCondLst>
                                    <p:cond delay="0"/>
                                  </p:stCondLst>
                                  <p:childTnLst>
                                    <p:set>
                                      <p:cBhvr>
                                        <p:cTn id="59" dur="1" fill="hold">
                                          <p:stCondLst>
                                            <p:cond delay="499"/>
                                          </p:stCondLst>
                                        </p:cTn>
                                        <p:tgtEl>
                                          <p:spTgt spid="800810"/>
                                        </p:tgtEl>
                                        <p:attrNameLst>
                                          <p:attrName>style.visibility</p:attrName>
                                        </p:attrNameLst>
                                      </p:cBhvr>
                                      <p:to>
                                        <p:strVal val="visible"/>
                                      </p:to>
                                    </p:set>
                                  </p:childTnLst>
                                </p:cTn>
                              </p:par>
                            </p:childTnLst>
                          </p:cTn>
                        </p:par>
                        <p:par>
                          <p:cTn id="60" fill="hold">
                            <p:stCondLst>
                              <p:cond delay="1000"/>
                            </p:stCondLst>
                            <p:childTnLst>
                              <p:par>
                                <p:cTn id="61" presetID="1" presetClass="entr" presetSubtype="0" fill="hold" grpId="0" nodeType="afterEffect">
                                  <p:stCondLst>
                                    <p:cond delay="0"/>
                                  </p:stCondLst>
                                  <p:childTnLst>
                                    <p:set>
                                      <p:cBhvr>
                                        <p:cTn id="62" dur="1" fill="hold">
                                          <p:stCondLst>
                                            <p:cond delay="499"/>
                                          </p:stCondLst>
                                        </p:cTn>
                                        <p:tgtEl>
                                          <p:spTgt spid="8008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499"/>
                                          </p:stCondLst>
                                        </p:cTn>
                                        <p:tgtEl>
                                          <p:spTgt spid="22"/>
                                        </p:tgtEl>
                                        <p:attrNameLst>
                                          <p:attrName>style.visibility</p:attrName>
                                        </p:attrNameLst>
                                      </p:cBhvr>
                                      <p:to>
                                        <p:strVal val="visible"/>
                                      </p:to>
                                    </p:set>
                                  </p:childTnLst>
                                </p:cTn>
                              </p:par>
                            </p:childTnLst>
                          </p:cTn>
                        </p:par>
                        <p:par>
                          <p:cTn id="67" fill="hold">
                            <p:stCondLst>
                              <p:cond delay="500"/>
                            </p:stCondLst>
                            <p:childTnLst>
                              <p:par>
                                <p:cTn id="68" presetID="1" presetClass="entr" presetSubtype="0" fill="hold" grpId="0" nodeType="afterEffect">
                                  <p:stCondLst>
                                    <p:cond delay="0"/>
                                  </p:stCondLst>
                                  <p:childTnLst>
                                    <p:set>
                                      <p:cBhvr>
                                        <p:cTn id="69" dur="1" fill="hold">
                                          <p:stCondLst>
                                            <p:cond delay="499"/>
                                          </p:stCondLst>
                                        </p:cTn>
                                        <p:tgtEl>
                                          <p:spTgt spid="23"/>
                                        </p:tgtEl>
                                        <p:attrNameLst>
                                          <p:attrName>style.visibility</p:attrName>
                                        </p:attrNameLst>
                                      </p:cBhvr>
                                      <p:to>
                                        <p:strVal val="visible"/>
                                      </p:to>
                                    </p:set>
                                  </p:childTnLst>
                                </p:cTn>
                              </p:par>
                            </p:childTnLst>
                          </p:cTn>
                        </p:par>
                        <p:par>
                          <p:cTn id="70" fill="hold">
                            <p:stCondLst>
                              <p:cond delay="1000"/>
                            </p:stCondLst>
                            <p:childTnLst>
                              <p:par>
                                <p:cTn id="71" presetID="1" presetClass="entr" presetSubtype="0" fill="hold" grpId="0" nodeType="afterEffect">
                                  <p:stCondLst>
                                    <p:cond delay="0"/>
                                  </p:stCondLst>
                                  <p:childTnLst>
                                    <p:set>
                                      <p:cBhvr>
                                        <p:cTn id="72" dur="1" fill="hold">
                                          <p:stCondLst>
                                            <p:cond delay="499"/>
                                          </p:stCondLst>
                                        </p:cTn>
                                        <p:tgtEl>
                                          <p:spTgt spid="24"/>
                                        </p:tgtEl>
                                        <p:attrNameLst>
                                          <p:attrName>style.visibility</p:attrName>
                                        </p:attrNameLst>
                                      </p:cBhvr>
                                      <p:to>
                                        <p:strVal val="visible"/>
                                      </p:to>
                                    </p:set>
                                  </p:childTnLst>
                                </p:cTn>
                              </p:par>
                            </p:childTnLst>
                          </p:cTn>
                        </p:par>
                        <p:par>
                          <p:cTn id="73" fill="hold">
                            <p:stCondLst>
                              <p:cond delay="1500"/>
                            </p:stCondLst>
                            <p:childTnLst>
                              <p:par>
                                <p:cTn id="74" presetID="1" presetClass="entr" presetSubtype="0" fill="hold" grpId="0" nodeType="afterEffect">
                                  <p:stCondLst>
                                    <p:cond delay="0"/>
                                  </p:stCondLst>
                                  <p:childTnLst>
                                    <p:set>
                                      <p:cBhvr>
                                        <p:cTn id="75" dur="1" fill="hold">
                                          <p:stCondLst>
                                            <p:cond delay="499"/>
                                          </p:stCondLst>
                                        </p:cTn>
                                        <p:tgtEl>
                                          <p:spTgt spid="27"/>
                                        </p:tgtEl>
                                        <p:attrNameLst>
                                          <p:attrName>style.visibility</p:attrName>
                                        </p:attrNameLst>
                                      </p:cBhvr>
                                      <p:to>
                                        <p:strVal val="visible"/>
                                      </p:to>
                                    </p:set>
                                  </p:childTnLst>
                                </p:cTn>
                              </p:par>
                            </p:childTnLst>
                          </p:cTn>
                        </p:par>
                        <p:par>
                          <p:cTn id="76" fill="hold">
                            <p:stCondLst>
                              <p:cond delay="2000"/>
                            </p:stCondLst>
                            <p:childTnLst>
                              <p:par>
                                <p:cTn id="77" presetID="1" presetClass="entr" presetSubtype="0" fill="hold" grpId="0" nodeType="afterEffect">
                                  <p:stCondLst>
                                    <p:cond delay="0"/>
                                  </p:stCondLst>
                                  <p:childTnLst>
                                    <p:set>
                                      <p:cBhvr>
                                        <p:cTn id="78" dur="1" fill="hold">
                                          <p:stCondLst>
                                            <p:cond delay="499"/>
                                          </p:stCondLst>
                                        </p:cTn>
                                        <p:tgtEl>
                                          <p:spTgt spid="28"/>
                                        </p:tgtEl>
                                        <p:attrNameLst>
                                          <p:attrName>style.visibility</p:attrName>
                                        </p:attrNameLst>
                                      </p:cBhvr>
                                      <p:to>
                                        <p:strVal val="visible"/>
                                      </p:to>
                                    </p:set>
                                  </p:childTnLst>
                                </p:cTn>
                              </p:par>
                            </p:childTnLst>
                          </p:cTn>
                        </p:par>
                        <p:par>
                          <p:cTn id="79" fill="hold">
                            <p:stCondLst>
                              <p:cond delay="2500"/>
                            </p:stCondLst>
                            <p:childTnLst>
                              <p:par>
                                <p:cTn id="80" presetID="1" presetClass="entr" presetSubtype="0" fill="hold" grpId="0" nodeType="afterEffect">
                                  <p:stCondLst>
                                    <p:cond delay="0"/>
                                  </p:stCondLst>
                                  <p:childTnLst>
                                    <p:set>
                                      <p:cBhvr>
                                        <p:cTn id="81" dur="1" fill="hold">
                                          <p:stCondLst>
                                            <p:cond delay="499"/>
                                          </p:stCondLst>
                                        </p:cTn>
                                        <p:tgtEl>
                                          <p:spTgt spid="29"/>
                                        </p:tgtEl>
                                        <p:attrNameLst>
                                          <p:attrName>style.visibility</p:attrName>
                                        </p:attrNameLst>
                                      </p:cBhvr>
                                      <p:to>
                                        <p:strVal val="visible"/>
                                      </p:to>
                                    </p:set>
                                  </p:childTnLst>
                                </p:cTn>
                              </p:par>
                            </p:childTnLst>
                          </p:cTn>
                        </p:par>
                        <p:par>
                          <p:cTn id="82" fill="hold">
                            <p:stCondLst>
                              <p:cond delay="3000"/>
                            </p:stCondLst>
                            <p:childTnLst>
                              <p:par>
                                <p:cTn id="83" presetID="1" presetClass="entr" presetSubtype="0" fill="hold" grpId="0" nodeType="afterEffect">
                                  <p:stCondLst>
                                    <p:cond delay="0"/>
                                  </p:stCondLst>
                                  <p:childTnLst>
                                    <p:set>
                                      <p:cBhvr>
                                        <p:cTn id="84" dur="1" fill="hold">
                                          <p:stCondLst>
                                            <p:cond delay="499"/>
                                          </p:stCondLst>
                                        </p:cTn>
                                        <p:tgtEl>
                                          <p:spTgt spid="72"/>
                                        </p:tgtEl>
                                        <p:attrNameLst>
                                          <p:attrName>style.visibility</p:attrName>
                                        </p:attrNameLst>
                                      </p:cBhvr>
                                      <p:to>
                                        <p:strVal val="visible"/>
                                      </p:to>
                                    </p:set>
                                  </p:childTnLst>
                                </p:cTn>
                              </p:par>
                            </p:childTnLst>
                          </p:cTn>
                        </p:par>
                        <p:par>
                          <p:cTn id="85" fill="hold">
                            <p:stCondLst>
                              <p:cond delay="3500"/>
                            </p:stCondLst>
                            <p:childTnLst>
                              <p:par>
                                <p:cTn id="86" presetID="1" presetClass="entr" presetSubtype="0" fill="hold" grpId="0" nodeType="afterEffect">
                                  <p:stCondLst>
                                    <p:cond delay="0"/>
                                  </p:stCondLst>
                                  <p:childTnLst>
                                    <p:set>
                                      <p:cBhvr>
                                        <p:cTn id="87" dur="1" fill="hold">
                                          <p:stCondLst>
                                            <p:cond delay="499"/>
                                          </p:stCondLst>
                                        </p:cTn>
                                        <p:tgtEl>
                                          <p:spTgt spid="73"/>
                                        </p:tgtEl>
                                        <p:attrNameLst>
                                          <p:attrName>style.visibility</p:attrName>
                                        </p:attrNameLst>
                                      </p:cBhvr>
                                      <p:to>
                                        <p:strVal val="visible"/>
                                      </p:to>
                                    </p:set>
                                  </p:childTnLst>
                                </p:cTn>
                              </p:par>
                            </p:childTnLst>
                          </p:cTn>
                        </p:par>
                        <p:par>
                          <p:cTn id="88" fill="hold">
                            <p:stCondLst>
                              <p:cond delay="4000"/>
                            </p:stCondLst>
                            <p:childTnLst>
                              <p:par>
                                <p:cTn id="89" presetID="1" presetClass="entr" presetSubtype="0" fill="hold" grpId="0" nodeType="afterEffect">
                                  <p:stCondLst>
                                    <p:cond delay="0"/>
                                  </p:stCondLst>
                                  <p:childTnLst>
                                    <p:set>
                                      <p:cBhvr>
                                        <p:cTn id="90" dur="1" fill="hold">
                                          <p:stCondLst>
                                            <p:cond delay="499"/>
                                          </p:stCondLst>
                                        </p:cTn>
                                        <p:tgtEl>
                                          <p:spTgt spid="8008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autoUpdateAnimBg="0"/>
      <p:bldP spid="23" grpId="0" animBg="1" autoUpdateAnimBg="0"/>
      <p:bldP spid="27" grpId="0" animBg="1" autoUpdateAnimBg="0"/>
      <p:bldP spid="28" grpId="0" animBg="1" autoUpdateAnimBg="0"/>
      <p:bldP spid="29" grpId="0" animBg="1" autoUpdateAnimBg="0"/>
      <p:bldP spid="72" grpId="0" animBg="1" autoUpdateAnimBg="0"/>
      <p:bldP spid="41" grpId="0" autoUpdateAnimBg="0"/>
      <p:bldP spid="47" grpId="0" autoUpdateAnimBg="0"/>
      <p:bldP spid="800809" grpId="0" animBg="1"/>
      <p:bldP spid="800810" grpId="0" animBg="1"/>
      <p:bldP spid="73" grpId="0" animBg="1" autoUpdateAnimBg="0"/>
      <p:bldP spid="24" grpId="0" animBg="1" autoUpdateAnimBg="0"/>
      <p:bldP spid="800813" grpId="0" autoUpdateAnimBg="0"/>
      <p:bldP spid="800814"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2818" name="Picture 2"/>
          <p:cNvPicPr>
            <a:picLocks noChangeAspect="1" noChangeArrowheads="1"/>
          </p:cNvPicPr>
          <p:nvPr/>
        </p:nvPicPr>
        <p:blipFill>
          <a:blip r:embed="rId3" cstate="print"/>
          <a:srcRect l="14066" t="23275" r="29954" b="23238"/>
          <a:stretch>
            <a:fillRect/>
          </a:stretch>
        </p:blipFill>
        <p:spPr bwMode="auto">
          <a:xfrm>
            <a:off x="685800" y="1124700"/>
            <a:ext cx="7772400" cy="5568725"/>
          </a:xfrm>
          <a:prstGeom prst="rect">
            <a:avLst/>
          </a:prstGeom>
          <a:noFill/>
          <a:ln w="9525">
            <a:noFill/>
            <a:miter lim="800000"/>
            <a:headEnd/>
            <a:tailEnd/>
          </a:ln>
          <a:effectLst/>
        </p:spPr>
      </p:pic>
      <p:sp>
        <p:nvSpPr>
          <p:cNvPr id="802819" name="Rectangle 3"/>
          <p:cNvSpPr>
            <a:spLocks noChangeArrowheads="1"/>
          </p:cNvSpPr>
          <p:nvPr/>
        </p:nvSpPr>
        <p:spPr bwMode="auto">
          <a:xfrm>
            <a:off x="270640" y="167804"/>
            <a:ext cx="8602720" cy="803276"/>
          </a:xfrm>
          <a:prstGeom prst="rect">
            <a:avLst/>
          </a:prstGeom>
          <a:noFill/>
          <a:ln w="9525">
            <a:noFill/>
            <a:miter lim="800000"/>
            <a:headEnd/>
            <a:tailEnd/>
          </a:ln>
          <a:effectLst/>
        </p:spPr>
        <p:txBody>
          <a:bodyPr anchor="ctr"/>
          <a:lstStyle/>
          <a:p>
            <a:pPr eaLnBrk="0" hangingPunct="0"/>
            <a:r>
              <a:rPr lang="en-US" sz="3200" dirty="0">
                <a:solidFill>
                  <a:schemeClr val="tx1"/>
                </a:solidFill>
                <a:latin typeface="Arial" pitchFamily="34" charset="0"/>
                <a:cs typeface="Arial" pitchFamily="34" charset="0"/>
              </a:rPr>
              <a:t>HFOs </a:t>
            </a:r>
            <a:r>
              <a:rPr lang="en-US" sz="3200" dirty="0" smtClean="0">
                <a:solidFill>
                  <a:schemeClr val="tx1"/>
                </a:solidFill>
                <a:latin typeface="Arial" pitchFamily="34" charset="0"/>
                <a:cs typeface="Arial" pitchFamily="34" charset="0"/>
              </a:rPr>
              <a:t>often occur at the same time as spikes</a:t>
            </a:r>
            <a:endParaRPr lang="en-CA" sz="3200" dirty="0">
              <a:solidFill>
                <a:schemeClr val="tx1"/>
              </a:solidFill>
              <a:latin typeface="Arial" pitchFamily="34" charset="0"/>
              <a:cs typeface="Arial" pitchFamily="34" charset="0"/>
            </a:endParaRPr>
          </a:p>
        </p:txBody>
      </p:sp>
      <p:grpSp>
        <p:nvGrpSpPr>
          <p:cNvPr id="2" name="Group 5"/>
          <p:cNvGrpSpPr/>
          <p:nvPr/>
        </p:nvGrpSpPr>
        <p:grpSpPr>
          <a:xfrm>
            <a:off x="1307575" y="4120290"/>
            <a:ext cx="1843440" cy="1958655"/>
            <a:chOff x="1230765" y="3813050"/>
            <a:chExt cx="1843440" cy="1958655"/>
          </a:xfrm>
        </p:grpSpPr>
        <p:sp>
          <p:nvSpPr>
            <p:cNvPr id="4" name="Oval 3"/>
            <p:cNvSpPr/>
            <p:nvPr/>
          </p:nvSpPr>
          <p:spPr bwMode="auto">
            <a:xfrm>
              <a:off x="2344510" y="4619555"/>
              <a:ext cx="729695" cy="1152150"/>
            </a:xfrm>
            <a:prstGeom prst="ellipse">
              <a:avLst/>
            </a:pr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FF"/>
                </a:solidFill>
                <a:effectLst/>
                <a:latin typeface="Times New Roman" pitchFamily="18" charset="0"/>
              </a:endParaRPr>
            </a:p>
          </p:txBody>
        </p:sp>
        <p:sp>
          <p:nvSpPr>
            <p:cNvPr id="5" name="TextBox 4"/>
            <p:cNvSpPr txBox="1"/>
            <p:nvPr/>
          </p:nvSpPr>
          <p:spPr>
            <a:xfrm>
              <a:off x="1230765" y="3813050"/>
              <a:ext cx="1728225" cy="830997"/>
            </a:xfrm>
            <a:prstGeom prst="rect">
              <a:avLst/>
            </a:prstGeom>
            <a:noFill/>
            <a:ln w="28575">
              <a:solidFill>
                <a:srgbClr val="0070C0"/>
              </a:solidFill>
            </a:ln>
          </p:spPr>
          <p:txBody>
            <a:bodyPr wrap="square" rtlCol="0">
              <a:spAutoFit/>
            </a:bodyPr>
            <a:lstStyle/>
            <a:p>
              <a:pPr algn="l"/>
              <a:r>
                <a:rPr lang="en-US" sz="1600" b="1" dirty="0" smtClean="0">
                  <a:solidFill>
                    <a:srgbClr val="0070C0"/>
                  </a:solidFill>
                  <a:latin typeface="Arial" pitchFamily="34" charset="0"/>
                  <a:cs typeface="Arial" pitchFamily="34" charset="0"/>
                </a:rPr>
                <a:t>Can result from filtering of a fast transient</a:t>
              </a:r>
              <a:endParaRPr lang="en-US" sz="1600" b="1" dirty="0">
                <a:solidFill>
                  <a:srgbClr val="0070C0"/>
                </a:solidFill>
                <a:latin typeface="Arial" pitchFamily="34" charset="0"/>
                <a:cs typeface="Arial"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 y="173725"/>
            <a:ext cx="9142195" cy="1143000"/>
          </a:xfrm>
        </p:spPr>
        <p:txBody>
          <a:bodyPr/>
          <a:lstStyle/>
          <a:p>
            <a:r>
              <a:rPr lang="en-US" sz="2800" dirty="0" smtClean="0">
                <a:solidFill>
                  <a:schemeClr val="tx1"/>
                </a:solidFill>
                <a:effectLst/>
                <a:latin typeface="Arial" pitchFamily="34" charset="0"/>
                <a:cs typeface="Arial" pitchFamily="34" charset="0"/>
              </a:rPr>
              <a:t>Different Types of Filter</a:t>
            </a:r>
            <a:br>
              <a:rPr lang="en-US" sz="2800" dirty="0" smtClean="0">
                <a:solidFill>
                  <a:schemeClr val="tx1"/>
                </a:solidFill>
                <a:effectLst/>
                <a:latin typeface="Arial" pitchFamily="34" charset="0"/>
                <a:cs typeface="Arial" pitchFamily="34" charset="0"/>
              </a:rPr>
            </a:br>
            <a:r>
              <a:rPr lang="en-US" sz="2400" dirty="0" smtClean="0">
                <a:solidFill>
                  <a:schemeClr val="tx1"/>
                </a:solidFill>
                <a:effectLst/>
                <a:latin typeface="Arial" pitchFamily="34" charset="0"/>
                <a:cs typeface="Arial" pitchFamily="34" charset="0"/>
              </a:rPr>
              <a:t>Filtering a sharp transient results in “false” oscillations; some filters are worse than others</a:t>
            </a:r>
            <a:endParaRPr lang="en-US" sz="2400" dirty="0">
              <a:solidFill>
                <a:schemeClr val="tx1"/>
              </a:solidFill>
              <a:effectLst/>
              <a:latin typeface="Arial" pitchFamily="34" charset="0"/>
              <a:cs typeface="Arial" pitchFamily="34" charset="0"/>
            </a:endParaRPr>
          </a:p>
        </p:txBody>
      </p:sp>
      <p:pic>
        <p:nvPicPr>
          <p:cNvPr id="1030145" name="Picture 1"/>
          <p:cNvPicPr>
            <a:picLocks noChangeAspect="1" noChangeArrowheads="1"/>
          </p:cNvPicPr>
          <p:nvPr/>
        </p:nvPicPr>
        <p:blipFill>
          <a:blip r:embed="rId2" cstate="print"/>
          <a:srcRect l="4456" r="3006"/>
          <a:stretch>
            <a:fillRect/>
          </a:stretch>
        </p:blipFill>
        <p:spPr bwMode="auto">
          <a:xfrm>
            <a:off x="-11398" y="1613010"/>
            <a:ext cx="9191998" cy="5118820"/>
          </a:xfrm>
          <a:prstGeom prst="rect">
            <a:avLst/>
          </a:prstGeom>
          <a:noFill/>
          <a:ln w="9525">
            <a:noFill/>
            <a:miter lim="800000"/>
            <a:headEnd/>
            <a:tailEnd/>
          </a:ln>
          <a:effectLst/>
        </p:spPr>
      </p:pic>
      <p:sp>
        <p:nvSpPr>
          <p:cNvPr id="4" name="TextBox 3"/>
          <p:cNvSpPr txBox="1"/>
          <p:nvPr/>
        </p:nvSpPr>
        <p:spPr>
          <a:xfrm>
            <a:off x="424260" y="2161635"/>
            <a:ext cx="2503699" cy="1200329"/>
          </a:xfrm>
          <a:prstGeom prst="rect">
            <a:avLst/>
          </a:prstGeom>
          <a:noFill/>
        </p:spPr>
        <p:txBody>
          <a:bodyPr wrap="square" rtlCol="0">
            <a:spAutoFit/>
          </a:bodyPr>
          <a:lstStyle/>
          <a:p>
            <a:r>
              <a:rPr lang="en-US" dirty="0" smtClean="0">
                <a:solidFill>
                  <a:schemeClr val="accent6"/>
                </a:solidFill>
                <a:latin typeface="Arial" pitchFamily="34" charset="0"/>
                <a:cs typeface="Arial" pitchFamily="34" charset="0"/>
              </a:rPr>
              <a:t>FIR filter is highly recommended</a:t>
            </a:r>
            <a:endParaRPr lang="en-US" dirty="0">
              <a:solidFill>
                <a:schemeClr val="accent6"/>
              </a:solidFill>
              <a:latin typeface="Arial" pitchFamily="34" charset="0"/>
              <a:cs typeface="Arial" pitchFamily="34" charset="0"/>
            </a:endParaRPr>
          </a:p>
        </p:txBody>
      </p:sp>
      <p:sp>
        <p:nvSpPr>
          <p:cNvPr id="5" name="Oval 4"/>
          <p:cNvSpPr/>
          <p:nvPr/>
        </p:nvSpPr>
        <p:spPr bwMode="auto">
          <a:xfrm>
            <a:off x="4572000" y="1969610"/>
            <a:ext cx="499265" cy="652885"/>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FF"/>
              </a:solidFill>
              <a:effectLst/>
              <a:latin typeface="Times New Roman" pitchFamily="18" charset="0"/>
            </a:endParaRPr>
          </a:p>
        </p:txBody>
      </p:sp>
      <p:sp>
        <p:nvSpPr>
          <p:cNvPr id="6" name="TextBox 5"/>
          <p:cNvSpPr txBox="1"/>
          <p:nvPr/>
        </p:nvSpPr>
        <p:spPr>
          <a:xfrm>
            <a:off x="385855" y="4926795"/>
            <a:ext cx="2503699" cy="707886"/>
          </a:xfrm>
          <a:prstGeom prst="rect">
            <a:avLst/>
          </a:prstGeom>
          <a:noFill/>
        </p:spPr>
        <p:txBody>
          <a:bodyPr wrap="square" rtlCol="0">
            <a:spAutoFit/>
          </a:bodyPr>
          <a:lstStyle/>
          <a:p>
            <a:r>
              <a:rPr lang="en-US" sz="2000" dirty="0" smtClean="0">
                <a:solidFill>
                  <a:schemeClr val="bg1"/>
                </a:solidFill>
              </a:rPr>
              <a:t>Sharp transient without any HFO</a:t>
            </a:r>
            <a:endParaRPr lang="en-US" sz="20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theme/theme1.xml><?xml version="1.0" encoding="utf-8"?>
<a:theme xmlns:a="http://schemas.openxmlformats.org/drawingml/2006/main" name="Default Design">
  <a:themeElements>
    <a:clrScheme name="Custom 2">
      <a:dk1>
        <a:srgbClr val="000000"/>
      </a:dk1>
      <a:lt1>
        <a:srgbClr val="FFFFFF"/>
      </a:lt1>
      <a:dk2>
        <a:srgbClr val="000000"/>
      </a:dk2>
      <a:lt2>
        <a:srgbClr val="808080"/>
      </a:lt2>
      <a:accent1>
        <a:srgbClr val="00B0F0"/>
      </a:accent1>
      <a:accent2>
        <a:srgbClr val="0070C0"/>
      </a:accent2>
      <a:accent3>
        <a:srgbClr val="FFFFFF"/>
      </a:accent3>
      <a:accent4>
        <a:srgbClr val="000000"/>
      </a:accent4>
      <a:accent5>
        <a:srgbClr val="00CC99"/>
      </a:accent5>
      <a:accent6>
        <a:srgbClr val="C00000"/>
      </a:accent6>
      <a:hlink>
        <a:srgbClr val="CCCCFF"/>
      </a:hlink>
      <a:folHlink>
        <a:srgbClr val="B2B2B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33776</TotalTime>
  <Words>3377</Words>
  <Application>Microsoft Office PowerPoint</Application>
  <PresentationFormat>On-screen Show (4:3)</PresentationFormat>
  <Paragraphs>315</Paragraphs>
  <Slides>55</Slides>
  <Notes>9</Notes>
  <HiddenSlides>0</HiddenSlides>
  <MMClips>0</MMClips>
  <ScaleCrop>false</ScaleCrop>
  <HeadingPairs>
    <vt:vector size="8" baseType="variant">
      <vt:variant>
        <vt:lpstr>Fonts Used</vt:lpstr>
      </vt:variant>
      <vt:variant>
        <vt:i4>12</vt:i4>
      </vt:variant>
      <vt:variant>
        <vt:lpstr>Theme</vt:lpstr>
      </vt:variant>
      <vt:variant>
        <vt:i4>4</vt:i4>
      </vt:variant>
      <vt:variant>
        <vt:lpstr>Embedded OLE Servers</vt:lpstr>
      </vt:variant>
      <vt:variant>
        <vt:i4>1</vt:i4>
      </vt:variant>
      <vt:variant>
        <vt:lpstr>Slide Titles</vt:lpstr>
      </vt:variant>
      <vt:variant>
        <vt:i4>55</vt:i4>
      </vt:variant>
    </vt:vector>
  </HeadingPairs>
  <TitlesOfParts>
    <vt:vector size="72" baseType="lpstr">
      <vt:lpstr>AdvCORRESAST</vt:lpstr>
      <vt:lpstr>AdvGulliv-R</vt:lpstr>
      <vt:lpstr>Arial</vt:lpstr>
      <vt:lpstr>Brush Script MT</vt:lpstr>
      <vt:lpstr>Calibri</vt:lpstr>
      <vt:lpstr>Calibri Light</vt:lpstr>
      <vt:lpstr>Century</vt:lpstr>
      <vt:lpstr>Century Schoolbook</vt:lpstr>
      <vt:lpstr>Gill Sans Ultra Bold</vt:lpstr>
      <vt:lpstr>msgothic</vt:lpstr>
      <vt:lpstr>Times New Roman</vt:lpstr>
      <vt:lpstr>Wingdings</vt:lpstr>
      <vt:lpstr>Default Design</vt:lpstr>
      <vt:lpstr>3_Office Theme</vt:lpstr>
      <vt:lpstr>Larissa-Design</vt:lpstr>
      <vt:lpstr>Office Theme</vt:lpstr>
      <vt:lpstr>Photo Editor Photo</vt:lpstr>
      <vt:lpstr>   New Intracranial EEG Markers: High Frequency Oscillations, Very Slow Activity</vt:lpstr>
      <vt:lpstr>Disclosures Jean Gotman </vt:lpstr>
      <vt:lpstr>Outline</vt:lpstr>
      <vt:lpstr>Definition and Context </vt:lpstr>
      <vt:lpstr>Recording HFOs</vt:lpstr>
      <vt:lpstr>PowerPoint Presentation</vt:lpstr>
      <vt:lpstr>Marking HFOs</vt:lpstr>
      <vt:lpstr>PowerPoint Presentation</vt:lpstr>
      <vt:lpstr>Different Types of Filter Filtering a sharp transient results in “false” oscillations; some filters are worse than others</vt:lpstr>
      <vt:lpstr>PowerPoint Presentation</vt:lpstr>
      <vt:lpstr>Ictal HFOs correlate with SOZ, not with presence of pathology</vt:lpstr>
      <vt:lpstr>PowerPoint Presentation</vt:lpstr>
      <vt:lpstr>Interictal HFOs and the Seizure Onset Zone</vt:lpstr>
      <vt:lpstr>Outline</vt:lpstr>
      <vt:lpstr>Effect of Sleep Stages on HFO Rates in Human Mesial Temporal Lobe Structures</vt:lpstr>
      <vt:lpstr>Are spikes and HFOs facilitated by specific events during Slow Wave Sleep?</vt:lpstr>
      <vt:lpstr>PowerPoint Presentation</vt:lpstr>
      <vt:lpstr>Outline</vt:lpstr>
      <vt:lpstr>Are HFOs useful in defining  the region to resect?</vt:lpstr>
      <vt:lpstr>Removing the HFO generating regions: surgical follow up  Jacobs et al, Annals of Neurology, 2010</vt:lpstr>
      <vt:lpstr>Patients with higher ripple resection ratio are more likely to have a good surgical outcome </vt:lpstr>
      <vt:lpstr>Patients with higher fast ripple resection ratio are more likely to have a good surgical outcome </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Collaborators</vt:lpstr>
      <vt:lpstr>The End</vt:lpstr>
      <vt:lpstr>PowerPoint Presentation</vt:lpstr>
      <vt:lpstr>Removing the HFO generating regions:  surgical follow up Jacobs et al, Annals of Neurology, 2010</vt:lpstr>
      <vt:lpstr>PowerPoint Presentation</vt:lpstr>
      <vt:lpstr>Using HFOs to Define the Resection:  What are the Issues?</vt:lpstr>
      <vt:lpstr>Conclusions </vt:lpstr>
      <vt:lpstr>Conclusions </vt:lpstr>
      <vt:lpstr>PowerPoint Presentation</vt:lpstr>
      <vt:lpstr>PowerPoint Presentation</vt:lpstr>
      <vt:lpstr>PowerPoint Presentation</vt:lpstr>
      <vt:lpstr>PowerPoint Presentation</vt:lpstr>
      <vt:lpstr>PowerPoint Presentation</vt:lpstr>
      <vt:lpstr>Seizure Onset Zone: Right Amygdala </vt:lpstr>
      <vt:lpstr>PowerPoint Presentation</vt:lpstr>
      <vt:lpstr>PowerPoint Presentation</vt:lpstr>
      <vt:lpstr>PowerPoint Presentation</vt:lpstr>
      <vt:lpstr>PowerPoint Presentation</vt:lpstr>
      <vt:lpstr>PowerPoint Presentation</vt:lpstr>
      <vt:lpstr>HFOs in Different Lesion Types</vt:lpstr>
    </vt:vector>
  </TitlesOfParts>
  <Company>Hospital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Scalp Monitoring with 32 Channels: Temporal Region</dc:title>
  <dc:creator>Jean Gotman</dc:creator>
  <cp:lastModifiedBy>Jean Gotman</cp:lastModifiedBy>
  <cp:revision>502</cp:revision>
  <dcterms:created xsi:type="dcterms:W3CDTF">2000-04-26T20:59:51Z</dcterms:created>
  <dcterms:modified xsi:type="dcterms:W3CDTF">2016-10-15T13:11:46Z</dcterms:modified>
</cp:coreProperties>
</file>