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0" r:id="rId3"/>
    <p:sldMasterId id="2147483732" r:id="rId4"/>
    <p:sldMasterId id="2147483744" r:id="rId5"/>
    <p:sldMasterId id="2147483756" r:id="rId6"/>
    <p:sldMasterId id="2147483768" r:id="rId7"/>
  </p:sldMasterIdLst>
  <p:notesMasterIdLst>
    <p:notesMasterId r:id="rId76"/>
  </p:notesMasterIdLst>
  <p:sldIdLst>
    <p:sldId id="309" r:id="rId8"/>
    <p:sldId id="299" r:id="rId9"/>
    <p:sldId id="343" r:id="rId10"/>
    <p:sldId id="328" r:id="rId11"/>
    <p:sldId id="410" r:id="rId12"/>
    <p:sldId id="330" r:id="rId13"/>
    <p:sldId id="331" r:id="rId14"/>
    <p:sldId id="344" r:id="rId15"/>
    <p:sldId id="346" r:id="rId16"/>
    <p:sldId id="326" r:id="rId17"/>
    <p:sldId id="325" r:id="rId18"/>
    <p:sldId id="348" r:id="rId19"/>
    <p:sldId id="391" r:id="rId20"/>
    <p:sldId id="393" r:id="rId21"/>
    <p:sldId id="400" r:id="rId22"/>
    <p:sldId id="397" r:id="rId23"/>
    <p:sldId id="399" r:id="rId24"/>
    <p:sldId id="360" r:id="rId25"/>
    <p:sldId id="361" r:id="rId26"/>
    <p:sldId id="362" r:id="rId27"/>
    <p:sldId id="363" r:id="rId28"/>
    <p:sldId id="364" r:id="rId29"/>
    <p:sldId id="365" r:id="rId30"/>
    <p:sldId id="366" r:id="rId31"/>
    <p:sldId id="367" r:id="rId32"/>
    <p:sldId id="368" r:id="rId33"/>
    <p:sldId id="338" r:id="rId34"/>
    <p:sldId id="339" r:id="rId35"/>
    <p:sldId id="340" r:id="rId36"/>
    <p:sldId id="341" r:id="rId37"/>
    <p:sldId id="371" r:id="rId38"/>
    <p:sldId id="411" r:id="rId39"/>
    <p:sldId id="423" r:id="rId40"/>
    <p:sldId id="413" r:id="rId41"/>
    <p:sldId id="415" r:id="rId42"/>
    <p:sldId id="416" r:id="rId43"/>
    <p:sldId id="417" r:id="rId44"/>
    <p:sldId id="329" r:id="rId45"/>
    <p:sldId id="419" r:id="rId46"/>
    <p:sldId id="420" r:id="rId47"/>
    <p:sldId id="421" r:id="rId48"/>
    <p:sldId id="372" r:id="rId49"/>
    <p:sldId id="422" r:id="rId50"/>
    <p:sldId id="347" r:id="rId51"/>
    <p:sldId id="342" r:id="rId52"/>
    <p:sldId id="424" r:id="rId53"/>
    <p:sldId id="402" r:id="rId54"/>
    <p:sldId id="403" r:id="rId55"/>
    <p:sldId id="404" r:id="rId56"/>
    <p:sldId id="405" r:id="rId57"/>
    <p:sldId id="406" r:id="rId58"/>
    <p:sldId id="407" r:id="rId59"/>
    <p:sldId id="382" r:id="rId60"/>
    <p:sldId id="384" r:id="rId61"/>
    <p:sldId id="385" r:id="rId62"/>
    <p:sldId id="386" r:id="rId63"/>
    <p:sldId id="387" r:id="rId64"/>
    <p:sldId id="388" r:id="rId65"/>
    <p:sldId id="390" r:id="rId66"/>
    <p:sldId id="322" r:id="rId67"/>
    <p:sldId id="425" r:id="rId68"/>
    <p:sldId id="297" r:id="rId69"/>
    <p:sldId id="327" r:id="rId70"/>
    <p:sldId id="336" r:id="rId71"/>
    <p:sldId id="345" r:id="rId72"/>
    <p:sldId id="321" r:id="rId73"/>
    <p:sldId id="408" r:id="rId74"/>
    <p:sldId id="40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6E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66" d="100"/>
        <a:sy n="66" d="100"/>
      </p:scale>
      <p:origin x="0" y="-2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4" Type="http://schemas.openxmlformats.org/officeDocument/2006/relationships/image" Target="../media/image4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6FA803-8F21-4B5F-9807-225D9FF65740}" type="datetimeFigureOut">
              <a:rPr lang="en-US" smtClean="0"/>
              <a:pPr/>
              <a:t>10/12/2016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EA37F9-0B4B-4C8D-8EE7-36F5EA4E3792}" type="slidenum">
              <a:rPr lang="en-US" smtClean="0"/>
              <a:pPr/>
              <a:t>‹#›</a:t>
            </a:fld>
            <a:endParaRPr lang="en-US"/>
          </a:p>
        </p:txBody>
      </p:sp>
    </p:spTree>
    <p:extLst>
      <p:ext uri="{BB962C8B-B14F-4D97-AF65-F5344CB8AC3E}">
        <p14:creationId xmlns:p14="http://schemas.microsoft.com/office/powerpoint/2010/main" val="2752720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27013" y="227013"/>
            <a:ext cx="8683625" cy="5532437"/>
          </a:xfrm>
          <a:prstGeom prst="rect">
            <a:avLst/>
          </a:prstGeom>
          <a:solidFill>
            <a:srgbClr val="001948"/>
          </a:solidFill>
          <a:ln>
            <a:noFill/>
          </a:ln>
          <a:extLst/>
        </p:spPr>
        <p:txBody>
          <a:bodyPr wrap="none" anchor="ctr"/>
          <a:lstStyle>
            <a:lvl1pPr>
              <a:defRPr sz="2400">
                <a:solidFill>
                  <a:schemeClr val="tx1"/>
                </a:solidFill>
                <a:latin typeface="Arial" charset="0"/>
                <a:ea typeface="ヒラギノ角ゴ Pro W3" pitchFamily="-128" charset="-128"/>
              </a:defRPr>
            </a:lvl1pPr>
            <a:lvl2pPr marL="742950" indent="-285750">
              <a:defRPr sz="2400">
                <a:solidFill>
                  <a:schemeClr val="tx1"/>
                </a:solidFill>
                <a:latin typeface="Arial" charset="0"/>
                <a:ea typeface="ヒラギノ角ゴ Pro W3" pitchFamily="-128" charset="-128"/>
              </a:defRPr>
            </a:lvl2pPr>
            <a:lvl3pPr marL="1143000" indent="-228600">
              <a:defRPr sz="2400">
                <a:solidFill>
                  <a:schemeClr val="tx1"/>
                </a:solidFill>
                <a:latin typeface="Arial" charset="0"/>
                <a:ea typeface="ヒラギノ角ゴ Pro W3" pitchFamily="-128" charset="-128"/>
              </a:defRPr>
            </a:lvl3pPr>
            <a:lvl4pPr marL="1600200" indent="-228600">
              <a:defRPr sz="2400">
                <a:solidFill>
                  <a:schemeClr val="tx1"/>
                </a:solidFill>
                <a:latin typeface="Arial" charset="0"/>
                <a:ea typeface="ヒラギノ角ゴ Pro W3" pitchFamily="-128" charset="-128"/>
              </a:defRPr>
            </a:lvl4pPr>
            <a:lvl5pPr marL="2057400" indent="-228600">
              <a:defRPr sz="2400">
                <a:solidFill>
                  <a:schemeClr val="tx1"/>
                </a:solidFill>
                <a:latin typeface="Arial" charset="0"/>
                <a:ea typeface="ヒラギノ角ゴ Pro W3" pitchFamily="-1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28" charset="-128"/>
              </a:defRPr>
            </a:lvl9pPr>
          </a:lstStyle>
          <a:p>
            <a:pPr eaLnBrk="0" fontAlgn="base" hangingPunct="0">
              <a:spcBef>
                <a:spcPct val="0"/>
              </a:spcBef>
              <a:spcAft>
                <a:spcPct val="0"/>
              </a:spcAft>
              <a:defRPr/>
            </a:pPr>
            <a:endParaRPr lang="en-US" altLang="en-US">
              <a:solidFill>
                <a:srgbClr val="000000"/>
              </a:solidFill>
              <a:cs typeface="Arial" pitchFamily="34" charset="0"/>
            </a:endParaRPr>
          </a:p>
        </p:txBody>
      </p:sp>
      <p:pic>
        <p:nvPicPr>
          <p:cNvPr id="5" name="Picture 2" descr="PPT wordmark"/>
          <p:cNvPicPr>
            <a:picLocks noChangeAspect="1" noChangeArrowheads="1"/>
          </p:cNvPicPr>
          <p:nvPr/>
        </p:nvPicPr>
        <p:blipFill>
          <a:blip r:embed="rId2" cstate="print"/>
          <a:srcRect/>
          <a:stretch>
            <a:fillRect/>
          </a:stretch>
        </p:blipFill>
        <p:spPr bwMode="auto">
          <a:xfrm>
            <a:off x="249238" y="6029325"/>
            <a:ext cx="2855912" cy="696913"/>
          </a:xfrm>
          <a:prstGeom prst="rect">
            <a:avLst/>
          </a:prstGeom>
          <a:noFill/>
          <a:ln w="9525">
            <a:noFill/>
            <a:miter lim="800000"/>
            <a:headEnd/>
            <a:tailEnd/>
          </a:ln>
        </p:spPr>
      </p:pic>
      <p:sp>
        <p:nvSpPr>
          <p:cNvPr id="6" name="Line 6"/>
          <p:cNvSpPr>
            <a:spLocks noChangeShapeType="1"/>
          </p:cNvSpPr>
          <p:nvPr/>
        </p:nvSpPr>
        <p:spPr bwMode="auto">
          <a:xfrm>
            <a:off x="227013" y="5918200"/>
            <a:ext cx="8683625" cy="0"/>
          </a:xfrm>
          <a:prstGeom prst="line">
            <a:avLst/>
          </a:prstGeom>
          <a:noFill/>
          <a:ln w="9525">
            <a:solidFill>
              <a:srgbClr val="001948"/>
            </a:solidFill>
            <a:round/>
            <a:headEnd/>
            <a:tailEnd/>
          </a:ln>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pitchFamily="34" charset="0"/>
            </a:endParaRPr>
          </a:p>
        </p:txBody>
      </p:sp>
      <p:sp>
        <p:nvSpPr>
          <p:cNvPr id="16387" name="Rectangle 3"/>
          <p:cNvSpPr>
            <a:spLocks noGrp="1" noChangeArrowheads="1"/>
          </p:cNvSpPr>
          <p:nvPr>
            <p:ph type="ctrTitle"/>
          </p:nvPr>
        </p:nvSpPr>
        <p:spPr>
          <a:xfrm>
            <a:off x="227013" y="609600"/>
            <a:ext cx="8383587" cy="2514600"/>
          </a:xfrm>
        </p:spPr>
        <p:txBody>
          <a:bodyPr anchor="b"/>
          <a:lstStyle>
            <a:lvl1pPr>
              <a:defRPr>
                <a:solidFill>
                  <a:schemeClr val="bg1"/>
                </a:solidFill>
              </a:defRPr>
            </a:lvl1pPr>
          </a:lstStyle>
          <a:p>
            <a:pPr lvl="0"/>
            <a:r>
              <a:rPr lang="en-US" altLang="en-US" noProof="0"/>
              <a:t>Click to edit Master title style</a:t>
            </a:r>
          </a:p>
        </p:txBody>
      </p:sp>
      <p:sp>
        <p:nvSpPr>
          <p:cNvPr id="16388" name="Rectangle 4"/>
          <p:cNvSpPr>
            <a:spLocks noGrp="1" noChangeArrowheads="1"/>
          </p:cNvSpPr>
          <p:nvPr>
            <p:ph type="subTitle" idx="1"/>
          </p:nvPr>
        </p:nvSpPr>
        <p:spPr>
          <a:xfrm>
            <a:off x="227013" y="3124200"/>
            <a:ext cx="8383587" cy="2209800"/>
          </a:xfrm>
        </p:spPr>
        <p:txBody>
          <a:bodyPr/>
          <a:lstStyle>
            <a:lvl1pPr marL="0" indent="55563">
              <a:buFontTx/>
              <a:buNone/>
              <a:defRPr sz="2400">
                <a:solidFill>
                  <a:schemeClr val="bg1"/>
                </a:solidFill>
              </a:defRPr>
            </a:lvl1pPr>
          </a:lstStyle>
          <a:p>
            <a:pPr lvl="0"/>
            <a:r>
              <a:rPr lang="en-US" altLang="en-US" noProof="0"/>
              <a:t>Click to edit Master subtitle style</a:t>
            </a:r>
          </a:p>
        </p:txBody>
      </p:sp>
      <p:sp>
        <p:nvSpPr>
          <p:cNvPr id="7" name="Rectangle 5"/>
          <p:cNvSpPr>
            <a:spLocks noGrp="1" noChangeArrowheads="1"/>
          </p:cNvSpPr>
          <p:nvPr>
            <p:ph type="dt" sz="half" idx="10"/>
          </p:nvPr>
        </p:nvSpPr>
        <p:spPr/>
        <p:txBody>
          <a:bodyPr/>
          <a:lstStyle>
            <a:lvl1pPr eaLnBrk="1" hangingPunct="1">
              <a:defRPr>
                <a:cs typeface="Arial" charset="0"/>
              </a:defRPr>
            </a:lvl1pPr>
          </a:lstStyle>
          <a:p>
            <a:pPr>
              <a:defRPr/>
            </a:pPr>
            <a:fld id="{2D54914A-50B1-4C81-BACC-3CF4261A99E5}" type="datetime1">
              <a:rPr lang="en-US" altLang="en-US"/>
              <a:pPr>
                <a:defRPr/>
              </a:pPr>
              <a:t>10/12/2016</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53FEDCD8-4371-4737-893B-0A545C1D0AC3}" type="datetime1">
              <a:rPr lang="en-US" altLang="en-US"/>
              <a:pPr>
                <a:defRPr/>
              </a:pPr>
              <a:t>10/12/2016</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455613"/>
            <a:ext cx="2170113"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7013" y="455613"/>
            <a:ext cx="6361112"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26F86E90-B908-4D47-90C6-684BA8B80908}" type="datetime1">
              <a:rPr lang="en-US" altLang="en-US"/>
              <a:pPr>
                <a:defRPr/>
              </a:pPr>
              <a:t>10/12/2016</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3A8A9D1-B25B-415C-8934-A1F84B81C9A9}"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7A49BD-F8AD-4189-B9BB-1745628D420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AD6D94-026F-4F71-93D1-808B9031720D}"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1712A8-9449-4CDF-99F9-18AF5942770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16939FC-D194-4EA8-8976-7593D6854EBF}"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9EE7E0-0DF2-4109-993B-6A33826E312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8400DE-7720-4529-8359-A5F5FF725692}" type="datetimeFigureOut">
              <a:rPr lang="en-US">
                <a:solidFill>
                  <a:prstClr val="black">
                    <a:tint val="75000"/>
                  </a:prstClr>
                </a:solidFill>
              </a:rPr>
              <a:pPr>
                <a:defRPr/>
              </a:pPr>
              <a:t>10/12/2016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C90F70-638B-4089-994F-4869EA87B36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AA49CA-351B-4D44-8883-7052E2B078E1}" type="datetimeFigureOut">
              <a:rPr lang="en-US">
                <a:solidFill>
                  <a:prstClr val="black">
                    <a:tint val="75000"/>
                  </a:prstClr>
                </a:solidFill>
              </a:rPr>
              <a:pPr>
                <a:defRPr/>
              </a:pPr>
              <a:t>10/12/2016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6FE6465-73F0-430A-8DD7-36AC14F87E4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D8080CF-3D40-4705-B40F-B8C4362CA261}" type="datetimeFigureOut">
              <a:rPr lang="en-US">
                <a:solidFill>
                  <a:prstClr val="black">
                    <a:tint val="75000"/>
                  </a:prstClr>
                </a:solidFill>
              </a:rPr>
              <a:pPr>
                <a:defRPr/>
              </a:pPr>
              <a:t>10/12/2016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E60A073-A10B-4B2B-BB50-0BAB5B9042B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E2011B-21A3-490D-B6EC-06637062C2DC}" type="datetimeFigureOut">
              <a:rPr lang="en-US">
                <a:solidFill>
                  <a:prstClr val="black">
                    <a:tint val="75000"/>
                  </a:prstClr>
                </a:solidFill>
              </a:rPr>
              <a:pPr>
                <a:defRPr/>
              </a:pPr>
              <a:t>10/12/2016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3D761D-D94F-4087-9EEA-00C98C46518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93EC91-F112-49AA-A269-EB3DDBBDD266}" type="datetimeFigureOut">
              <a:rPr lang="en-US">
                <a:solidFill>
                  <a:prstClr val="black">
                    <a:tint val="75000"/>
                  </a:prstClr>
                </a:solidFill>
              </a:rPr>
              <a:pPr>
                <a:defRPr/>
              </a:pPr>
              <a:t>10/12/2016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AC9815A-5AF0-44ED-A6E5-FCDDC955BED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D4ED6EEE-6FC5-4945-BFD8-BA66925E28DB}" type="datetime1">
              <a:rPr lang="en-US" altLang="en-US"/>
              <a:pPr>
                <a:defRPr/>
              </a:pPr>
              <a:t>10/12/2016</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EDEE36-483F-4A26-96D4-752B6EDA58F9}" type="datetimeFigureOut">
              <a:rPr lang="en-US">
                <a:solidFill>
                  <a:prstClr val="black">
                    <a:tint val="75000"/>
                  </a:prstClr>
                </a:solidFill>
              </a:rPr>
              <a:pPr>
                <a:defRPr/>
              </a:pPr>
              <a:t>10/12/2016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3DDB259-33BE-4F22-A87E-D08C24DFA73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E92C5E-878A-4AE9-BBB0-B616442EC893}"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06AB65-FDF2-41E4-83EB-E3DDDB8C78B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42807B7-7D9D-4D6E-AB30-24911030E7B9}"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CE373D-C979-4D10-9AF3-886B383A9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E2E63E43-8F14-4D1A-9F2C-D9DF25B62022}" type="slidenum">
              <a:rPr lang="en-CA" altLang="en-US"/>
              <a:pPr/>
              <a:t>‹#›</a:t>
            </a:fld>
            <a:endParaRPr lang="en-CA" altLang="en-US"/>
          </a:p>
        </p:txBody>
      </p:sp>
    </p:spTree>
    <p:extLst>
      <p:ext uri="{BB962C8B-B14F-4D97-AF65-F5344CB8AC3E}">
        <p14:creationId xmlns:p14="http://schemas.microsoft.com/office/powerpoint/2010/main" val="3570885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2B8B8E59-C922-404F-BBB6-B459542E1B5D}" type="slidenum">
              <a:rPr lang="en-CA" altLang="en-US"/>
              <a:pPr/>
              <a:t>‹#›</a:t>
            </a:fld>
            <a:endParaRPr lang="en-CA" altLang="en-US"/>
          </a:p>
        </p:txBody>
      </p:sp>
    </p:spTree>
    <p:extLst>
      <p:ext uri="{BB962C8B-B14F-4D97-AF65-F5344CB8AC3E}">
        <p14:creationId xmlns:p14="http://schemas.microsoft.com/office/powerpoint/2010/main" val="2942607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4294DC6C-8872-48A5-8785-D6CE57BD0B04}" type="slidenum">
              <a:rPr lang="en-CA" altLang="en-US"/>
              <a:pPr/>
              <a:t>‹#›</a:t>
            </a:fld>
            <a:endParaRPr lang="en-CA" altLang="en-US"/>
          </a:p>
        </p:txBody>
      </p:sp>
    </p:spTree>
    <p:extLst>
      <p:ext uri="{BB962C8B-B14F-4D97-AF65-F5344CB8AC3E}">
        <p14:creationId xmlns:p14="http://schemas.microsoft.com/office/powerpoint/2010/main" val="1911188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AE92F18B-9D7D-4503-832F-82EE5215DD67}" type="slidenum">
              <a:rPr lang="en-CA" altLang="en-US"/>
              <a:pPr/>
              <a:t>‹#›</a:t>
            </a:fld>
            <a:endParaRPr lang="en-CA" altLang="en-US"/>
          </a:p>
        </p:txBody>
      </p:sp>
    </p:spTree>
    <p:extLst>
      <p:ext uri="{BB962C8B-B14F-4D97-AF65-F5344CB8AC3E}">
        <p14:creationId xmlns:p14="http://schemas.microsoft.com/office/powerpoint/2010/main" val="37595572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fld id="{8CDACAC2-A25C-4EA0-B864-5E958E1A435F}" type="slidenum">
              <a:rPr lang="en-CA" altLang="en-US"/>
              <a:pPr/>
              <a:t>‹#›</a:t>
            </a:fld>
            <a:endParaRPr lang="en-CA" altLang="en-US"/>
          </a:p>
        </p:txBody>
      </p:sp>
    </p:spTree>
    <p:extLst>
      <p:ext uri="{BB962C8B-B14F-4D97-AF65-F5344CB8AC3E}">
        <p14:creationId xmlns:p14="http://schemas.microsoft.com/office/powerpoint/2010/main" val="524458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fld id="{022C90C5-3017-4468-99B7-BC6CFD3F1CED}" type="slidenum">
              <a:rPr lang="en-CA" altLang="en-US"/>
              <a:pPr/>
              <a:t>‹#›</a:t>
            </a:fld>
            <a:endParaRPr lang="en-CA" altLang="en-US"/>
          </a:p>
        </p:txBody>
      </p:sp>
    </p:spTree>
    <p:extLst>
      <p:ext uri="{BB962C8B-B14F-4D97-AF65-F5344CB8AC3E}">
        <p14:creationId xmlns:p14="http://schemas.microsoft.com/office/powerpoint/2010/main" val="465323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fld id="{D5364E5D-F708-4C65-91F1-C65CEA3F37E8}" type="slidenum">
              <a:rPr lang="en-CA" altLang="en-US"/>
              <a:pPr/>
              <a:t>‹#›</a:t>
            </a:fld>
            <a:endParaRPr lang="en-CA" altLang="en-US"/>
          </a:p>
        </p:txBody>
      </p:sp>
    </p:spTree>
    <p:extLst>
      <p:ext uri="{BB962C8B-B14F-4D97-AF65-F5344CB8AC3E}">
        <p14:creationId xmlns:p14="http://schemas.microsoft.com/office/powerpoint/2010/main" val="35149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EE85EB2B-B519-4806-B4BF-5FBA21F89F46}" type="datetime1">
              <a:rPr lang="en-US" altLang="en-US"/>
              <a:pPr>
                <a:defRPr/>
              </a:pPr>
              <a:t>10/12/2016</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8B78DC31-087A-4545-A211-974686402E55}" type="slidenum">
              <a:rPr lang="en-CA" altLang="en-US"/>
              <a:pPr/>
              <a:t>‹#›</a:t>
            </a:fld>
            <a:endParaRPr lang="en-CA" altLang="en-US"/>
          </a:p>
        </p:txBody>
      </p:sp>
    </p:spTree>
    <p:extLst>
      <p:ext uri="{BB962C8B-B14F-4D97-AF65-F5344CB8AC3E}">
        <p14:creationId xmlns:p14="http://schemas.microsoft.com/office/powerpoint/2010/main" val="2794087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fld id="{AF90B18F-31FA-4143-BA48-41F25B4BB7C2}" type="slidenum">
              <a:rPr lang="en-CA" altLang="en-US"/>
              <a:pPr/>
              <a:t>‹#›</a:t>
            </a:fld>
            <a:endParaRPr lang="en-CA" altLang="en-US"/>
          </a:p>
        </p:txBody>
      </p:sp>
    </p:spTree>
    <p:extLst>
      <p:ext uri="{BB962C8B-B14F-4D97-AF65-F5344CB8AC3E}">
        <p14:creationId xmlns:p14="http://schemas.microsoft.com/office/powerpoint/2010/main" val="1455438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C0AF7FE5-EEBC-415E-8468-190E8F8B72EC}" type="slidenum">
              <a:rPr lang="en-CA" altLang="en-US"/>
              <a:pPr/>
              <a:t>‹#›</a:t>
            </a:fld>
            <a:endParaRPr lang="en-CA" altLang="en-US"/>
          </a:p>
        </p:txBody>
      </p:sp>
    </p:spTree>
    <p:extLst>
      <p:ext uri="{BB962C8B-B14F-4D97-AF65-F5344CB8AC3E}">
        <p14:creationId xmlns:p14="http://schemas.microsoft.com/office/powerpoint/2010/main" val="2670811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fld id="{AE2D1601-B981-4DF8-8974-A760D01F0D47}" type="slidenum">
              <a:rPr lang="en-CA" altLang="en-US"/>
              <a:pPr/>
              <a:t>‹#›</a:t>
            </a:fld>
            <a:endParaRPr lang="en-CA" altLang="en-US"/>
          </a:p>
        </p:txBody>
      </p:sp>
    </p:spTree>
    <p:extLst>
      <p:ext uri="{BB962C8B-B14F-4D97-AF65-F5344CB8AC3E}">
        <p14:creationId xmlns:p14="http://schemas.microsoft.com/office/powerpoint/2010/main" val="56538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631C94FA-FFE9-4DA0-9D20-44ABABAAC73C}" type="slidenum">
              <a:rPr lang="en-CA" altLang="en-US"/>
              <a:pPr/>
              <a:t>‹#›</a:t>
            </a:fld>
            <a:endParaRPr lang="en-CA" altLang="en-US"/>
          </a:p>
        </p:txBody>
      </p:sp>
    </p:spTree>
    <p:extLst>
      <p:ext uri="{BB962C8B-B14F-4D97-AF65-F5344CB8AC3E}">
        <p14:creationId xmlns:p14="http://schemas.microsoft.com/office/powerpoint/2010/main" val="2638006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5ACA0D50-92AA-4D2A-9519-B327676A27E6}" type="slidenum">
              <a:rPr lang="en-CA" altLang="en-US"/>
              <a:pPr/>
              <a:t>‹#›</a:t>
            </a:fld>
            <a:endParaRPr lang="en-CA" altLang="en-US"/>
          </a:p>
        </p:txBody>
      </p:sp>
    </p:spTree>
    <p:extLst>
      <p:ext uri="{BB962C8B-B14F-4D97-AF65-F5344CB8AC3E}">
        <p14:creationId xmlns:p14="http://schemas.microsoft.com/office/powerpoint/2010/main" val="1816831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35E6346D-A6F3-4088-AE0F-2303FB9E8A98}" type="slidenum">
              <a:rPr lang="en-CA" altLang="en-US"/>
              <a:pPr/>
              <a:t>‹#›</a:t>
            </a:fld>
            <a:endParaRPr lang="en-CA" altLang="en-US"/>
          </a:p>
        </p:txBody>
      </p:sp>
    </p:spTree>
    <p:extLst>
      <p:ext uri="{BB962C8B-B14F-4D97-AF65-F5344CB8AC3E}">
        <p14:creationId xmlns:p14="http://schemas.microsoft.com/office/powerpoint/2010/main" val="346694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A7ED1175-65B3-45A5-ADF6-DED9632CF060}" type="slidenum">
              <a:rPr lang="en-CA" altLang="en-US"/>
              <a:pPr/>
              <a:t>‹#›</a:t>
            </a:fld>
            <a:endParaRPr lang="en-CA" altLang="en-US"/>
          </a:p>
        </p:txBody>
      </p:sp>
    </p:spTree>
    <p:extLst>
      <p:ext uri="{BB962C8B-B14F-4D97-AF65-F5344CB8AC3E}">
        <p14:creationId xmlns:p14="http://schemas.microsoft.com/office/powerpoint/2010/main" val="824266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a:p>
        </p:txBody>
      </p:sp>
      <p:sp>
        <p:nvSpPr>
          <p:cNvPr id="8" name="Footer Placeholder 7"/>
          <p:cNvSpPr>
            <a:spLocks noGrp="1"/>
          </p:cNvSpPr>
          <p:nvPr>
            <p:ph type="ftr" sz="quarter" idx="11"/>
          </p:nvPr>
        </p:nvSpPr>
        <p:spPr/>
        <p:txBody>
          <a:bodyPr/>
          <a:lstStyle>
            <a:lvl1pPr>
              <a:defRPr/>
            </a:lvl1pPr>
          </a:lstStyle>
          <a:p>
            <a:endParaRPr lang="en-CA" altLang="en-US"/>
          </a:p>
        </p:txBody>
      </p:sp>
      <p:sp>
        <p:nvSpPr>
          <p:cNvPr id="9" name="Slide Number Placeholder 8"/>
          <p:cNvSpPr>
            <a:spLocks noGrp="1"/>
          </p:cNvSpPr>
          <p:nvPr>
            <p:ph type="sldNum" sz="quarter" idx="12"/>
          </p:nvPr>
        </p:nvSpPr>
        <p:spPr/>
        <p:txBody>
          <a:bodyPr/>
          <a:lstStyle>
            <a:lvl1pPr>
              <a:defRPr/>
            </a:lvl1pPr>
          </a:lstStyle>
          <a:p>
            <a:fld id="{F1930389-AD5F-45A0-B141-BB74C67AB272}" type="slidenum">
              <a:rPr lang="en-CA" altLang="en-US"/>
              <a:pPr/>
              <a:t>‹#›</a:t>
            </a:fld>
            <a:endParaRPr lang="en-CA" altLang="en-US"/>
          </a:p>
        </p:txBody>
      </p:sp>
    </p:spTree>
    <p:extLst>
      <p:ext uri="{BB962C8B-B14F-4D97-AF65-F5344CB8AC3E}">
        <p14:creationId xmlns:p14="http://schemas.microsoft.com/office/powerpoint/2010/main" val="2473680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a:p>
        </p:txBody>
      </p:sp>
      <p:sp>
        <p:nvSpPr>
          <p:cNvPr id="4" name="Footer Placeholder 3"/>
          <p:cNvSpPr>
            <a:spLocks noGrp="1"/>
          </p:cNvSpPr>
          <p:nvPr>
            <p:ph type="ftr" sz="quarter" idx="11"/>
          </p:nvPr>
        </p:nvSpPr>
        <p:spPr/>
        <p:txBody>
          <a:bodyPr/>
          <a:lstStyle>
            <a:lvl1pPr>
              <a:defRPr/>
            </a:lvl1pPr>
          </a:lstStyle>
          <a:p>
            <a:endParaRPr lang="en-CA" altLang="en-US"/>
          </a:p>
        </p:txBody>
      </p:sp>
      <p:sp>
        <p:nvSpPr>
          <p:cNvPr id="5" name="Slide Number Placeholder 4"/>
          <p:cNvSpPr>
            <a:spLocks noGrp="1"/>
          </p:cNvSpPr>
          <p:nvPr>
            <p:ph type="sldNum" sz="quarter" idx="12"/>
          </p:nvPr>
        </p:nvSpPr>
        <p:spPr/>
        <p:txBody>
          <a:bodyPr/>
          <a:lstStyle>
            <a:lvl1pPr>
              <a:defRPr/>
            </a:lvl1pPr>
          </a:lstStyle>
          <a:p>
            <a:fld id="{1E60DED2-0061-4F7E-B964-893997A151C0}" type="slidenum">
              <a:rPr lang="en-CA" altLang="en-US"/>
              <a:pPr/>
              <a:t>‹#›</a:t>
            </a:fld>
            <a:endParaRPr lang="en-CA" altLang="en-US"/>
          </a:p>
        </p:txBody>
      </p:sp>
    </p:spTree>
    <p:extLst>
      <p:ext uri="{BB962C8B-B14F-4D97-AF65-F5344CB8AC3E}">
        <p14:creationId xmlns:p14="http://schemas.microsoft.com/office/powerpoint/2010/main" val="203564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7013" y="1295400"/>
            <a:ext cx="4265612"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295400"/>
            <a:ext cx="4265613"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fld id="{3F05ECBC-2B75-4BDE-9BCB-3FDC9B9BF33F}" type="datetime1">
              <a:rPr lang="en-US" altLang="en-US"/>
              <a:pPr>
                <a:defRPr/>
              </a:pPr>
              <a:t>10/12/2016</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a:p>
        </p:txBody>
      </p:sp>
      <p:sp>
        <p:nvSpPr>
          <p:cNvPr id="3" name="Footer Placeholder 2"/>
          <p:cNvSpPr>
            <a:spLocks noGrp="1"/>
          </p:cNvSpPr>
          <p:nvPr>
            <p:ph type="ftr" sz="quarter" idx="11"/>
          </p:nvPr>
        </p:nvSpPr>
        <p:spPr/>
        <p:txBody>
          <a:bodyPr/>
          <a:lstStyle>
            <a:lvl1pPr>
              <a:defRPr/>
            </a:lvl1pPr>
          </a:lstStyle>
          <a:p>
            <a:endParaRPr lang="en-CA" altLang="en-US"/>
          </a:p>
        </p:txBody>
      </p:sp>
      <p:sp>
        <p:nvSpPr>
          <p:cNvPr id="4" name="Slide Number Placeholder 3"/>
          <p:cNvSpPr>
            <a:spLocks noGrp="1"/>
          </p:cNvSpPr>
          <p:nvPr>
            <p:ph type="sldNum" sz="quarter" idx="12"/>
          </p:nvPr>
        </p:nvSpPr>
        <p:spPr/>
        <p:txBody>
          <a:bodyPr/>
          <a:lstStyle>
            <a:lvl1pPr>
              <a:defRPr/>
            </a:lvl1pPr>
          </a:lstStyle>
          <a:p>
            <a:fld id="{34B5E296-13EF-4486-AD20-3B8E2564B09E}" type="slidenum">
              <a:rPr lang="en-CA" altLang="en-US"/>
              <a:pPr/>
              <a:t>‹#›</a:t>
            </a:fld>
            <a:endParaRPr lang="en-CA" altLang="en-US"/>
          </a:p>
        </p:txBody>
      </p:sp>
    </p:spTree>
    <p:extLst>
      <p:ext uri="{BB962C8B-B14F-4D97-AF65-F5344CB8AC3E}">
        <p14:creationId xmlns:p14="http://schemas.microsoft.com/office/powerpoint/2010/main" val="36774876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9A5CE822-042E-4321-B8C6-D76B03112E08}" type="slidenum">
              <a:rPr lang="en-CA" altLang="en-US"/>
              <a:pPr/>
              <a:t>‹#›</a:t>
            </a:fld>
            <a:endParaRPr lang="en-CA" altLang="en-US"/>
          </a:p>
        </p:txBody>
      </p:sp>
    </p:spTree>
    <p:extLst>
      <p:ext uri="{BB962C8B-B14F-4D97-AF65-F5344CB8AC3E}">
        <p14:creationId xmlns:p14="http://schemas.microsoft.com/office/powerpoint/2010/main" val="1644437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C5FA372D-86E6-4146-8CB3-861F8488AB95}" type="slidenum">
              <a:rPr lang="en-CA" altLang="en-US"/>
              <a:pPr/>
              <a:t>‹#›</a:t>
            </a:fld>
            <a:endParaRPr lang="en-CA" altLang="en-US"/>
          </a:p>
        </p:txBody>
      </p:sp>
    </p:spTree>
    <p:extLst>
      <p:ext uri="{BB962C8B-B14F-4D97-AF65-F5344CB8AC3E}">
        <p14:creationId xmlns:p14="http://schemas.microsoft.com/office/powerpoint/2010/main" val="341954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7AE8BAAF-8BC1-4AA4-A14A-BA7BD1FDCA07}" type="slidenum">
              <a:rPr lang="en-CA" altLang="en-US"/>
              <a:pPr/>
              <a:t>‹#›</a:t>
            </a:fld>
            <a:endParaRPr lang="en-CA" altLang="en-US"/>
          </a:p>
        </p:txBody>
      </p:sp>
    </p:spTree>
    <p:extLst>
      <p:ext uri="{BB962C8B-B14F-4D97-AF65-F5344CB8AC3E}">
        <p14:creationId xmlns:p14="http://schemas.microsoft.com/office/powerpoint/2010/main" val="39443912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CC1A34FB-7F19-48C3-8B51-4C3A2D434F74}" type="slidenum">
              <a:rPr lang="en-CA" altLang="en-US"/>
              <a:pPr/>
              <a:t>‹#›</a:t>
            </a:fld>
            <a:endParaRPr lang="en-CA" altLang="en-US"/>
          </a:p>
        </p:txBody>
      </p:sp>
    </p:spTree>
    <p:extLst>
      <p:ext uri="{BB962C8B-B14F-4D97-AF65-F5344CB8AC3E}">
        <p14:creationId xmlns:p14="http://schemas.microsoft.com/office/powerpoint/2010/main" val="337050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27013" y="227013"/>
            <a:ext cx="8683625" cy="5532437"/>
          </a:xfrm>
          <a:prstGeom prst="rect">
            <a:avLst/>
          </a:prstGeom>
          <a:solidFill>
            <a:srgbClr val="001948"/>
          </a:solidFill>
          <a:ln>
            <a:noFill/>
          </a:ln>
          <a:extLst/>
        </p:spPr>
        <p:txBody>
          <a:bodyPr wrap="none" anchor="ctr"/>
          <a:lstStyle>
            <a:lvl1pPr>
              <a:defRPr sz="2400">
                <a:solidFill>
                  <a:schemeClr val="tx1"/>
                </a:solidFill>
                <a:latin typeface="Arial" charset="0"/>
                <a:ea typeface="ヒラギノ角ゴ Pro W3" pitchFamily="-128" charset="-128"/>
              </a:defRPr>
            </a:lvl1pPr>
            <a:lvl2pPr marL="742950" indent="-285750">
              <a:defRPr sz="2400">
                <a:solidFill>
                  <a:schemeClr val="tx1"/>
                </a:solidFill>
                <a:latin typeface="Arial" charset="0"/>
                <a:ea typeface="ヒラギノ角ゴ Pro W3" pitchFamily="-128" charset="-128"/>
              </a:defRPr>
            </a:lvl2pPr>
            <a:lvl3pPr marL="1143000" indent="-228600">
              <a:defRPr sz="2400">
                <a:solidFill>
                  <a:schemeClr val="tx1"/>
                </a:solidFill>
                <a:latin typeface="Arial" charset="0"/>
                <a:ea typeface="ヒラギノ角ゴ Pro W3" pitchFamily="-128" charset="-128"/>
              </a:defRPr>
            </a:lvl3pPr>
            <a:lvl4pPr marL="1600200" indent="-228600">
              <a:defRPr sz="2400">
                <a:solidFill>
                  <a:schemeClr val="tx1"/>
                </a:solidFill>
                <a:latin typeface="Arial" charset="0"/>
                <a:ea typeface="ヒラギノ角ゴ Pro W3" pitchFamily="-128" charset="-128"/>
              </a:defRPr>
            </a:lvl4pPr>
            <a:lvl5pPr marL="2057400" indent="-228600">
              <a:defRPr sz="2400">
                <a:solidFill>
                  <a:schemeClr val="tx1"/>
                </a:solidFill>
                <a:latin typeface="Arial" charset="0"/>
                <a:ea typeface="ヒラギノ角ゴ Pro W3" pitchFamily="-1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28" charset="-128"/>
              </a:defRPr>
            </a:lvl9pPr>
          </a:lstStyle>
          <a:p>
            <a:pPr eaLnBrk="0" hangingPunct="0">
              <a:defRPr/>
            </a:pPr>
            <a:endParaRPr lang="en-US" altLang="en-US">
              <a:solidFill>
                <a:srgbClr val="000000"/>
              </a:solidFill>
              <a:cs typeface="+mn-cs"/>
            </a:endParaRPr>
          </a:p>
        </p:txBody>
      </p:sp>
      <p:pic>
        <p:nvPicPr>
          <p:cNvPr id="5" name="Picture 2" descr="PPT word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38" y="6029325"/>
            <a:ext cx="28559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p:cNvSpPr>
            <a:spLocks noChangeShapeType="1"/>
          </p:cNvSpPr>
          <p:nvPr/>
        </p:nvSpPr>
        <p:spPr bwMode="auto">
          <a:xfrm>
            <a:off x="227013" y="5918200"/>
            <a:ext cx="8683625" cy="0"/>
          </a:xfrm>
          <a:prstGeom prst="line">
            <a:avLst/>
          </a:prstGeom>
          <a:noFill/>
          <a:ln w="9525">
            <a:solidFill>
              <a:srgbClr val="001948"/>
            </a:solidFill>
            <a:round/>
            <a:headEnd/>
            <a:tailEnd/>
          </a:ln>
          <a:extLst/>
        </p:spPr>
        <p:txBody>
          <a:bodyPr wrap="none" anchor="ctr"/>
          <a:lstStyle/>
          <a:p>
            <a:pPr eaLnBrk="0" hangingPunct="0">
              <a:defRPr/>
            </a:pPr>
            <a:endParaRPr lang="en-US" sz="2400">
              <a:solidFill>
                <a:srgbClr val="000000"/>
              </a:solidFill>
              <a:latin typeface="Arial" charset="0"/>
              <a:cs typeface="+mn-cs"/>
            </a:endParaRPr>
          </a:p>
        </p:txBody>
      </p:sp>
      <p:sp>
        <p:nvSpPr>
          <p:cNvPr id="16387" name="Rectangle 3"/>
          <p:cNvSpPr>
            <a:spLocks noGrp="1" noChangeArrowheads="1"/>
          </p:cNvSpPr>
          <p:nvPr>
            <p:ph type="ctrTitle"/>
          </p:nvPr>
        </p:nvSpPr>
        <p:spPr>
          <a:xfrm>
            <a:off x="227013" y="609600"/>
            <a:ext cx="8383587" cy="2514600"/>
          </a:xfrm>
        </p:spPr>
        <p:txBody>
          <a:bodyPr anchor="b"/>
          <a:lstStyle>
            <a:lvl1pPr>
              <a:defRPr>
                <a:solidFill>
                  <a:schemeClr val="bg1"/>
                </a:solidFill>
              </a:defRPr>
            </a:lvl1pPr>
          </a:lstStyle>
          <a:p>
            <a:pPr lvl="0"/>
            <a:r>
              <a:rPr lang="en-US" altLang="en-US" noProof="0"/>
              <a:t>Click to edit Master title style</a:t>
            </a:r>
          </a:p>
        </p:txBody>
      </p:sp>
      <p:sp>
        <p:nvSpPr>
          <p:cNvPr id="16388" name="Rectangle 4"/>
          <p:cNvSpPr>
            <a:spLocks noGrp="1" noChangeArrowheads="1"/>
          </p:cNvSpPr>
          <p:nvPr>
            <p:ph type="subTitle" idx="1"/>
          </p:nvPr>
        </p:nvSpPr>
        <p:spPr>
          <a:xfrm>
            <a:off x="227013" y="3124200"/>
            <a:ext cx="8383587" cy="2209800"/>
          </a:xfrm>
        </p:spPr>
        <p:txBody>
          <a:bodyPr/>
          <a:lstStyle>
            <a:lvl1pPr marL="0" indent="55563">
              <a:buFontTx/>
              <a:buNone/>
              <a:defRPr sz="2400">
                <a:solidFill>
                  <a:schemeClr val="bg1"/>
                </a:solidFill>
              </a:defRPr>
            </a:lvl1pPr>
          </a:lstStyle>
          <a:p>
            <a:pPr lvl="0"/>
            <a:r>
              <a:rPr lang="en-US" altLang="en-US" noProof="0"/>
              <a:t>Click to edit Master subtitle style</a:t>
            </a:r>
          </a:p>
        </p:txBody>
      </p:sp>
      <p:sp>
        <p:nvSpPr>
          <p:cNvPr id="7" name="Rectangle 5"/>
          <p:cNvSpPr>
            <a:spLocks noGrp="1" noChangeArrowheads="1"/>
          </p:cNvSpPr>
          <p:nvPr>
            <p:ph type="dt" sz="half" idx="10"/>
          </p:nvPr>
        </p:nvSpPr>
        <p:spPr/>
        <p:txBody>
          <a:bodyPr/>
          <a:lstStyle>
            <a:lvl1pPr eaLnBrk="1" hangingPunct="1">
              <a:defRPr>
                <a:cs typeface="Arial" charset="0"/>
              </a:defRPr>
            </a:lvl1pPr>
          </a:lstStyle>
          <a:p>
            <a:pPr>
              <a:defRPr/>
            </a:pPr>
            <a:fld id="{2D54914A-50B1-4C81-BACC-3CF4261A99E5}" type="datetime1">
              <a:rPr lang="en-US" altLang="en-US"/>
              <a:pPr>
                <a:defRPr/>
              </a:pPr>
              <a:t>10/12/2016</a:t>
            </a:fld>
            <a:endParaRPr lang="en-US" altLang="en-US"/>
          </a:p>
        </p:txBody>
      </p:sp>
    </p:spTree>
    <p:extLst>
      <p:ext uri="{BB962C8B-B14F-4D97-AF65-F5344CB8AC3E}">
        <p14:creationId xmlns:p14="http://schemas.microsoft.com/office/powerpoint/2010/main" val="4062568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D4ED6EEE-6FC5-4945-BFD8-BA66925E28DB}" type="datetime1">
              <a:rPr lang="en-US" altLang="en-US"/>
              <a:pPr>
                <a:defRPr/>
              </a:pPr>
              <a:t>10/12/2016</a:t>
            </a:fld>
            <a:endParaRPr lang="en-US" altLang="en-US"/>
          </a:p>
        </p:txBody>
      </p:sp>
    </p:spTree>
    <p:extLst>
      <p:ext uri="{BB962C8B-B14F-4D97-AF65-F5344CB8AC3E}">
        <p14:creationId xmlns:p14="http://schemas.microsoft.com/office/powerpoint/2010/main" val="8289627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EE85EB2B-B519-4806-B4BF-5FBA21F89F46}" type="datetime1">
              <a:rPr lang="en-US" altLang="en-US"/>
              <a:pPr>
                <a:defRPr/>
              </a:pPr>
              <a:t>10/12/2016</a:t>
            </a:fld>
            <a:endParaRPr lang="en-US" altLang="en-US"/>
          </a:p>
        </p:txBody>
      </p:sp>
    </p:spTree>
    <p:extLst>
      <p:ext uri="{BB962C8B-B14F-4D97-AF65-F5344CB8AC3E}">
        <p14:creationId xmlns:p14="http://schemas.microsoft.com/office/powerpoint/2010/main" val="3049710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7013" y="1295400"/>
            <a:ext cx="4265612"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295400"/>
            <a:ext cx="4265613"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1" hangingPunct="1">
              <a:defRPr>
                <a:cs typeface="Arial" charset="0"/>
              </a:defRPr>
            </a:lvl1pPr>
          </a:lstStyle>
          <a:p>
            <a:pPr>
              <a:defRPr/>
            </a:pPr>
            <a:fld id="{3F05ECBC-2B75-4BDE-9BCB-3FDC9B9BF33F}" type="datetime1">
              <a:rPr lang="en-US" altLang="en-US"/>
              <a:pPr>
                <a:defRPr/>
              </a:pPr>
              <a:t>10/12/2016</a:t>
            </a:fld>
            <a:endParaRPr lang="en-US" altLang="en-US"/>
          </a:p>
        </p:txBody>
      </p:sp>
    </p:spTree>
    <p:extLst>
      <p:ext uri="{BB962C8B-B14F-4D97-AF65-F5344CB8AC3E}">
        <p14:creationId xmlns:p14="http://schemas.microsoft.com/office/powerpoint/2010/main" val="3513874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fld id="{72951F36-33D8-4095-83A3-00E988490495}" type="datetime1">
              <a:rPr lang="en-US" altLang="en-US"/>
              <a:pPr>
                <a:defRPr/>
              </a:pPr>
              <a:t>10/12/2016</a:t>
            </a:fld>
            <a:endParaRPr lang="en-US" altLang="en-US"/>
          </a:p>
        </p:txBody>
      </p:sp>
    </p:spTree>
    <p:extLst>
      <p:ext uri="{BB962C8B-B14F-4D97-AF65-F5344CB8AC3E}">
        <p14:creationId xmlns:p14="http://schemas.microsoft.com/office/powerpoint/2010/main" val="2872881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cs typeface="Arial" charset="0"/>
              </a:defRPr>
            </a:lvl1pPr>
          </a:lstStyle>
          <a:p>
            <a:pPr>
              <a:defRPr/>
            </a:pPr>
            <a:fld id="{72951F36-33D8-4095-83A3-00E988490495}" type="datetime1">
              <a:rPr lang="en-US" altLang="en-US"/>
              <a:pPr>
                <a:defRPr/>
              </a:pPr>
              <a:t>10/12/2016</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fld id="{54628878-9BA2-4FC5-B607-71B1D9D074F6}" type="datetime1">
              <a:rPr lang="en-US" altLang="en-US"/>
              <a:pPr>
                <a:defRPr/>
              </a:pPr>
              <a:t>10/12/2016</a:t>
            </a:fld>
            <a:endParaRPr lang="en-US" altLang="en-US"/>
          </a:p>
        </p:txBody>
      </p:sp>
    </p:spTree>
    <p:extLst>
      <p:ext uri="{BB962C8B-B14F-4D97-AF65-F5344CB8AC3E}">
        <p14:creationId xmlns:p14="http://schemas.microsoft.com/office/powerpoint/2010/main" val="3389913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fld id="{FA6EB6D9-1303-4CAB-92B2-507B65F7E620}" type="datetime1">
              <a:rPr lang="en-US" altLang="en-US"/>
              <a:pPr>
                <a:defRPr/>
              </a:pPr>
              <a:t>10/12/2016</a:t>
            </a:fld>
            <a:endParaRPr lang="en-US" altLang="en-US"/>
          </a:p>
        </p:txBody>
      </p:sp>
    </p:spTree>
    <p:extLst>
      <p:ext uri="{BB962C8B-B14F-4D97-AF65-F5344CB8AC3E}">
        <p14:creationId xmlns:p14="http://schemas.microsoft.com/office/powerpoint/2010/main" val="3604107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cs typeface="Arial" charset="0"/>
              </a:defRPr>
            </a:lvl1pPr>
          </a:lstStyle>
          <a:p>
            <a:pPr>
              <a:defRPr/>
            </a:pPr>
            <a:fld id="{24CAFD73-3CA8-4878-9644-86C5512B57E0}" type="datetime1">
              <a:rPr lang="en-US" altLang="en-US"/>
              <a:pPr>
                <a:defRPr/>
              </a:pPr>
              <a:t>10/12/2016</a:t>
            </a:fld>
            <a:endParaRPr lang="en-US" altLang="en-US"/>
          </a:p>
        </p:txBody>
      </p:sp>
    </p:spTree>
    <p:extLst>
      <p:ext uri="{BB962C8B-B14F-4D97-AF65-F5344CB8AC3E}">
        <p14:creationId xmlns:p14="http://schemas.microsoft.com/office/powerpoint/2010/main" val="19364325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1" hangingPunct="1">
              <a:defRPr>
                <a:cs typeface="Arial" charset="0"/>
              </a:defRPr>
            </a:lvl1pPr>
          </a:lstStyle>
          <a:p>
            <a:pPr>
              <a:defRPr/>
            </a:pPr>
            <a:fld id="{D177A325-27CD-4CCE-A56D-B7D398414ED4}" type="datetime1">
              <a:rPr lang="en-US" altLang="en-US"/>
              <a:pPr>
                <a:defRPr/>
              </a:pPr>
              <a:t>10/12/2016</a:t>
            </a:fld>
            <a:endParaRPr lang="en-US" altLang="en-US"/>
          </a:p>
        </p:txBody>
      </p:sp>
    </p:spTree>
    <p:extLst>
      <p:ext uri="{BB962C8B-B14F-4D97-AF65-F5344CB8AC3E}">
        <p14:creationId xmlns:p14="http://schemas.microsoft.com/office/powerpoint/2010/main" val="83374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53FEDCD8-4371-4737-893B-0A545C1D0AC3}" type="datetime1">
              <a:rPr lang="en-US" altLang="en-US"/>
              <a:pPr>
                <a:defRPr/>
              </a:pPr>
              <a:t>10/12/2016</a:t>
            </a:fld>
            <a:endParaRPr lang="en-US" altLang="en-US"/>
          </a:p>
        </p:txBody>
      </p:sp>
    </p:spTree>
    <p:extLst>
      <p:ext uri="{BB962C8B-B14F-4D97-AF65-F5344CB8AC3E}">
        <p14:creationId xmlns:p14="http://schemas.microsoft.com/office/powerpoint/2010/main" val="6400150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455613"/>
            <a:ext cx="2170113"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7013" y="455613"/>
            <a:ext cx="6361112"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cs typeface="Arial" charset="0"/>
              </a:defRPr>
            </a:lvl1pPr>
          </a:lstStyle>
          <a:p>
            <a:pPr>
              <a:defRPr/>
            </a:pPr>
            <a:fld id="{26F86E90-B908-4D47-90C6-684BA8B80908}" type="datetime1">
              <a:rPr lang="en-US" altLang="en-US"/>
              <a:pPr>
                <a:defRPr/>
              </a:pPr>
              <a:t>10/12/2016</a:t>
            </a:fld>
            <a:endParaRPr lang="en-US" altLang="en-US"/>
          </a:p>
        </p:txBody>
      </p:sp>
    </p:spTree>
    <p:extLst>
      <p:ext uri="{BB962C8B-B14F-4D97-AF65-F5344CB8AC3E}">
        <p14:creationId xmlns:p14="http://schemas.microsoft.com/office/powerpoint/2010/main" val="2834078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E0CCEC-1944-4014-BA9A-632EA5182B60}"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DDF7A8-D4D6-4D17-AD1A-520B56469F07}" type="slidenum">
              <a:rPr lang="en-US" altLang="en-US"/>
              <a:pPr/>
              <a:t>‹#›</a:t>
            </a:fld>
            <a:endParaRPr lang="en-US" altLang="en-US"/>
          </a:p>
        </p:txBody>
      </p:sp>
    </p:spTree>
    <p:extLst>
      <p:ext uri="{BB962C8B-B14F-4D97-AF65-F5344CB8AC3E}">
        <p14:creationId xmlns:p14="http://schemas.microsoft.com/office/powerpoint/2010/main" val="1020800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3D1689D-1F4B-4F7D-B7E0-465955E49543}"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4AAD69-81FC-45D2-8AE1-511E662E1B03}" type="slidenum">
              <a:rPr lang="en-US" altLang="en-US"/>
              <a:pPr/>
              <a:t>‹#›</a:t>
            </a:fld>
            <a:endParaRPr lang="en-US" altLang="en-US"/>
          </a:p>
        </p:txBody>
      </p:sp>
    </p:spTree>
    <p:extLst>
      <p:ext uri="{BB962C8B-B14F-4D97-AF65-F5344CB8AC3E}">
        <p14:creationId xmlns:p14="http://schemas.microsoft.com/office/powerpoint/2010/main" val="803757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E9B4AE5-2B04-4956-9238-E456772E302A}"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D95C65C-DEB1-4EB9-B6D3-75641A432FCD}" type="slidenum">
              <a:rPr lang="en-US" altLang="en-US"/>
              <a:pPr/>
              <a:t>‹#›</a:t>
            </a:fld>
            <a:endParaRPr lang="en-US" altLang="en-US"/>
          </a:p>
        </p:txBody>
      </p:sp>
    </p:spTree>
    <p:extLst>
      <p:ext uri="{BB962C8B-B14F-4D97-AF65-F5344CB8AC3E}">
        <p14:creationId xmlns:p14="http://schemas.microsoft.com/office/powerpoint/2010/main" val="1350918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0851E35-7279-4EDC-B494-62978210554A}"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67FA5A5-13DF-465E-B876-9E4B0B70DF8E}" type="slidenum">
              <a:rPr lang="en-US" altLang="en-US"/>
              <a:pPr/>
              <a:t>‹#›</a:t>
            </a:fld>
            <a:endParaRPr lang="en-US" altLang="en-US"/>
          </a:p>
        </p:txBody>
      </p:sp>
    </p:spTree>
    <p:extLst>
      <p:ext uri="{BB962C8B-B14F-4D97-AF65-F5344CB8AC3E}">
        <p14:creationId xmlns:p14="http://schemas.microsoft.com/office/powerpoint/2010/main" val="994032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cs typeface="Arial" charset="0"/>
              </a:defRPr>
            </a:lvl1pPr>
          </a:lstStyle>
          <a:p>
            <a:pPr>
              <a:defRPr/>
            </a:pPr>
            <a:fld id="{54628878-9BA2-4FC5-B607-71B1D9D074F6}" type="datetime1">
              <a:rPr lang="en-US" altLang="en-US"/>
              <a:pPr>
                <a:defRPr/>
              </a:pPr>
              <a:t>10/12/2016</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B848526-CB43-4114-A0E4-7FEEFB34C78D}" type="datetimeFigureOut">
              <a:rPr lang="en-US"/>
              <a:pPr>
                <a:defRPr/>
              </a:pPr>
              <a:t>10/12/2016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A01A54A-143E-4D9C-9A0D-ECFC5769B899}" type="slidenum">
              <a:rPr lang="en-US" altLang="en-US"/>
              <a:pPr/>
              <a:t>‹#›</a:t>
            </a:fld>
            <a:endParaRPr lang="en-US" altLang="en-US"/>
          </a:p>
        </p:txBody>
      </p:sp>
    </p:spTree>
    <p:extLst>
      <p:ext uri="{BB962C8B-B14F-4D97-AF65-F5344CB8AC3E}">
        <p14:creationId xmlns:p14="http://schemas.microsoft.com/office/powerpoint/2010/main" val="1579383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6204AD7-2B6E-4D2A-8929-D2E0F3CEA7A1}" type="datetimeFigureOut">
              <a:rPr lang="en-US"/>
              <a:pPr>
                <a:defRPr/>
              </a:pPr>
              <a:t>10/12/2016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FE2583C-4FD9-4FEF-90A7-99E77DFBC9A3}" type="slidenum">
              <a:rPr lang="en-US" altLang="en-US"/>
              <a:pPr/>
              <a:t>‹#›</a:t>
            </a:fld>
            <a:endParaRPr lang="en-US" altLang="en-US"/>
          </a:p>
        </p:txBody>
      </p:sp>
    </p:spTree>
    <p:extLst>
      <p:ext uri="{BB962C8B-B14F-4D97-AF65-F5344CB8AC3E}">
        <p14:creationId xmlns:p14="http://schemas.microsoft.com/office/powerpoint/2010/main" val="2290493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CD9C2A-9A48-4345-9F8D-AA78ED1D0CC7}" type="datetimeFigureOut">
              <a:rPr lang="en-US"/>
              <a:pPr>
                <a:defRPr/>
              </a:pPr>
              <a:t>10/12/2016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A3C5A89-0D85-4C72-A957-58D8CEC12FCE}" type="slidenum">
              <a:rPr lang="en-US" altLang="en-US"/>
              <a:pPr/>
              <a:t>‹#›</a:t>
            </a:fld>
            <a:endParaRPr lang="en-US" altLang="en-US"/>
          </a:p>
        </p:txBody>
      </p:sp>
    </p:spTree>
    <p:extLst>
      <p:ext uri="{BB962C8B-B14F-4D97-AF65-F5344CB8AC3E}">
        <p14:creationId xmlns:p14="http://schemas.microsoft.com/office/powerpoint/2010/main" val="3551269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5622985-3AC4-46BD-A261-F5BDC6F37502}"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549C24C-C929-4821-B4A0-3D01B8E3795E}" type="slidenum">
              <a:rPr lang="en-US" altLang="en-US"/>
              <a:pPr/>
              <a:t>‹#›</a:t>
            </a:fld>
            <a:endParaRPr lang="en-US" altLang="en-US"/>
          </a:p>
        </p:txBody>
      </p:sp>
    </p:spTree>
    <p:extLst>
      <p:ext uri="{BB962C8B-B14F-4D97-AF65-F5344CB8AC3E}">
        <p14:creationId xmlns:p14="http://schemas.microsoft.com/office/powerpoint/2010/main" val="2118584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9575EA-646A-4C70-B0C0-B13C7AFB88A0}" type="datetimeFigureOut">
              <a:rPr lang="en-US"/>
              <a:pPr>
                <a:defRPr/>
              </a:pPr>
              <a:t>10/12/2016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4FF00D0-4FBA-4B4B-87BD-06933111BBCF}" type="slidenum">
              <a:rPr lang="en-US" altLang="en-US"/>
              <a:pPr/>
              <a:t>‹#›</a:t>
            </a:fld>
            <a:endParaRPr lang="en-US" altLang="en-US"/>
          </a:p>
        </p:txBody>
      </p:sp>
    </p:spTree>
    <p:extLst>
      <p:ext uri="{BB962C8B-B14F-4D97-AF65-F5344CB8AC3E}">
        <p14:creationId xmlns:p14="http://schemas.microsoft.com/office/powerpoint/2010/main" val="2295351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6C9C10-F0C9-4C00-9CE1-7CFA2D46777F}"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10B9E4-B66A-4FF7-A2C0-E962EF0DB35F}" type="slidenum">
              <a:rPr lang="en-US" altLang="en-US"/>
              <a:pPr/>
              <a:t>‹#›</a:t>
            </a:fld>
            <a:endParaRPr lang="en-US" altLang="en-US"/>
          </a:p>
        </p:txBody>
      </p:sp>
    </p:spTree>
    <p:extLst>
      <p:ext uri="{BB962C8B-B14F-4D97-AF65-F5344CB8AC3E}">
        <p14:creationId xmlns:p14="http://schemas.microsoft.com/office/powerpoint/2010/main" val="820917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D1D54B-ECA8-4E24-89FD-D113BB812C62}" type="datetimeFigureOut">
              <a:rPr lang="en-US"/>
              <a:pPr>
                <a:defRPr/>
              </a:pPr>
              <a:t>10/12/2016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5BE8D42-9EB1-479B-9E0B-3B3410B31ACD}" type="slidenum">
              <a:rPr lang="en-US" altLang="en-US"/>
              <a:pPr/>
              <a:t>‹#›</a:t>
            </a:fld>
            <a:endParaRPr lang="en-US" altLang="en-US"/>
          </a:p>
        </p:txBody>
      </p:sp>
    </p:spTree>
    <p:extLst>
      <p:ext uri="{BB962C8B-B14F-4D97-AF65-F5344CB8AC3E}">
        <p14:creationId xmlns:p14="http://schemas.microsoft.com/office/powerpoint/2010/main" val="3113873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8" name="Group 2"/>
          <p:cNvGrpSpPr>
            <a:grpSpLocks/>
          </p:cNvGrpSpPr>
          <p:nvPr/>
        </p:nvGrpSpPr>
        <p:grpSpPr bwMode="auto">
          <a:xfrm>
            <a:off x="-9525" y="-20638"/>
            <a:ext cx="9153525" cy="6878638"/>
            <a:chOff x="-6" y="-13"/>
            <a:chExt cx="5766" cy="4333"/>
          </a:xfrm>
        </p:grpSpPr>
        <p:sp>
          <p:nvSpPr>
            <p:cNvPr id="4099"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CA"/>
            </a:p>
          </p:txBody>
        </p:sp>
        <p:sp>
          <p:nvSpPr>
            <p:cNvPr id="4100"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4101"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2"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3"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4"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5"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6"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107"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grpSp>
      <p:sp>
        <p:nvSpPr>
          <p:cNvPr id="4108" name="Rectangle 12"/>
          <p:cNvSpPr>
            <a:spLocks noGrp="1" noChangeArrowheads="1"/>
          </p:cNvSpPr>
          <p:nvPr>
            <p:ph type="ctrTitle" sz="quarter"/>
          </p:nvPr>
        </p:nvSpPr>
        <p:spPr>
          <a:xfrm>
            <a:off x="685800" y="2057400"/>
            <a:ext cx="7772400" cy="1143000"/>
          </a:xfrm>
        </p:spPr>
        <p:txBody>
          <a:bodyPr/>
          <a:lstStyle>
            <a:lvl1pPr>
              <a:defRPr/>
            </a:lvl1pPr>
          </a:lstStyle>
          <a:p>
            <a:pPr lvl="0"/>
            <a:r>
              <a:rPr lang="en-CA" altLang="en-US" noProof="0"/>
              <a:t>Click to edit Master title style</a:t>
            </a:r>
          </a:p>
        </p:txBody>
      </p:sp>
      <p:sp>
        <p:nvSpPr>
          <p:cNvPr id="4109" name="Rectangle 1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CA" altLang="en-US" noProof="0"/>
              <a:t>Click to edit Master subtitle style</a:t>
            </a:r>
          </a:p>
        </p:txBody>
      </p:sp>
      <p:sp>
        <p:nvSpPr>
          <p:cNvPr id="4110" name="Rectangle 14"/>
          <p:cNvSpPr>
            <a:spLocks noGrp="1" noChangeArrowheads="1"/>
          </p:cNvSpPr>
          <p:nvPr>
            <p:ph type="dt" sz="quarter" idx="2"/>
          </p:nvPr>
        </p:nvSpPr>
        <p:spPr/>
        <p:txBody>
          <a:bodyPr/>
          <a:lstStyle>
            <a:lvl1pPr>
              <a:defRPr/>
            </a:lvl1pPr>
          </a:lstStyle>
          <a:p>
            <a:endParaRPr lang="en-CA" altLang="en-US"/>
          </a:p>
        </p:txBody>
      </p:sp>
      <p:sp>
        <p:nvSpPr>
          <p:cNvPr id="4111" name="Rectangle 15"/>
          <p:cNvSpPr>
            <a:spLocks noGrp="1" noChangeArrowheads="1"/>
          </p:cNvSpPr>
          <p:nvPr>
            <p:ph type="ftr" sz="quarter" idx="3"/>
          </p:nvPr>
        </p:nvSpPr>
        <p:spPr/>
        <p:txBody>
          <a:bodyPr/>
          <a:lstStyle>
            <a:lvl1pPr>
              <a:defRPr/>
            </a:lvl1pPr>
          </a:lstStyle>
          <a:p>
            <a:endParaRPr lang="en-CA" altLang="en-US"/>
          </a:p>
        </p:txBody>
      </p:sp>
      <p:sp>
        <p:nvSpPr>
          <p:cNvPr id="4112" name="Rectangle 16"/>
          <p:cNvSpPr>
            <a:spLocks noGrp="1" noChangeArrowheads="1"/>
          </p:cNvSpPr>
          <p:nvPr>
            <p:ph type="sldNum" sz="quarter" idx="4"/>
          </p:nvPr>
        </p:nvSpPr>
        <p:spPr/>
        <p:txBody>
          <a:bodyPr/>
          <a:lstStyle>
            <a:lvl1pPr>
              <a:defRPr/>
            </a:lvl1pPr>
          </a:lstStyle>
          <a:p>
            <a:fld id="{9ACA7D9F-B6BE-4896-A00B-ED5F0D32A007}" type="slidenum">
              <a:rPr lang="en-CA" altLang="en-US"/>
              <a:pPr/>
              <a:t>‹#›</a:t>
            </a:fld>
            <a:endParaRPr lang="en-CA" altLang="en-US"/>
          </a:p>
        </p:txBody>
      </p:sp>
    </p:spTree>
    <p:extLst>
      <p:ext uri="{BB962C8B-B14F-4D97-AF65-F5344CB8AC3E}">
        <p14:creationId xmlns:p14="http://schemas.microsoft.com/office/powerpoint/2010/main" val="3491210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242BC0E3-7007-447F-866A-D4CC709786FD}" type="slidenum">
              <a:rPr lang="en-CA" altLang="en-US"/>
              <a:pPr/>
              <a:t>‹#›</a:t>
            </a:fld>
            <a:endParaRPr lang="en-CA" altLang="en-US"/>
          </a:p>
        </p:txBody>
      </p:sp>
    </p:spTree>
    <p:extLst>
      <p:ext uri="{BB962C8B-B14F-4D97-AF65-F5344CB8AC3E}">
        <p14:creationId xmlns:p14="http://schemas.microsoft.com/office/powerpoint/2010/main" val="14755231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9D4B9E51-3401-476F-8B69-FF2F7C02E5E6}" type="slidenum">
              <a:rPr lang="en-CA" altLang="en-US"/>
              <a:pPr/>
              <a:t>‹#›</a:t>
            </a:fld>
            <a:endParaRPr lang="en-CA" altLang="en-US"/>
          </a:p>
        </p:txBody>
      </p:sp>
    </p:spTree>
    <p:extLst>
      <p:ext uri="{BB962C8B-B14F-4D97-AF65-F5344CB8AC3E}">
        <p14:creationId xmlns:p14="http://schemas.microsoft.com/office/powerpoint/2010/main" val="408412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cs typeface="Arial" charset="0"/>
              </a:defRPr>
            </a:lvl1pPr>
          </a:lstStyle>
          <a:p>
            <a:pPr>
              <a:defRPr/>
            </a:pPr>
            <a:fld id="{FA6EB6D9-1303-4CAB-92B2-507B65F7E620}" type="datetime1">
              <a:rPr lang="en-US" altLang="en-US"/>
              <a:pPr>
                <a:defRPr/>
              </a:pPr>
              <a:t>10/12/2016</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DEB47C8C-B3C7-4A7A-A933-22402E5B362E}" type="slidenum">
              <a:rPr lang="en-CA" altLang="en-US"/>
              <a:pPr/>
              <a:t>‹#›</a:t>
            </a:fld>
            <a:endParaRPr lang="en-CA" altLang="en-US"/>
          </a:p>
        </p:txBody>
      </p:sp>
    </p:spTree>
    <p:extLst>
      <p:ext uri="{BB962C8B-B14F-4D97-AF65-F5344CB8AC3E}">
        <p14:creationId xmlns:p14="http://schemas.microsoft.com/office/powerpoint/2010/main" val="9844033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a:p>
        </p:txBody>
      </p:sp>
      <p:sp>
        <p:nvSpPr>
          <p:cNvPr id="8" name="Footer Placeholder 7"/>
          <p:cNvSpPr>
            <a:spLocks noGrp="1"/>
          </p:cNvSpPr>
          <p:nvPr>
            <p:ph type="ftr" sz="quarter" idx="11"/>
          </p:nvPr>
        </p:nvSpPr>
        <p:spPr/>
        <p:txBody>
          <a:bodyPr/>
          <a:lstStyle>
            <a:lvl1pPr>
              <a:defRPr/>
            </a:lvl1pPr>
          </a:lstStyle>
          <a:p>
            <a:endParaRPr lang="en-CA" altLang="en-US"/>
          </a:p>
        </p:txBody>
      </p:sp>
      <p:sp>
        <p:nvSpPr>
          <p:cNvPr id="9" name="Slide Number Placeholder 8"/>
          <p:cNvSpPr>
            <a:spLocks noGrp="1"/>
          </p:cNvSpPr>
          <p:nvPr>
            <p:ph type="sldNum" sz="quarter" idx="12"/>
          </p:nvPr>
        </p:nvSpPr>
        <p:spPr/>
        <p:txBody>
          <a:bodyPr/>
          <a:lstStyle>
            <a:lvl1pPr>
              <a:defRPr/>
            </a:lvl1pPr>
          </a:lstStyle>
          <a:p>
            <a:fld id="{FE1C3CB4-2FCE-4550-8A36-567239F8FD7C}" type="slidenum">
              <a:rPr lang="en-CA" altLang="en-US"/>
              <a:pPr/>
              <a:t>‹#›</a:t>
            </a:fld>
            <a:endParaRPr lang="en-CA" altLang="en-US"/>
          </a:p>
        </p:txBody>
      </p:sp>
    </p:spTree>
    <p:extLst>
      <p:ext uri="{BB962C8B-B14F-4D97-AF65-F5344CB8AC3E}">
        <p14:creationId xmlns:p14="http://schemas.microsoft.com/office/powerpoint/2010/main" val="2967520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a:p>
        </p:txBody>
      </p:sp>
      <p:sp>
        <p:nvSpPr>
          <p:cNvPr id="4" name="Footer Placeholder 3"/>
          <p:cNvSpPr>
            <a:spLocks noGrp="1"/>
          </p:cNvSpPr>
          <p:nvPr>
            <p:ph type="ftr" sz="quarter" idx="11"/>
          </p:nvPr>
        </p:nvSpPr>
        <p:spPr/>
        <p:txBody>
          <a:bodyPr/>
          <a:lstStyle>
            <a:lvl1pPr>
              <a:defRPr/>
            </a:lvl1pPr>
          </a:lstStyle>
          <a:p>
            <a:endParaRPr lang="en-CA" altLang="en-US"/>
          </a:p>
        </p:txBody>
      </p:sp>
      <p:sp>
        <p:nvSpPr>
          <p:cNvPr id="5" name="Slide Number Placeholder 4"/>
          <p:cNvSpPr>
            <a:spLocks noGrp="1"/>
          </p:cNvSpPr>
          <p:nvPr>
            <p:ph type="sldNum" sz="quarter" idx="12"/>
          </p:nvPr>
        </p:nvSpPr>
        <p:spPr/>
        <p:txBody>
          <a:bodyPr/>
          <a:lstStyle>
            <a:lvl1pPr>
              <a:defRPr/>
            </a:lvl1pPr>
          </a:lstStyle>
          <a:p>
            <a:fld id="{CD6EC0A3-EF8E-4100-8872-FE277E02D175}" type="slidenum">
              <a:rPr lang="en-CA" altLang="en-US"/>
              <a:pPr/>
              <a:t>‹#›</a:t>
            </a:fld>
            <a:endParaRPr lang="en-CA" altLang="en-US"/>
          </a:p>
        </p:txBody>
      </p:sp>
    </p:spTree>
    <p:extLst>
      <p:ext uri="{BB962C8B-B14F-4D97-AF65-F5344CB8AC3E}">
        <p14:creationId xmlns:p14="http://schemas.microsoft.com/office/powerpoint/2010/main" val="27162998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a:p>
        </p:txBody>
      </p:sp>
      <p:sp>
        <p:nvSpPr>
          <p:cNvPr id="3" name="Footer Placeholder 2"/>
          <p:cNvSpPr>
            <a:spLocks noGrp="1"/>
          </p:cNvSpPr>
          <p:nvPr>
            <p:ph type="ftr" sz="quarter" idx="11"/>
          </p:nvPr>
        </p:nvSpPr>
        <p:spPr/>
        <p:txBody>
          <a:bodyPr/>
          <a:lstStyle>
            <a:lvl1pPr>
              <a:defRPr/>
            </a:lvl1pPr>
          </a:lstStyle>
          <a:p>
            <a:endParaRPr lang="en-CA" altLang="en-US"/>
          </a:p>
        </p:txBody>
      </p:sp>
      <p:sp>
        <p:nvSpPr>
          <p:cNvPr id="4" name="Slide Number Placeholder 3"/>
          <p:cNvSpPr>
            <a:spLocks noGrp="1"/>
          </p:cNvSpPr>
          <p:nvPr>
            <p:ph type="sldNum" sz="quarter" idx="12"/>
          </p:nvPr>
        </p:nvSpPr>
        <p:spPr/>
        <p:txBody>
          <a:bodyPr/>
          <a:lstStyle>
            <a:lvl1pPr>
              <a:defRPr/>
            </a:lvl1pPr>
          </a:lstStyle>
          <a:p>
            <a:fld id="{B234B701-0CF2-486E-893B-635F570E8267}" type="slidenum">
              <a:rPr lang="en-CA" altLang="en-US"/>
              <a:pPr/>
              <a:t>‹#›</a:t>
            </a:fld>
            <a:endParaRPr lang="en-CA" altLang="en-US"/>
          </a:p>
        </p:txBody>
      </p:sp>
    </p:spTree>
    <p:extLst>
      <p:ext uri="{BB962C8B-B14F-4D97-AF65-F5344CB8AC3E}">
        <p14:creationId xmlns:p14="http://schemas.microsoft.com/office/powerpoint/2010/main" val="397837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2790FFCE-1F55-4F66-AA47-C39592346591}" type="slidenum">
              <a:rPr lang="en-CA" altLang="en-US"/>
              <a:pPr/>
              <a:t>‹#›</a:t>
            </a:fld>
            <a:endParaRPr lang="en-CA" altLang="en-US"/>
          </a:p>
        </p:txBody>
      </p:sp>
    </p:spTree>
    <p:extLst>
      <p:ext uri="{BB962C8B-B14F-4D97-AF65-F5344CB8AC3E}">
        <p14:creationId xmlns:p14="http://schemas.microsoft.com/office/powerpoint/2010/main" val="4588065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CA" altLang="en-US"/>
          </a:p>
        </p:txBody>
      </p:sp>
      <p:sp>
        <p:nvSpPr>
          <p:cNvPr id="6" name="Footer Placeholder 5"/>
          <p:cNvSpPr>
            <a:spLocks noGrp="1"/>
          </p:cNvSpPr>
          <p:nvPr>
            <p:ph type="ftr" sz="quarter" idx="11"/>
          </p:nvPr>
        </p:nvSpPr>
        <p:spPr/>
        <p:txBody>
          <a:bodyPr/>
          <a:lstStyle>
            <a:lvl1pPr>
              <a:defRPr/>
            </a:lvl1pPr>
          </a:lstStyle>
          <a:p>
            <a:endParaRPr lang="en-CA" altLang="en-US"/>
          </a:p>
        </p:txBody>
      </p:sp>
      <p:sp>
        <p:nvSpPr>
          <p:cNvPr id="7" name="Slide Number Placeholder 6"/>
          <p:cNvSpPr>
            <a:spLocks noGrp="1"/>
          </p:cNvSpPr>
          <p:nvPr>
            <p:ph type="sldNum" sz="quarter" idx="12"/>
          </p:nvPr>
        </p:nvSpPr>
        <p:spPr/>
        <p:txBody>
          <a:bodyPr/>
          <a:lstStyle>
            <a:lvl1pPr>
              <a:defRPr/>
            </a:lvl1pPr>
          </a:lstStyle>
          <a:p>
            <a:fld id="{C7793B2F-4CD0-459B-928D-60F8D57E2257}" type="slidenum">
              <a:rPr lang="en-CA" altLang="en-US"/>
              <a:pPr/>
              <a:t>‹#›</a:t>
            </a:fld>
            <a:endParaRPr lang="en-CA" altLang="en-US"/>
          </a:p>
        </p:txBody>
      </p:sp>
    </p:spTree>
    <p:extLst>
      <p:ext uri="{BB962C8B-B14F-4D97-AF65-F5344CB8AC3E}">
        <p14:creationId xmlns:p14="http://schemas.microsoft.com/office/powerpoint/2010/main" val="1342947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08477D6D-AFA3-4174-AA5C-9C4C1DDB3A55}" type="slidenum">
              <a:rPr lang="en-CA" altLang="en-US"/>
              <a:pPr/>
              <a:t>‹#›</a:t>
            </a:fld>
            <a:endParaRPr lang="en-CA" altLang="en-US"/>
          </a:p>
        </p:txBody>
      </p:sp>
    </p:spTree>
    <p:extLst>
      <p:ext uri="{BB962C8B-B14F-4D97-AF65-F5344CB8AC3E}">
        <p14:creationId xmlns:p14="http://schemas.microsoft.com/office/powerpoint/2010/main" val="2252888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a:p>
        </p:txBody>
      </p:sp>
      <p:sp>
        <p:nvSpPr>
          <p:cNvPr id="5" name="Footer Placeholder 4"/>
          <p:cNvSpPr>
            <a:spLocks noGrp="1"/>
          </p:cNvSpPr>
          <p:nvPr>
            <p:ph type="ftr" sz="quarter" idx="11"/>
          </p:nvPr>
        </p:nvSpPr>
        <p:spPr/>
        <p:txBody>
          <a:bodyPr/>
          <a:lstStyle>
            <a:lvl1pPr>
              <a:defRPr/>
            </a:lvl1pPr>
          </a:lstStyle>
          <a:p>
            <a:endParaRPr lang="en-CA" altLang="en-US"/>
          </a:p>
        </p:txBody>
      </p:sp>
      <p:sp>
        <p:nvSpPr>
          <p:cNvPr id="6" name="Slide Number Placeholder 5"/>
          <p:cNvSpPr>
            <a:spLocks noGrp="1"/>
          </p:cNvSpPr>
          <p:nvPr>
            <p:ph type="sldNum" sz="quarter" idx="12"/>
          </p:nvPr>
        </p:nvSpPr>
        <p:spPr/>
        <p:txBody>
          <a:bodyPr/>
          <a:lstStyle>
            <a:lvl1pPr>
              <a:defRPr/>
            </a:lvl1pPr>
          </a:lstStyle>
          <a:p>
            <a:fld id="{B6B69F78-58A3-4157-B413-1BE89EFEF1CA}" type="slidenum">
              <a:rPr lang="en-CA" altLang="en-US"/>
              <a:pPr/>
              <a:t>‹#›</a:t>
            </a:fld>
            <a:endParaRPr lang="en-CA" altLang="en-US"/>
          </a:p>
        </p:txBody>
      </p:sp>
    </p:spTree>
    <p:extLst>
      <p:ext uri="{BB962C8B-B14F-4D97-AF65-F5344CB8AC3E}">
        <p14:creationId xmlns:p14="http://schemas.microsoft.com/office/powerpoint/2010/main" val="379277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fld id="{24CAFD73-3CA8-4878-9644-86C5512B57E0}" type="datetime1">
              <a:rPr lang="en-US" altLang="en-US"/>
              <a:pPr>
                <a:defRPr/>
              </a:pPr>
              <a:t>10/12/2016</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cs typeface="Arial" charset="0"/>
              </a:defRPr>
            </a:lvl1pPr>
          </a:lstStyle>
          <a:p>
            <a:pPr>
              <a:defRPr/>
            </a:pPr>
            <a:fld id="{D177A325-27CD-4CCE-A56D-B7D398414ED4}" type="datetime1">
              <a:rPr lang="en-US" altLang="en-US"/>
              <a:pPr>
                <a:defRPr/>
              </a:pPr>
              <a:t>10/12/2016</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PPT wordmark"/>
          <p:cNvPicPr>
            <a:picLocks noChangeAspect="1" noChangeArrowheads="1"/>
          </p:cNvPicPr>
          <p:nvPr/>
        </p:nvPicPr>
        <p:blipFill>
          <a:blip r:embed="rId13" cstate="print"/>
          <a:srcRect/>
          <a:stretch>
            <a:fillRect/>
          </a:stretch>
        </p:blipFill>
        <p:spPr bwMode="auto">
          <a:xfrm>
            <a:off x="249238" y="6029325"/>
            <a:ext cx="2855912" cy="6969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227013" y="455613"/>
            <a:ext cx="8683625" cy="839787"/>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227013" y="1295400"/>
            <a:ext cx="8683625" cy="4418013"/>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7000875" y="6315075"/>
            <a:ext cx="1905000" cy="393700"/>
          </a:xfrm>
          <a:prstGeom prst="rect">
            <a:avLst/>
          </a:prstGeom>
          <a:noFill/>
          <a:ln>
            <a:noFill/>
          </a:ln>
          <a:extLst/>
        </p:spPr>
        <p:txBody>
          <a:bodyPr vert="horz" wrap="square" lIns="0" tIns="0" rIns="0" bIns="0" numCol="1" anchor="b" anchorCtr="0" compatLnSpc="1">
            <a:prstTxWarp prst="textNoShape">
              <a:avLst/>
            </a:prstTxWarp>
          </a:bodyPr>
          <a:lstStyle>
            <a:lvl1pPr algn="r" eaLnBrk="0" hangingPunct="0">
              <a:defRPr sz="1300">
                <a:solidFill>
                  <a:srgbClr val="001948"/>
                </a:solidFill>
                <a:latin typeface="+mn-lt"/>
                <a:cs typeface="+mn-cs"/>
              </a:defRPr>
            </a:lvl1pPr>
          </a:lstStyle>
          <a:p>
            <a:pPr fontAlgn="base">
              <a:spcBef>
                <a:spcPct val="0"/>
              </a:spcBef>
              <a:spcAft>
                <a:spcPct val="0"/>
              </a:spcAft>
              <a:defRPr/>
            </a:pPr>
            <a:fld id="{BE28D82B-3B5C-4FFB-AB69-23F82C218DD8}" type="datetime1">
              <a:rPr lang="en-US" altLang="en-US"/>
              <a:pPr fontAlgn="base">
                <a:spcBef>
                  <a:spcPct val="0"/>
                </a:spcBef>
                <a:spcAft>
                  <a:spcPct val="0"/>
                </a:spcAft>
                <a:defRPr/>
              </a:pPr>
              <a:t>10/12/2016</a:t>
            </a:fld>
            <a:endParaRPr lang="en-US" altLang="en-US"/>
          </a:p>
        </p:txBody>
      </p:sp>
      <p:sp>
        <p:nvSpPr>
          <p:cNvPr id="1030" name="Line 9"/>
          <p:cNvSpPr>
            <a:spLocks noChangeShapeType="1"/>
          </p:cNvSpPr>
          <p:nvPr/>
        </p:nvSpPr>
        <p:spPr bwMode="auto">
          <a:xfrm>
            <a:off x="227013" y="5918200"/>
            <a:ext cx="8683625" cy="0"/>
          </a:xfrm>
          <a:prstGeom prst="line">
            <a:avLst/>
          </a:prstGeom>
          <a:noFill/>
          <a:ln w="9525">
            <a:solidFill>
              <a:srgbClr val="001948"/>
            </a:solidFill>
            <a:round/>
            <a:headEnd/>
            <a:tailEnd/>
          </a:ln>
          <a:extLst/>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marL="55563" algn="l" rtl="0" eaLnBrk="0" fontAlgn="base" hangingPunct="0">
        <a:spcBef>
          <a:spcPct val="0"/>
        </a:spcBef>
        <a:spcAft>
          <a:spcPct val="0"/>
        </a:spcAft>
        <a:defRPr sz="4400">
          <a:solidFill>
            <a:srgbClr val="001948"/>
          </a:solidFill>
          <a:latin typeface="+mj-lt"/>
          <a:ea typeface="+mj-ea"/>
          <a:cs typeface="ヒラギノ角ゴ Pro W3"/>
        </a:defRPr>
      </a:lvl1pPr>
      <a:lvl2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2pPr>
      <a:lvl3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3pPr>
      <a:lvl4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4pPr>
      <a:lvl5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5pPr>
      <a:lvl6pPr marL="512763" algn="l" rtl="0" fontAlgn="base">
        <a:spcBef>
          <a:spcPct val="0"/>
        </a:spcBef>
        <a:spcAft>
          <a:spcPct val="0"/>
        </a:spcAft>
        <a:defRPr sz="4400">
          <a:solidFill>
            <a:srgbClr val="001948"/>
          </a:solidFill>
          <a:latin typeface="Centaur MT" pitchFamily="-128" charset="0"/>
          <a:ea typeface="ヒラギノ角ゴ Pro W3" pitchFamily="-128" charset="-128"/>
        </a:defRPr>
      </a:lvl6pPr>
      <a:lvl7pPr marL="969963" algn="l" rtl="0" fontAlgn="base">
        <a:spcBef>
          <a:spcPct val="0"/>
        </a:spcBef>
        <a:spcAft>
          <a:spcPct val="0"/>
        </a:spcAft>
        <a:defRPr sz="4400">
          <a:solidFill>
            <a:srgbClr val="001948"/>
          </a:solidFill>
          <a:latin typeface="Centaur MT" pitchFamily="-128" charset="0"/>
          <a:ea typeface="ヒラギノ角ゴ Pro W3" pitchFamily="-128" charset="-128"/>
        </a:defRPr>
      </a:lvl7pPr>
      <a:lvl8pPr marL="1427163" algn="l" rtl="0" fontAlgn="base">
        <a:spcBef>
          <a:spcPct val="0"/>
        </a:spcBef>
        <a:spcAft>
          <a:spcPct val="0"/>
        </a:spcAft>
        <a:defRPr sz="4400">
          <a:solidFill>
            <a:srgbClr val="001948"/>
          </a:solidFill>
          <a:latin typeface="Centaur MT" pitchFamily="-128" charset="0"/>
          <a:ea typeface="ヒラギノ角ゴ Pro W3" pitchFamily="-128" charset="-128"/>
        </a:defRPr>
      </a:lvl8pPr>
      <a:lvl9pPr marL="1884363" algn="l" rtl="0" fontAlgn="base">
        <a:spcBef>
          <a:spcPct val="0"/>
        </a:spcBef>
        <a:spcAft>
          <a:spcPct val="0"/>
        </a:spcAft>
        <a:defRPr sz="4400">
          <a:solidFill>
            <a:srgbClr val="001948"/>
          </a:solidFill>
          <a:latin typeface="Centaur MT" pitchFamily="-128" charset="0"/>
          <a:ea typeface="ヒラギノ角ゴ Pro W3" pitchFamily="-128" charset="-128"/>
        </a:defRPr>
      </a:lvl9pPr>
    </p:titleStyle>
    <p:bodyStyle>
      <a:lvl1pPr marL="342900" indent="-287338" algn="l" rtl="0" eaLnBrk="0" fontAlgn="base" hangingPunct="0">
        <a:spcBef>
          <a:spcPct val="20000"/>
        </a:spcBef>
        <a:spcAft>
          <a:spcPct val="0"/>
        </a:spcAft>
        <a:buChar char="•"/>
        <a:defRPr sz="3200">
          <a:solidFill>
            <a:srgbClr val="001948"/>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rgbClr val="001948"/>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rgbClr val="001948"/>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001948"/>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001948"/>
          </a:solidFill>
          <a:latin typeface="+mn-lt"/>
          <a:ea typeface="+mn-ea"/>
          <a:cs typeface="ヒラギノ角ゴ Pro W3"/>
        </a:defRPr>
      </a:lvl5pPr>
      <a:lvl6pPr marL="2514600" indent="-228600" algn="l" rtl="0" fontAlgn="base">
        <a:spcBef>
          <a:spcPct val="20000"/>
        </a:spcBef>
        <a:spcAft>
          <a:spcPct val="0"/>
        </a:spcAft>
        <a:buChar char="»"/>
        <a:defRPr sz="2000">
          <a:solidFill>
            <a:srgbClr val="001948"/>
          </a:solidFill>
          <a:latin typeface="+mn-lt"/>
          <a:ea typeface="+mn-ea"/>
        </a:defRPr>
      </a:lvl6pPr>
      <a:lvl7pPr marL="2971800" indent="-228600" algn="l" rtl="0" fontAlgn="base">
        <a:spcBef>
          <a:spcPct val="20000"/>
        </a:spcBef>
        <a:spcAft>
          <a:spcPct val="0"/>
        </a:spcAft>
        <a:buChar char="»"/>
        <a:defRPr sz="2000">
          <a:solidFill>
            <a:srgbClr val="001948"/>
          </a:solidFill>
          <a:latin typeface="+mn-lt"/>
          <a:ea typeface="+mn-ea"/>
        </a:defRPr>
      </a:lvl7pPr>
      <a:lvl8pPr marL="3429000" indent="-228600" algn="l" rtl="0" fontAlgn="base">
        <a:spcBef>
          <a:spcPct val="20000"/>
        </a:spcBef>
        <a:spcAft>
          <a:spcPct val="0"/>
        </a:spcAft>
        <a:buChar char="»"/>
        <a:defRPr sz="2000">
          <a:solidFill>
            <a:srgbClr val="001948"/>
          </a:solidFill>
          <a:latin typeface="+mn-lt"/>
          <a:ea typeface="+mn-ea"/>
        </a:defRPr>
      </a:lvl8pPr>
      <a:lvl9pPr marL="3886200" indent="-228600" algn="l" rtl="0" fontAlgn="base">
        <a:spcBef>
          <a:spcPct val="20000"/>
        </a:spcBef>
        <a:spcAft>
          <a:spcPct val="0"/>
        </a:spcAft>
        <a:buChar char="»"/>
        <a:defRPr sz="2000">
          <a:solidFill>
            <a:srgbClr val="00194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96DB9C0-3BAF-4F08-9AF8-04AF0CE02211}" type="datetimeFigureOut">
              <a:rPr lang="en-US">
                <a:solidFill>
                  <a:prstClr val="black">
                    <a:tint val="75000"/>
                  </a:prstClr>
                </a:solidFill>
              </a:rPr>
              <a:pPr>
                <a:defRPr/>
              </a:pPr>
              <a:t>10/12/2016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7529B9E-8579-4F67-A1DD-7A9A5826E193}"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CA"/>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CA"/>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EFDB292B-26C2-4E53-8E31-0B09042FF594}" type="slidenum">
              <a:rPr lang="en-CA" altLang="en-US"/>
              <a:pPr/>
              <a:t>‹#›</a:t>
            </a:fld>
            <a:endParaRPr lang="en-CA" altLang="en-US"/>
          </a:p>
        </p:txBody>
      </p:sp>
    </p:spTree>
    <p:extLst>
      <p:ext uri="{BB962C8B-B14F-4D97-AF65-F5344CB8AC3E}">
        <p14:creationId xmlns:p14="http://schemas.microsoft.com/office/powerpoint/2010/main" val="13043552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CA"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CA"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E915A18-0505-4870-BBF0-851B8BB15D14}" type="slidenum">
              <a:rPr lang="en-CA" altLang="en-US"/>
              <a:pPr/>
              <a:t>‹#›</a:t>
            </a:fld>
            <a:endParaRPr lang="en-CA" altLang="en-US"/>
          </a:p>
        </p:txBody>
      </p:sp>
    </p:spTree>
    <p:extLst>
      <p:ext uri="{BB962C8B-B14F-4D97-AF65-F5344CB8AC3E}">
        <p14:creationId xmlns:p14="http://schemas.microsoft.com/office/powerpoint/2010/main" val="1119661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cs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8" descr="PPT wordmar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9238" y="6029325"/>
            <a:ext cx="28559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227013" y="455613"/>
            <a:ext cx="86836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227013" y="1295400"/>
            <a:ext cx="8683625"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7000875" y="6315075"/>
            <a:ext cx="1905000" cy="393700"/>
          </a:xfrm>
          <a:prstGeom prst="rect">
            <a:avLst/>
          </a:prstGeom>
          <a:noFill/>
          <a:ln>
            <a:noFill/>
          </a:ln>
          <a:extLst/>
        </p:spPr>
        <p:txBody>
          <a:bodyPr vert="horz" wrap="square" lIns="0" tIns="0" rIns="0" bIns="0" numCol="1" anchor="b" anchorCtr="0" compatLnSpc="1">
            <a:prstTxWarp prst="textNoShape">
              <a:avLst/>
            </a:prstTxWarp>
          </a:bodyPr>
          <a:lstStyle>
            <a:lvl1pPr algn="r" eaLnBrk="0" hangingPunct="0">
              <a:defRPr sz="1300">
                <a:solidFill>
                  <a:srgbClr val="001948"/>
                </a:solidFill>
                <a:latin typeface="+mn-lt"/>
                <a:cs typeface="+mn-cs"/>
              </a:defRPr>
            </a:lvl1pPr>
          </a:lstStyle>
          <a:p>
            <a:pPr>
              <a:defRPr/>
            </a:pPr>
            <a:fld id="{BE28D82B-3B5C-4FFB-AB69-23F82C218DD8}" type="datetime1">
              <a:rPr lang="en-US" altLang="en-US"/>
              <a:pPr>
                <a:defRPr/>
              </a:pPr>
              <a:t>10/12/2016</a:t>
            </a:fld>
            <a:endParaRPr lang="en-US" altLang="en-US"/>
          </a:p>
        </p:txBody>
      </p:sp>
      <p:sp>
        <p:nvSpPr>
          <p:cNvPr id="1030" name="Line 9"/>
          <p:cNvSpPr>
            <a:spLocks noChangeShapeType="1"/>
          </p:cNvSpPr>
          <p:nvPr/>
        </p:nvSpPr>
        <p:spPr bwMode="auto">
          <a:xfrm>
            <a:off x="227013" y="5918200"/>
            <a:ext cx="8683625" cy="0"/>
          </a:xfrm>
          <a:prstGeom prst="line">
            <a:avLst/>
          </a:prstGeom>
          <a:noFill/>
          <a:ln w="9525">
            <a:solidFill>
              <a:srgbClr val="001948"/>
            </a:solidFill>
            <a:round/>
            <a:headEnd/>
            <a:tailEnd/>
          </a:ln>
          <a:extLst/>
        </p:spPr>
        <p:txBody>
          <a:bodyPr wrap="none" anchor="ctr"/>
          <a:lstStyle/>
          <a:p>
            <a:pPr eaLnBrk="0" hangingPunct="0">
              <a:defRPr/>
            </a:pPr>
            <a:endParaRPr lang="en-US" sz="2400">
              <a:solidFill>
                <a:srgbClr val="000000"/>
              </a:solidFill>
              <a:latin typeface="Arial" charset="0"/>
              <a:cs typeface="+mn-cs"/>
            </a:endParaRPr>
          </a:p>
        </p:txBody>
      </p:sp>
    </p:spTree>
    <p:extLst>
      <p:ext uri="{BB962C8B-B14F-4D97-AF65-F5344CB8AC3E}">
        <p14:creationId xmlns:p14="http://schemas.microsoft.com/office/powerpoint/2010/main" val="40582961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p:txStyles>
    <p:titleStyle>
      <a:lvl1pPr marL="55563" algn="l" rtl="0" eaLnBrk="0" fontAlgn="base" hangingPunct="0">
        <a:spcBef>
          <a:spcPct val="0"/>
        </a:spcBef>
        <a:spcAft>
          <a:spcPct val="0"/>
        </a:spcAft>
        <a:defRPr sz="4400">
          <a:solidFill>
            <a:srgbClr val="001948"/>
          </a:solidFill>
          <a:latin typeface="+mj-lt"/>
          <a:ea typeface="+mj-ea"/>
          <a:cs typeface="ヒラギノ角ゴ Pro W3"/>
        </a:defRPr>
      </a:lvl1pPr>
      <a:lvl2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2pPr>
      <a:lvl3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3pPr>
      <a:lvl4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4pPr>
      <a:lvl5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cs typeface="ヒラギノ角ゴ Pro W3"/>
        </a:defRPr>
      </a:lvl5pPr>
      <a:lvl6pPr marL="512763" algn="l" rtl="0" fontAlgn="base">
        <a:spcBef>
          <a:spcPct val="0"/>
        </a:spcBef>
        <a:spcAft>
          <a:spcPct val="0"/>
        </a:spcAft>
        <a:defRPr sz="4400">
          <a:solidFill>
            <a:srgbClr val="001948"/>
          </a:solidFill>
          <a:latin typeface="Centaur MT" pitchFamily="-128" charset="0"/>
          <a:ea typeface="ヒラギノ角ゴ Pro W3" pitchFamily="-128" charset="-128"/>
        </a:defRPr>
      </a:lvl6pPr>
      <a:lvl7pPr marL="969963" algn="l" rtl="0" fontAlgn="base">
        <a:spcBef>
          <a:spcPct val="0"/>
        </a:spcBef>
        <a:spcAft>
          <a:spcPct val="0"/>
        </a:spcAft>
        <a:defRPr sz="4400">
          <a:solidFill>
            <a:srgbClr val="001948"/>
          </a:solidFill>
          <a:latin typeface="Centaur MT" pitchFamily="-128" charset="0"/>
          <a:ea typeface="ヒラギノ角ゴ Pro W3" pitchFamily="-128" charset="-128"/>
        </a:defRPr>
      </a:lvl7pPr>
      <a:lvl8pPr marL="1427163" algn="l" rtl="0" fontAlgn="base">
        <a:spcBef>
          <a:spcPct val="0"/>
        </a:spcBef>
        <a:spcAft>
          <a:spcPct val="0"/>
        </a:spcAft>
        <a:defRPr sz="4400">
          <a:solidFill>
            <a:srgbClr val="001948"/>
          </a:solidFill>
          <a:latin typeface="Centaur MT" pitchFamily="-128" charset="0"/>
          <a:ea typeface="ヒラギノ角ゴ Pro W3" pitchFamily="-128" charset="-128"/>
        </a:defRPr>
      </a:lvl8pPr>
      <a:lvl9pPr marL="1884363" algn="l" rtl="0" fontAlgn="base">
        <a:spcBef>
          <a:spcPct val="0"/>
        </a:spcBef>
        <a:spcAft>
          <a:spcPct val="0"/>
        </a:spcAft>
        <a:defRPr sz="4400">
          <a:solidFill>
            <a:srgbClr val="001948"/>
          </a:solidFill>
          <a:latin typeface="Centaur MT" pitchFamily="-128" charset="0"/>
          <a:ea typeface="ヒラギノ角ゴ Pro W3" pitchFamily="-128" charset="-128"/>
        </a:defRPr>
      </a:lvl9pPr>
    </p:titleStyle>
    <p:bodyStyle>
      <a:lvl1pPr marL="342900" indent="-287338" algn="l" rtl="0" eaLnBrk="0" fontAlgn="base" hangingPunct="0">
        <a:spcBef>
          <a:spcPct val="20000"/>
        </a:spcBef>
        <a:spcAft>
          <a:spcPct val="0"/>
        </a:spcAft>
        <a:buChar char="•"/>
        <a:defRPr sz="3200">
          <a:solidFill>
            <a:srgbClr val="001948"/>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rgbClr val="001948"/>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rgbClr val="001948"/>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001948"/>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001948"/>
          </a:solidFill>
          <a:latin typeface="+mn-lt"/>
          <a:ea typeface="+mn-ea"/>
          <a:cs typeface="ヒラギノ角ゴ Pro W3"/>
        </a:defRPr>
      </a:lvl5pPr>
      <a:lvl6pPr marL="2514600" indent="-228600" algn="l" rtl="0" fontAlgn="base">
        <a:spcBef>
          <a:spcPct val="20000"/>
        </a:spcBef>
        <a:spcAft>
          <a:spcPct val="0"/>
        </a:spcAft>
        <a:buChar char="»"/>
        <a:defRPr sz="2000">
          <a:solidFill>
            <a:srgbClr val="001948"/>
          </a:solidFill>
          <a:latin typeface="+mn-lt"/>
          <a:ea typeface="+mn-ea"/>
        </a:defRPr>
      </a:lvl6pPr>
      <a:lvl7pPr marL="2971800" indent="-228600" algn="l" rtl="0" fontAlgn="base">
        <a:spcBef>
          <a:spcPct val="20000"/>
        </a:spcBef>
        <a:spcAft>
          <a:spcPct val="0"/>
        </a:spcAft>
        <a:buChar char="»"/>
        <a:defRPr sz="2000">
          <a:solidFill>
            <a:srgbClr val="001948"/>
          </a:solidFill>
          <a:latin typeface="+mn-lt"/>
          <a:ea typeface="+mn-ea"/>
        </a:defRPr>
      </a:lvl7pPr>
      <a:lvl8pPr marL="3429000" indent="-228600" algn="l" rtl="0" fontAlgn="base">
        <a:spcBef>
          <a:spcPct val="20000"/>
        </a:spcBef>
        <a:spcAft>
          <a:spcPct val="0"/>
        </a:spcAft>
        <a:buChar char="»"/>
        <a:defRPr sz="2000">
          <a:solidFill>
            <a:srgbClr val="001948"/>
          </a:solidFill>
          <a:latin typeface="+mn-lt"/>
          <a:ea typeface="+mn-ea"/>
        </a:defRPr>
      </a:lvl8pPr>
      <a:lvl9pPr marL="3886200" indent="-228600" algn="l" rtl="0" fontAlgn="base">
        <a:spcBef>
          <a:spcPct val="20000"/>
        </a:spcBef>
        <a:spcAft>
          <a:spcPct val="0"/>
        </a:spcAft>
        <a:buChar char="»"/>
        <a:defRPr sz="2000">
          <a:solidFill>
            <a:srgbClr val="00194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FD00B35-8662-4410-9522-362567BB819E}" type="datetimeFigureOut">
              <a:rPr lang="en-US"/>
              <a:pPr>
                <a:defRPr/>
              </a:pPr>
              <a:t>10/12/2016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9003A5-A7E6-4A95-999A-DF1CBBC0D797}" type="slidenum">
              <a:rPr lang="en-US" altLang="en-US"/>
              <a:pPr/>
              <a:t>‹#›</a:t>
            </a:fld>
            <a:endParaRPr lang="en-US" altLang="en-US"/>
          </a:p>
        </p:txBody>
      </p:sp>
    </p:spTree>
    <p:extLst>
      <p:ext uri="{BB962C8B-B14F-4D97-AF65-F5344CB8AC3E}">
        <p14:creationId xmlns:p14="http://schemas.microsoft.com/office/powerpoint/2010/main" val="38068455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9525" y="-20638"/>
            <a:ext cx="9153525" cy="6878638"/>
            <a:chOff x="-6" y="-13"/>
            <a:chExt cx="5766" cy="4333"/>
          </a:xfrm>
        </p:grpSpPr>
        <p:sp>
          <p:nvSpPr>
            <p:cNvPr id="307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CA"/>
            </a:p>
          </p:txBody>
        </p:sp>
        <p:sp>
          <p:nvSpPr>
            <p:cNvPr id="3076"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CA"/>
            </a:p>
          </p:txBody>
        </p:sp>
        <p:sp>
          <p:nvSpPr>
            <p:cNvPr id="3077"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78"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79"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80"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81"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82"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3083"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grpSp>
      <p:sp>
        <p:nvSpPr>
          <p:cNvPr id="3084" name="Rectangle 1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3085" name="Rectangle 1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3086" name="Rectangle 1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CA" altLang="en-US"/>
          </a:p>
        </p:txBody>
      </p:sp>
      <p:sp>
        <p:nvSpPr>
          <p:cNvPr id="3087" name="Rectangle 1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CA" altLang="en-US"/>
          </a:p>
        </p:txBody>
      </p:sp>
      <p:sp>
        <p:nvSpPr>
          <p:cNvPr id="3088" name="Rectangle 1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00AF8ECD-8B96-4857-A7E0-312CFD26EC2B}" type="slidenum">
              <a:rPr lang="en-CA" altLang="en-US"/>
              <a:pPr/>
              <a:t>‹#›</a:t>
            </a:fld>
            <a:endParaRPr lang="en-CA" altLang="en-US"/>
          </a:p>
        </p:txBody>
      </p:sp>
    </p:spTree>
    <p:extLst>
      <p:ext uri="{BB962C8B-B14F-4D97-AF65-F5344CB8AC3E}">
        <p14:creationId xmlns:p14="http://schemas.microsoft.com/office/powerpoint/2010/main" val="3824655592"/>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wmf"/><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wmf"/><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wmf"/><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wmf"/><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wmf"/><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0.xml"/><Relationship Id="rId1" Type="http://schemas.openxmlformats.org/officeDocument/2006/relationships/vmlDrawing" Target="../drawings/vmlDrawing4.v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0.xml"/><Relationship Id="rId1" Type="http://schemas.openxmlformats.org/officeDocument/2006/relationships/vmlDrawing" Target="../drawings/vmlDrawing5.v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0.xml"/><Relationship Id="rId1" Type="http://schemas.openxmlformats.org/officeDocument/2006/relationships/vmlDrawing" Target="../drawings/vmlDrawing6.v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49.jpeg"/><Relationship Id="rId7" Type="http://schemas.openxmlformats.org/officeDocument/2006/relationships/image" Target="../media/image46.png"/><Relationship Id="rId12"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oleObject" Target="../embeddings/oleObject12.bin"/><Relationship Id="rId5" Type="http://schemas.openxmlformats.org/officeDocument/2006/relationships/image" Target="../media/image45.png"/><Relationship Id="rId10" Type="http://schemas.openxmlformats.org/officeDocument/2006/relationships/image" Target="../media/image47.png"/><Relationship Id="rId4" Type="http://schemas.openxmlformats.org/officeDocument/2006/relationships/oleObject" Target="../embeddings/oleObject8.bin"/><Relationship Id="rId9" Type="http://schemas.openxmlformats.org/officeDocument/2006/relationships/oleObject" Target="../embeddings/oleObject11.bin"/></Relationships>
</file>

<file path=ppt/slides/_rels/slide3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2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slideLayout" Target="../slideLayouts/slideLayout29.xml"/><Relationship Id="rId6" Type="http://schemas.openxmlformats.org/officeDocument/2006/relationships/image" Target="../media/image58.jpeg"/><Relationship Id="rId5" Type="http://schemas.openxmlformats.org/officeDocument/2006/relationships/image" Target="../media/image59.jpe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29.xml"/><Relationship Id="rId6" Type="http://schemas.openxmlformats.org/officeDocument/2006/relationships/image" Target="../media/image58.jpeg"/><Relationship Id="rId5" Type="http://schemas.openxmlformats.org/officeDocument/2006/relationships/image" Target="../media/image59.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wmf"/><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2.wmf"/><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wmf"/><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3.wmf"/><Relationship Id="rId1" Type="http://schemas.openxmlformats.org/officeDocument/2006/relationships/slideLayout" Target="../slideLayouts/slideLayout73.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wmf"/><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4.wmf"/><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2.xml"/><Relationship Id="rId5" Type="http://schemas.openxmlformats.org/officeDocument/2006/relationships/image" Target="../media/image81.jpeg"/><Relationship Id="rId4" Type="http://schemas.openxmlformats.org/officeDocument/2006/relationships/image" Target="../media/image80.jpeg"/></Relationships>
</file>

<file path=ppt/slides/_rels/slide59.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6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18" Type="http://schemas.openxmlformats.org/officeDocument/2006/relationships/image" Target="../media/image105.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image" Target="../media/image89.jpeg"/><Relationship Id="rId16" Type="http://schemas.openxmlformats.org/officeDocument/2006/relationships/image" Target="../media/image103.jpeg"/><Relationship Id="rId1" Type="http://schemas.openxmlformats.org/officeDocument/2006/relationships/slideLayout" Target="../slideLayouts/slideLayout18.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19" Type="http://schemas.openxmlformats.org/officeDocument/2006/relationships/image" Target="../media/image106.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6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3.bin"/><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0.xml"/><Relationship Id="rId5" Type="http://schemas.openxmlformats.org/officeDocument/2006/relationships/image" Target="../media/image68.jpeg"/><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1.wmf"/><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7543800" y="5975350"/>
            <a:ext cx="1441450" cy="882650"/>
          </a:xfrm>
          <a:prstGeom prst="rect">
            <a:avLst/>
          </a:prstGeom>
          <a:solidFill>
            <a:schemeClr val="bg1"/>
          </a:solidFill>
          <a:ln w="9525">
            <a:noFill/>
            <a:miter lim="800000"/>
            <a:headEnd/>
            <a:tailEnd/>
          </a:ln>
        </p:spPr>
      </p:pic>
      <p:sp>
        <p:nvSpPr>
          <p:cNvPr id="5" name="Title 1"/>
          <p:cNvSpPr txBox="1">
            <a:spLocks/>
          </p:cNvSpPr>
          <p:nvPr/>
        </p:nvSpPr>
        <p:spPr bwMode="auto">
          <a:xfrm>
            <a:off x="723900" y="841375"/>
            <a:ext cx="7772400" cy="14700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2800" kern="0" dirty="0">
                <a:solidFill>
                  <a:srgbClr val="000000"/>
                </a:solidFill>
                <a:latin typeface="Arial" panose="020B0604020202020204" pitchFamily="34" charset="0"/>
                <a:cs typeface="Arial" panose="020B0604020202020204" pitchFamily="34" charset="0"/>
              </a:rPr>
              <a:t>When can </a:t>
            </a:r>
            <a:r>
              <a:rPr lang="en-US" sz="2800" kern="0" dirty="0" err="1">
                <a:solidFill>
                  <a:srgbClr val="000000"/>
                </a:solidFill>
                <a:latin typeface="Arial" panose="020B0604020202020204" pitchFamily="34" charset="0"/>
                <a:cs typeface="Arial" panose="020B0604020202020204" pitchFamily="34" charset="0"/>
              </a:rPr>
              <a:t>interictal</a:t>
            </a:r>
            <a:r>
              <a:rPr lang="en-US" sz="2800" kern="0" dirty="0">
                <a:solidFill>
                  <a:srgbClr val="000000"/>
                </a:solidFill>
                <a:latin typeface="Arial" panose="020B0604020202020204" pitchFamily="34" charset="0"/>
                <a:cs typeface="Arial" panose="020B0604020202020204" pitchFamily="34" charset="0"/>
              </a:rPr>
              <a:t> activity be a sufficient marker of the epileptogenic zone?</a:t>
            </a:r>
          </a:p>
        </p:txBody>
      </p:sp>
      <p:sp>
        <p:nvSpPr>
          <p:cNvPr id="6" name="Subtitle 2"/>
          <p:cNvSpPr txBox="1">
            <a:spLocks/>
          </p:cNvSpPr>
          <p:nvPr/>
        </p:nvSpPr>
        <p:spPr bwMode="auto">
          <a:xfrm>
            <a:off x="914400" y="2311400"/>
            <a:ext cx="7391400" cy="3581400"/>
          </a:xfrm>
          <a:prstGeom prst="rect">
            <a:avLst/>
          </a:prstGeom>
          <a:noFill/>
          <a:ln>
            <a:noFill/>
          </a:ln>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a:buFont typeface="Arial" panose="020B0604020202020204" pitchFamily="34" charset="0"/>
              <a:buChar char="•"/>
              <a:defRPr/>
            </a:pPr>
            <a:endParaRPr lang="en-US" sz="2000" kern="0" dirty="0">
              <a:solidFill>
                <a:srgbClr val="000000"/>
              </a:solidFill>
              <a:latin typeface="Arial" panose="020B0604020202020204" pitchFamily="34" charset="0"/>
              <a:cs typeface="Arial" panose="020B0604020202020204" pitchFamily="34" charset="0"/>
            </a:endParaRPr>
          </a:p>
          <a:p>
            <a:pPr>
              <a:defRPr/>
            </a:pPr>
            <a:r>
              <a:rPr lang="en-US" sz="2400" kern="0" dirty="0">
                <a:solidFill>
                  <a:schemeClr val="accent5">
                    <a:lumMod val="50000"/>
                  </a:schemeClr>
                </a:solidFill>
                <a:latin typeface="Arial" pitchFamily="34" charset="0"/>
                <a:cs typeface="Arial" pitchFamily="34" charset="0"/>
              </a:rPr>
              <a:t>Looking Inside the Brain:</a:t>
            </a:r>
          </a:p>
          <a:p>
            <a:pPr>
              <a:defRPr/>
            </a:pPr>
            <a:r>
              <a:rPr lang="en-US" sz="2400" kern="0" dirty="0">
                <a:solidFill>
                  <a:schemeClr val="accent5">
                    <a:lumMod val="50000"/>
                  </a:schemeClr>
                </a:solidFill>
                <a:latin typeface="Arial" pitchFamily="34" charset="0"/>
                <a:cs typeface="Arial" pitchFamily="34" charset="0"/>
              </a:rPr>
              <a:t>From Intracerebral EEG to Non-Invasive Methods</a:t>
            </a:r>
          </a:p>
          <a:p>
            <a:pPr>
              <a:defRPr/>
            </a:pPr>
            <a:endParaRPr lang="en-US" sz="2400" kern="0" dirty="0">
              <a:solidFill>
                <a:srgbClr val="000000"/>
              </a:solidFill>
              <a:latin typeface="Arial" pitchFamily="34" charset="0"/>
              <a:cs typeface="Arial" pitchFamily="34" charset="0"/>
            </a:endParaRPr>
          </a:p>
          <a:p>
            <a:pPr>
              <a:defRPr/>
            </a:pPr>
            <a:r>
              <a:rPr lang="en-US" sz="2400" kern="0" dirty="0">
                <a:solidFill>
                  <a:schemeClr val="bg2"/>
                </a:solidFill>
                <a:latin typeface="Arial" pitchFamily="34" charset="0"/>
                <a:cs typeface="Arial" pitchFamily="34" charset="0"/>
              </a:rPr>
              <a:t>Richard Wennberg</a:t>
            </a:r>
          </a:p>
          <a:p>
            <a:pPr>
              <a:defRPr/>
            </a:pPr>
            <a:endParaRPr lang="en-US" sz="2400" kern="0" dirty="0">
              <a:solidFill>
                <a:schemeClr val="bg2"/>
              </a:solidFill>
              <a:latin typeface="Arial" pitchFamily="34" charset="0"/>
              <a:cs typeface="Arial" pitchFamily="34" charset="0"/>
            </a:endParaRPr>
          </a:p>
          <a:p>
            <a:pPr>
              <a:defRPr/>
            </a:pPr>
            <a:r>
              <a:rPr lang="en-US" sz="2400" kern="0" dirty="0">
                <a:solidFill>
                  <a:schemeClr val="bg2"/>
                </a:solidFill>
                <a:latin typeface="Arial" pitchFamily="34" charset="0"/>
                <a:cs typeface="Arial" pitchFamily="34" charset="0"/>
              </a:rPr>
              <a:t>CLAE meeting, Québec, October 2016</a:t>
            </a:r>
          </a:p>
          <a:p>
            <a:pPr marL="457200" indent="-457200" algn="l">
              <a:buFont typeface="Arial" panose="020B0604020202020204" pitchFamily="34" charset="0"/>
              <a:buChar char="•"/>
              <a:defRPr/>
            </a:pPr>
            <a:endParaRPr lang="en-US" kern="0" dirty="0">
              <a:solidFill>
                <a:srgbClr val="000000"/>
              </a:solidFill>
              <a:latin typeface="Times New Roman"/>
            </a:endParaRPr>
          </a:p>
          <a:p>
            <a:pPr marL="457200" indent="-457200">
              <a:buFont typeface="Arial" panose="020B0604020202020204" pitchFamily="34" charset="0"/>
              <a:buChar char="•"/>
              <a:defRPr/>
            </a:pPr>
            <a:endParaRPr lang="en-US" kern="0" dirty="0">
              <a:solidFill>
                <a:srgbClr val="000000"/>
              </a:solidFill>
              <a:latin typeface="Times New Roman"/>
            </a:endParaRPr>
          </a:p>
        </p:txBody>
      </p:sp>
      <p:pic>
        <p:nvPicPr>
          <p:cNvPr id="30725" name="Picture 1"/>
          <p:cNvPicPr>
            <a:picLocks noChangeAspect="1" noChangeArrowheads="1"/>
          </p:cNvPicPr>
          <p:nvPr/>
        </p:nvPicPr>
        <p:blipFill>
          <a:blip r:embed="rId4" cstate="print"/>
          <a:srcRect/>
          <a:stretch>
            <a:fillRect/>
          </a:stretch>
        </p:blipFill>
        <p:spPr bwMode="auto">
          <a:xfrm>
            <a:off x="6324600" y="76200"/>
            <a:ext cx="2724150" cy="504825"/>
          </a:xfrm>
          <a:prstGeom prst="rect">
            <a:avLst/>
          </a:prstGeom>
          <a:noFill/>
          <a:ln w="9525">
            <a:noFill/>
            <a:miter lim="800000"/>
            <a:headEnd/>
            <a:tailEnd/>
          </a:ln>
        </p:spPr>
      </p:pic>
      <p:graphicFrame>
        <p:nvGraphicFramePr>
          <p:cNvPr id="7" name="Object 4"/>
          <p:cNvGraphicFramePr>
            <a:graphicFrameLocks noChangeAspect="1"/>
          </p:cNvGraphicFramePr>
          <p:nvPr>
            <p:extLst>
              <p:ext uri="{D42A27DB-BD31-4B8C-83A1-F6EECF244321}">
                <p14:modId xmlns:p14="http://schemas.microsoft.com/office/powerpoint/2010/main" val="2732060494"/>
              </p:ext>
            </p:extLst>
          </p:nvPr>
        </p:nvGraphicFramePr>
        <p:xfrm>
          <a:off x="7340600" y="4068498"/>
          <a:ext cx="1295400" cy="1144587"/>
        </p:xfrm>
        <a:graphic>
          <a:graphicData uri="http://schemas.openxmlformats.org/presentationml/2006/ole">
            <mc:AlternateContent xmlns:mc="http://schemas.openxmlformats.org/markup-compatibility/2006">
              <mc:Choice xmlns:v="urn:schemas-microsoft-com:vml" Requires="v">
                <p:oleObj spid="_x0000_s4125" name="Bitmap Image" r:id="rId5" imgW="4686954" imgH="1066667" progId="Paint.Picture">
                  <p:embed/>
                </p:oleObj>
              </mc:Choice>
              <mc:Fallback>
                <p:oleObj name="Bitmap Image" r:id="rId5" imgW="4686954" imgH="1066667" progId="Paint.Picture">
                  <p:embed/>
                  <p:pic>
                    <p:nvPicPr>
                      <p:cNvPr id="2052" name="Object 4"/>
                      <p:cNvPicPr>
                        <a:picLocks noChangeAspect="1" noChangeArrowheads="1"/>
                      </p:cNvPicPr>
                      <p:nvPr/>
                    </p:nvPicPr>
                    <p:blipFill>
                      <a:blip r:embed="rId6">
                        <a:extLst>
                          <a:ext uri="{28A0092B-C50C-407E-A947-70E740481C1C}">
                            <a14:useLocalDpi xmlns:a14="http://schemas.microsoft.com/office/drawing/2010/main" val="0"/>
                          </a:ext>
                        </a:extLst>
                      </a:blip>
                      <a:srcRect r="74243"/>
                      <a:stretch>
                        <a:fillRect/>
                      </a:stretch>
                    </p:blipFill>
                    <p:spPr bwMode="auto">
                      <a:xfrm>
                        <a:off x="7340600" y="4068498"/>
                        <a:ext cx="12954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2919840535"/>
              </p:ext>
            </p:extLst>
          </p:nvPr>
        </p:nvGraphicFramePr>
        <p:xfrm>
          <a:off x="389467" y="4068497"/>
          <a:ext cx="1295400" cy="1144587"/>
        </p:xfrm>
        <a:graphic>
          <a:graphicData uri="http://schemas.openxmlformats.org/presentationml/2006/ole">
            <mc:AlternateContent xmlns:mc="http://schemas.openxmlformats.org/markup-compatibility/2006">
              <mc:Choice xmlns:v="urn:schemas-microsoft-com:vml" Requires="v">
                <p:oleObj spid="_x0000_s4126" name="Bitmap Image" r:id="rId7" imgW="4686954" imgH="1066667" progId="Paint.Picture">
                  <p:embed/>
                </p:oleObj>
              </mc:Choice>
              <mc:Fallback>
                <p:oleObj name="Bitmap Image" r:id="rId7" imgW="4686954" imgH="1066667" progId="Paint.Picture">
                  <p:embed/>
                  <p:pic>
                    <p:nvPicPr>
                      <p:cNvPr id="7" name="Object 4"/>
                      <p:cNvPicPr>
                        <a:picLocks noChangeAspect="1" noChangeArrowheads="1"/>
                      </p:cNvPicPr>
                      <p:nvPr/>
                    </p:nvPicPr>
                    <p:blipFill>
                      <a:blip r:embed="rId6">
                        <a:extLst>
                          <a:ext uri="{28A0092B-C50C-407E-A947-70E740481C1C}">
                            <a14:useLocalDpi xmlns:a14="http://schemas.microsoft.com/office/drawing/2010/main" val="0"/>
                          </a:ext>
                        </a:extLst>
                      </a:blip>
                      <a:srcRect r="74243"/>
                      <a:stretch>
                        <a:fillRect/>
                      </a:stretch>
                    </p:blipFill>
                    <p:spPr bwMode="auto">
                      <a:xfrm>
                        <a:off x="389467" y="4068497"/>
                        <a:ext cx="12954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368299" y="320676"/>
            <a:ext cx="8284633" cy="40745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sz="2000" kern="0" dirty="0">
                <a:solidFill>
                  <a:srgbClr val="000000"/>
                </a:solidFill>
                <a:latin typeface="Arial" panose="020B0604020202020204" pitchFamily="34" charset="0"/>
                <a:cs typeface="Arial" panose="020B0604020202020204" pitchFamily="34" charset="0"/>
              </a:rPr>
              <a:t>Can </a:t>
            </a:r>
            <a:r>
              <a:rPr lang="en-US" sz="2000" kern="0" dirty="0" err="1">
                <a:solidFill>
                  <a:srgbClr val="000000"/>
                </a:solidFill>
                <a:latin typeface="Arial" panose="020B0604020202020204" pitchFamily="34" charset="0"/>
                <a:cs typeface="Arial" panose="020B0604020202020204" pitchFamily="34" charset="0"/>
              </a:rPr>
              <a:t>interictal</a:t>
            </a:r>
            <a:r>
              <a:rPr lang="en-US" sz="2000" kern="0" dirty="0">
                <a:solidFill>
                  <a:srgbClr val="000000"/>
                </a:solidFill>
                <a:latin typeface="Arial" panose="020B0604020202020204" pitchFamily="34" charset="0"/>
                <a:cs typeface="Arial" panose="020B0604020202020204" pitchFamily="34" charset="0"/>
              </a:rPr>
              <a:t> activity be a sufficient marker of the epileptogenic zone?</a:t>
            </a:r>
          </a:p>
        </p:txBody>
      </p:sp>
      <p:graphicFrame>
        <p:nvGraphicFramePr>
          <p:cNvPr id="3" name="Table 2"/>
          <p:cNvGraphicFramePr>
            <a:graphicFrameLocks noGrp="1"/>
          </p:cNvGraphicFramePr>
          <p:nvPr>
            <p:extLst>
              <p:ext uri="{D42A27DB-BD31-4B8C-83A1-F6EECF244321}">
                <p14:modId xmlns:p14="http://schemas.microsoft.com/office/powerpoint/2010/main" val="667704053"/>
              </p:ext>
            </p:extLst>
          </p:nvPr>
        </p:nvGraphicFramePr>
        <p:xfrm>
          <a:off x="1524000" y="139700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3005427691"/>
                    </a:ext>
                  </a:extLst>
                </a:gridCol>
                <a:gridCol w="3048000">
                  <a:extLst>
                    <a:ext uri="{9D8B030D-6E8A-4147-A177-3AD203B41FA5}">
                      <a16:colId xmlns:a16="http://schemas.microsoft.com/office/drawing/2014/main" xmlns="" val="3582630692"/>
                    </a:ext>
                  </a:extLst>
                </a:gridCol>
              </a:tblGrid>
              <a:tr h="370840">
                <a:tc gridSpan="2">
                  <a:txBody>
                    <a:bodyPr/>
                    <a:lstStyle/>
                    <a:p>
                      <a:pPr algn="ctr"/>
                      <a:r>
                        <a:rPr lang="en-CA" dirty="0"/>
                        <a:t>By localization (brain region)</a:t>
                      </a:r>
                    </a:p>
                  </a:txBody>
                  <a:tcPr/>
                </a:tc>
                <a:tc hMerge="1">
                  <a:txBody>
                    <a:bodyPr/>
                    <a:lstStyle/>
                    <a:p>
                      <a:endParaRPr lang="en-CA" dirty="0"/>
                    </a:p>
                  </a:txBody>
                  <a:tcPr/>
                </a:tc>
                <a:extLst>
                  <a:ext uri="{0D108BD9-81ED-4DB2-BD59-A6C34878D82A}">
                    <a16:rowId xmlns:a16="http://schemas.microsoft.com/office/drawing/2014/main" xmlns="" val="1017379753"/>
                  </a:ext>
                </a:extLst>
              </a:tr>
              <a:tr h="370840">
                <a:tc>
                  <a:txBody>
                    <a:bodyPr/>
                    <a:lstStyle/>
                    <a:p>
                      <a:r>
                        <a:rPr lang="en-CA" dirty="0" err="1"/>
                        <a:t>Temporolimbic</a:t>
                      </a:r>
                      <a:endParaRPr lang="en-CA" dirty="0"/>
                    </a:p>
                  </a:txBody>
                  <a:tcPr/>
                </a:tc>
                <a:tc>
                  <a:txBody>
                    <a:bodyPr/>
                    <a:lstStyle/>
                    <a:p>
                      <a:r>
                        <a:rPr lang="en-CA" dirty="0"/>
                        <a:t>Never</a:t>
                      </a:r>
                    </a:p>
                  </a:txBody>
                  <a:tcPr/>
                </a:tc>
                <a:extLst>
                  <a:ext uri="{0D108BD9-81ED-4DB2-BD59-A6C34878D82A}">
                    <a16:rowId xmlns:a16="http://schemas.microsoft.com/office/drawing/2014/main" xmlns="" val="1797331703"/>
                  </a:ext>
                </a:extLst>
              </a:tr>
              <a:tr h="370840">
                <a:tc>
                  <a:txBody>
                    <a:bodyPr/>
                    <a:lstStyle/>
                    <a:p>
                      <a:r>
                        <a:rPr lang="en-CA" dirty="0"/>
                        <a:t>Temporal neocortical</a:t>
                      </a:r>
                    </a:p>
                  </a:txBody>
                  <a:tcPr/>
                </a:tc>
                <a:tc>
                  <a:txBody>
                    <a:bodyPr/>
                    <a:lstStyle/>
                    <a:p>
                      <a:r>
                        <a:rPr lang="en-CA" dirty="0"/>
                        <a:t>Maybe</a:t>
                      </a:r>
                    </a:p>
                  </a:txBody>
                  <a:tcPr/>
                </a:tc>
                <a:extLst>
                  <a:ext uri="{0D108BD9-81ED-4DB2-BD59-A6C34878D82A}">
                    <a16:rowId xmlns:a16="http://schemas.microsoft.com/office/drawing/2014/main" xmlns="" val="70642616"/>
                  </a:ext>
                </a:extLst>
              </a:tr>
              <a:tr h="370840">
                <a:tc>
                  <a:txBody>
                    <a:bodyPr/>
                    <a:lstStyle/>
                    <a:p>
                      <a:r>
                        <a:rPr lang="en-CA" dirty="0"/>
                        <a:t>Frontal</a:t>
                      </a:r>
                    </a:p>
                  </a:txBody>
                  <a:tcPr/>
                </a:tc>
                <a:tc>
                  <a:txBody>
                    <a:bodyPr/>
                    <a:lstStyle/>
                    <a:p>
                      <a:r>
                        <a:rPr lang="en-CA" dirty="0"/>
                        <a:t>Often</a:t>
                      </a:r>
                    </a:p>
                  </a:txBody>
                  <a:tcPr/>
                </a:tc>
                <a:extLst>
                  <a:ext uri="{0D108BD9-81ED-4DB2-BD59-A6C34878D82A}">
                    <a16:rowId xmlns:a16="http://schemas.microsoft.com/office/drawing/2014/main" xmlns="" val="2860422666"/>
                  </a:ext>
                </a:extLst>
              </a:tr>
              <a:tr h="370840">
                <a:tc>
                  <a:txBody>
                    <a:bodyPr/>
                    <a:lstStyle/>
                    <a:p>
                      <a:r>
                        <a:rPr lang="en-CA" dirty="0" err="1"/>
                        <a:t>Parieto</a:t>
                      </a:r>
                      <a:r>
                        <a:rPr lang="en-CA" dirty="0"/>
                        <a:t>-occipital</a:t>
                      </a:r>
                    </a:p>
                  </a:txBody>
                  <a:tcPr/>
                </a:tc>
                <a:tc>
                  <a:txBody>
                    <a:bodyPr/>
                    <a:lstStyle/>
                    <a:p>
                      <a:r>
                        <a:rPr lang="en-CA" dirty="0"/>
                        <a:t>Rarely/Never</a:t>
                      </a:r>
                    </a:p>
                  </a:txBody>
                  <a:tcPr/>
                </a:tc>
                <a:extLst>
                  <a:ext uri="{0D108BD9-81ED-4DB2-BD59-A6C34878D82A}">
                    <a16:rowId xmlns:a16="http://schemas.microsoft.com/office/drawing/2014/main" xmlns="" val="1945312002"/>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61916501"/>
              </p:ext>
            </p:extLst>
          </p:nvPr>
        </p:nvGraphicFramePr>
        <p:xfrm>
          <a:off x="1524000" y="3788833"/>
          <a:ext cx="6096000" cy="17526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733471453"/>
                    </a:ext>
                  </a:extLst>
                </a:gridCol>
                <a:gridCol w="3048000">
                  <a:extLst>
                    <a:ext uri="{9D8B030D-6E8A-4147-A177-3AD203B41FA5}">
                      <a16:colId xmlns:a16="http://schemas.microsoft.com/office/drawing/2014/main" xmlns="" val="2828692341"/>
                    </a:ext>
                  </a:extLst>
                </a:gridCol>
              </a:tblGrid>
              <a:tr h="370840">
                <a:tc gridSpan="2">
                  <a:txBody>
                    <a:bodyPr/>
                    <a:lstStyle/>
                    <a:p>
                      <a:pPr algn="ctr"/>
                      <a:r>
                        <a:rPr lang="en-CA" dirty="0"/>
                        <a:t>By etiology</a:t>
                      </a:r>
                    </a:p>
                  </a:txBody>
                  <a:tcPr/>
                </a:tc>
                <a:tc hMerge="1">
                  <a:txBody>
                    <a:bodyPr/>
                    <a:lstStyle/>
                    <a:p>
                      <a:endParaRPr lang="en-CA" dirty="0"/>
                    </a:p>
                  </a:txBody>
                  <a:tcPr/>
                </a:tc>
                <a:extLst>
                  <a:ext uri="{0D108BD9-81ED-4DB2-BD59-A6C34878D82A}">
                    <a16:rowId xmlns:a16="http://schemas.microsoft.com/office/drawing/2014/main" xmlns="" val="535155869"/>
                  </a:ext>
                </a:extLst>
              </a:tr>
              <a:tr h="370840">
                <a:tc>
                  <a:txBody>
                    <a:bodyPr/>
                    <a:lstStyle/>
                    <a:p>
                      <a:r>
                        <a:rPr lang="en-CA" dirty="0"/>
                        <a:t>Tumor, vascular lesion, cicatrix/</a:t>
                      </a:r>
                      <a:r>
                        <a:rPr lang="en-CA" dirty="0" err="1"/>
                        <a:t>encephalomalacia</a:t>
                      </a:r>
                      <a:endParaRPr lang="en-CA" dirty="0"/>
                    </a:p>
                  </a:txBody>
                  <a:tcPr/>
                </a:tc>
                <a:tc>
                  <a:txBody>
                    <a:bodyPr/>
                    <a:lstStyle/>
                    <a:p>
                      <a:r>
                        <a:rPr lang="en-CA" dirty="0"/>
                        <a:t>Often</a:t>
                      </a:r>
                    </a:p>
                  </a:txBody>
                  <a:tcPr/>
                </a:tc>
                <a:extLst>
                  <a:ext uri="{0D108BD9-81ED-4DB2-BD59-A6C34878D82A}">
                    <a16:rowId xmlns:a16="http://schemas.microsoft.com/office/drawing/2014/main" xmlns="" val="1186914934"/>
                  </a:ext>
                </a:extLst>
              </a:tr>
              <a:tr h="370840">
                <a:tc>
                  <a:txBody>
                    <a:bodyPr/>
                    <a:lstStyle/>
                    <a:p>
                      <a:r>
                        <a:rPr lang="en-CA" dirty="0"/>
                        <a:t>Cortical dysplasia</a:t>
                      </a:r>
                    </a:p>
                  </a:txBody>
                  <a:tcPr/>
                </a:tc>
                <a:tc>
                  <a:txBody>
                    <a:bodyPr/>
                    <a:lstStyle/>
                    <a:p>
                      <a:r>
                        <a:rPr lang="en-CA" dirty="0"/>
                        <a:t>Maybe/Often</a:t>
                      </a:r>
                    </a:p>
                  </a:txBody>
                  <a:tcPr/>
                </a:tc>
                <a:extLst>
                  <a:ext uri="{0D108BD9-81ED-4DB2-BD59-A6C34878D82A}">
                    <a16:rowId xmlns:a16="http://schemas.microsoft.com/office/drawing/2014/main" xmlns="" val="3405412826"/>
                  </a:ext>
                </a:extLst>
              </a:tr>
              <a:tr h="370840">
                <a:tc>
                  <a:txBody>
                    <a:bodyPr/>
                    <a:lstStyle/>
                    <a:p>
                      <a:r>
                        <a:rPr lang="en-CA" dirty="0"/>
                        <a:t>Unknown (MRI negative)</a:t>
                      </a:r>
                    </a:p>
                  </a:txBody>
                  <a:tcPr/>
                </a:tc>
                <a:tc>
                  <a:txBody>
                    <a:bodyPr/>
                    <a:lstStyle/>
                    <a:p>
                      <a:r>
                        <a:rPr lang="en-CA" dirty="0"/>
                        <a:t>Maybe</a:t>
                      </a:r>
                    </a:p>
                  </a:txBody>
                  <a:tcPr/>
                </a:tc>
                <a:extLst>
                  <a:ext uri="{0D108BD9-81ED-4DB2-BD59-A6C34878D82A}">
                    <a16:rowId xmlns:a16="http://schemas.microsoft.com/office/drawing/2014/main" xmlns="" val="191567888"/>
                  </a:ext>
                </a:extLst>
              </a:tr>
            </a:tbl>
          </a:graphicData>
        </a:graphic>
      </p:graphicFrame>
    </p:spTree>
    <p:extLst>
      <p:ext uri="{BB962C8B-B14F-4D97-AF65-F5344CB8AC3E}">
        <p14:creationId xmlns:p14="http://schemas.microsoft.com/office/powerpoint/2010/main" val="13391206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9367" y="3255433"/>
            <a:ext cx="5575300" cy="369332"/>
          </a:xfrm>
          <a:prstGeom prst="rect">
            <a:avLst/>
          </a:prstGeom>
          <a:noFill/>
        </p:spPr>
        <p:txBody>
          <a:bodyPr wrap="square" rtlCol="0">
            <a:spAutoFit/>
          </a:bodyPr>
          <a:lstStyle/>
          <a:p>
            <a:pPr>
              <a:defRPr/>
            </a:pPr>
            <a:r>
              <a:rPr lang="en-US" kern="0" dirty="0">
                <a:solidFill>
                  <a:schemeClr val="accent5">
                    <a:lumMod val="50000"/>
                  </a:schemeClr>
                </a:solidFill>
                <a:latin typeface="Arial" pitchFamily="34" charset="0"/>
                <a:cs typeface="Arial" pitchFamily="34" charset="0"/>
              </a:rPr>
              <a:t>From Intracerebral EEG… </a:t>
            </a:r>
            <a:r>
              <a:rPr lang="en-US" kern="0" dirty="0">
                <a:solidFill>
                  <a:schemeClr val="tx2">
                    <a:lumMod val="20000"/>
                    <a:lumOff val="80000"/>
                  </a:schemeClr>
                </a:solidFill>
                <a:latin typeface="Arial" pitchFamily="34" charset="0"/>
                <a:cs typeface="Arial" pitchFamily="34" charset="0"/>
              </a:rPr>
              <a:t>to Non-Invasive Methods</a:t>
            </a:r>
          </a:p>
        </p:txBody>
      </p:sp>
    </p:spTree>
    <p:extLst>
      <p:ext uri="{BB962C8B-B14F-4D97-AF65-F5344CB8AC3E}">
        <p14:creationId xmlns:p14="http://schemas.microsoft.com/office/powerpoint/2010/main" val="405933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wennberg\Pictures\Sarah Watts - electrode placement May 8 2008.jpg"/>
          <p:cNvPicPr>
            <a:picLocks noChangeAspect="1" noChangeArrowheads="1"/>
          </p:cNvPicPr>
          <p:nvPr/>
        </p:nvPicPr>
        <p:blipFill>
          <a:blip r:embed="rId2" cstate="print">
            <a:extLst>
              <a:ext uri="{28A0092B-C50C-407E-A947-70E740481C1C}">
                <a14:useLocalDpi xmlns:a14="http://schemas.microsoft.com/office/drawing/2010/main" val="0"/>
              </a:ext>
            </a:extLst>
          </a:blip>
          <a:srcRect t="7082" b="36259"/>
          <a:stretch>
            <a:fillRect/>
          </a:stretch>
        </p:blipFill>
        <p:spPr bwMode="auto">
          <a:xfrm>
            <a:off x="0" y="0"/>
            <a:ext cx="4038600" cy="3346450"/>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r="47562" b="27777"/>
          <a:stretch>
            <a:fillRect/>
          </a:stretch>
        </p:blipFill>
        <p:spPr bwMode="auto">
          <a:xfrm>
            <a:off x="5638800" y="304800"/>
            <a:ext cx="31242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3522663"/>
            <a:ext cx="5257800" cy="333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p:nvSpPr>
        <p:spPr bwMode="auto">
          <a:xfrm>
            <a:off x="5999548" y="5984346"/>
            <a:ext cx="24027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Calibri" panose="020F0502020204030204" pitchFamily="34" charset="0"/>
              </a:rPr>
              <a:t>Right frontal lobe epilepsy, normal MRI</a:t>
            </a:r>
          </a:p>
        </p:txBody>
      </p:sp>
    </p:spTree>
    <p:extLst>
      <p:ext uri="{BB962C8B-B14F-4D97-AF65-F5344CB8AC3E}">
        <p14:creationId xmlns:p14="http://schemas.microsoft.com/office/powerpoint/2010/main" val="2919921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83975" name="Oval 7"/>
          <p:cNvSpPr>
            <a:spLocks noChangeArrowheads="1"/>
          </p:cNvSpPr>
          <p:nvPr/>
        </p:nvSpPr>
        <p:spPr bwMode="auto">
          <a:xfrm>
            <a:off x="2286000" y="5943600"/>
            <a:ext cx="228600" cy="3810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6" name="Oval 8"/>
          <p:cNvSpPr>
            <a:spLocks noChangeArrowheads="1"/>
          </p:cNvSpPr>
          <p:nvPr/>
        </p:nvSpPr>
        <p:spPr bwMode="auto">
          <a:xfrm>
            <a:off x="15240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7" name="Oval 9"/>
          <p:cNvSpPr>
            <a:spLocks noChangeArrowheads="1"/>
          </p:cNvSpPr>
          <p:nvPr/>
        </p:nvSpPr>
        <p:spPr bwMode="auto">
          <a:xfrm>
            <a:off x="228600" y="64008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8" name="Text Box 10"/>
          <p:cNvSpPr txBox="1">
            <a:spLocks noChangeArrowheads="1"/>
          </p:cNvSpPr>
          <p:nvPr/>
        </p:nvSpPr>
        <p:spPr bwMode="auto">
          <a:xfrm>
            <a:off x="41910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83979" name="Text Box 11"/>
          <p:cNvSpPr txBox="1">
            <a:spLocks noChangeArrowheads="1"/>
          </p:cNvSpPr>
          <p:nvPr/>
        </p:nvSpPr>
        <p:spPr bwMode="auto">
          <a:xfrm>
            <a:off x="5029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3443704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6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4213" name="Picture 5"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601980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4214" name="Oval 6"/>
          <p:cNvSpPr>
            <a:spLocks noChangeArrowheads="1"/>
          </p:cNvSpPr>
          <p:nvPr/>
        </p:nvSpPr>
        <p:spPr bwMode="auto">
          <a:xfrm>
            <a:off x="228600" y="64008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5" name="Oval 7"/>
          <p:cNvSpPr>
            <a:spLocks noChangeArrowheads="1"/>
          </p:cNvSpPr>
          <p:nvPr/>
        </p:nvSpPr>
        <p:spPr bwMode="auto">
          <a:xfrm>
            <a:off x="6096000" y="6248400"/>
            <a:ext cx="304800" cy="3048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6" name="Oval 8"/>
          <p:cNvSpPr>
            <a:spLocks noChangeArrowheads="1"/>
          </p:cNvSpPr>
          <p:nvPr/>
        </p:nvSpPr>
        <p:spPr bwMode="auto">
          <a:xfrm>
            <a:off x="76962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7" name="Text Box 9"/>
          <p:cNvSpPr txBox="1">
            <a:spLocks noChangeArrowheads="1"/>
          </p:cNvSpPr>
          <p:nvPr/>
        </p:nvSpPr>
        <p:spPr bwMode="auto">
          <a:xfrm>
            <a:off x="26670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94218" name="Text Box 10"/>
          <p:cNvSpPr txBox="1">
            <a:spLocks noChangeArrowheads="1"/>
          </p:cNvSpPr>
          <p:nvPr/>
        </p:nvSpPr>
        <p:spPr bwMode="auto">
          <a:xfrm>
            <a:off x="74676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549558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523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1027"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5236" name="Oval 1028"/>
          <p:cNvSpPr>
            <a:spLocks noChangeArrowheads="1"/>
          </p:cNvSpPr>
          <p:nvPr/>
        </p:nvSpPr>
        <p:spPr bwMode="auto">
          <a:xfrm>
            <a:off x="76200" y="6248400"/>
            <a:ext cx="304800" cy="3048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37" name="Oval 1029"/>
          <p:cNvSpPr>
            <a:spLocks noChangeArrowheads="1"/>
          </p:cNvSpPr>
          <p:nvPr/>
        </p:nvSpPr>
        <p:spPr bwMode="auto">
          <a:xfrm>
            <a:off x="16764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pic>
        <p:nvPicPr>
          <p:cNvPr id="95238" name="Picture 1030"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601980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5239" name="Oval 1031"/>
          <p:cNvSpPr>
            <a:spLocks noChangeArrowheads="1"/>
          </p:cNvSpPr>
          <p:nvPr/>
        </p:nvSpPr>
        <p:spPr bwMode="auto">
          <a:xfrm>
            <a:off x="6172200" y="6324600"/>
            <a:ext cx="76200" cy="762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40" name="Oval 1032"/>
          <p:cNvSpPr>
            <a:spLocks noChangeArrowheads="1"/>
          </p:cNvSpPr>
          <p:nvPr/>
        </p:nvSpPr>
        <p:spPr bwMode="auto">
          <a:xfrm>
            <a:off x="7772400" y="5943600"/>
            <a:ext cx="76200" cy="762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41" name="Text Box 1033"/>
          <p:cNvSpPr txBox="1">
            <a:spLocks noChangeArrowheads="1"/>
          </p:cNvSpPr>
          <p:nvPr/>
        </p:nvSpPr>
        <p:spPr bwMode="auto">
          <a:xfrm>
            <a:off x="3505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95242" name="Text Box 1034"/>
          <p:cNvSpPr txBox="1">
            <a:spLocks noChangeArrowheads="1"/>
          </p:cNvSpPr>
          <p:nvPr/>
        </p:nvSpPr>
        <p:spPr bwMode="auto">
          <a:xfrm>
            <a:off x="6553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556239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7167" y="5846233"/>
            <a:ext cx="2898679" cy="307777"/>
          </a:xfrm>
          <a:prstGeom prst="rect">
            <a:avLst/>
          </a:prstGeom>
          <a:noFill/>
        </p:spPr>
        <p:txBody>
          <a:bodyPr wrap="none" rtlCol="0">
            <a:spAutoFit/>
          </a:bodyPr>
          <a:lstStyle/>
          <a:p>
            <a:r>
              <a:rPr lang="en-CA" sz="1400" dirty="0">
                <a:solidFill>
                  <a:schemeClr val="accent2"/>
                </a:solidFill>
                <a:latin typeface="Calibri" panose="020F0502020204030204" pitchFamily="34" charset="0"/>
                <a:cs typeface="Calibri" panose="020F0502020204030204" pitchFamily="34" charset="0"/>
              </a:rPr>
              <a:t>Subclinical frontal spike/wave seizure</a:t>
            </a:r>
          </a:p>
        </p:txBody>
      </p:sp>
    </p:spTree>
    <p:extLst>
      <p:ext uri="{BB962C8B-B14F-4D97-AF65-F5344CB8AC3E}">
        <p14:creationId xmlns:p14="http://schemas.microsoft.com/office/powerpoint/2010/main" val="698904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3766"/>
            <a:ext cx="9144000"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47167" y="5846233"/>
            <a:ext cx="2898679" cy="307777"/>
          </a:xfrm>
          <a:prstGeom prst="rect">
            <a:avLst/>
          </a:prstGeom>
          <a:noFill/>
        </p:spPr>
        <p:txBody>
          <a:bodyPr wrap="none" rtlCol="0">
            <a:spAutoFit/>
          </a:bodyPr>
          <a:lstStyle/>
          <a:p>
            <a:r>
              <a:rPr lang="en-CA" sz="1400" dirty="0">
                <a:solidFill>
                  <a:schemeClr val="accent2"/>
                </a:solidFill>
                <a:latin typeface="Calibri" panose="020F0502020204030204" pitchFamily="34" charset="0"/>
                <a:cs typeface="Calibri" panose="020F0502020204030204" pitchFamily="34" charset="0"/>
              </a:rPr>
              <a:t>Subclinical frontal spike/wave seizure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3681060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132138" y="620713"/>
            <a:ext cx="5665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Calibri" panose="020F0502020204030204" pitchFamily="34" charset="0"/>
              </a:rPr>
              <a:t>Generalized tonic-</a:t>
            </a:r>
            <a:r>
              <a:rPr lang="en-US" altLang="en-US" dirty="0" err="1">
                <a:latin typeface="Calibri" panose="020F0502020204030204" pitchFamily="34" charset="0"/>
              </a:rPr>
              <a:t>clonic</a:t>
            </a:r>
            <a:r>
              <a:rPr lang="en-US" altLang="en-US" dirty="0">
                <a:latin typeface="Calibri" panose="020F0502020204030204" pitchFamily="34" charset="0"/>
              </a:rPr>
              <a:t> seizure, right frontal lobe epilepsy</a:t>
            </a:r>
          </a:p>
        </p:txBody>
      </p:sp>
      <p:pic>
        <p:nvPicPr>
          <p:cNvPr id="19459" name="Picture 2" descr="Pt 4 fig sw redo bad electrode scale bar.tif"/>
          <p:cNvPicPr>
            <a:picLocks noChangeAspect="1"/>
          </p:cNvPicPr>
          <p:nvPr/>
        </p:nvPicPr>
        <p:blipFill>
          <a:blip r:embed="rId2">
            <a:extLst>
              <a:ext uri="{28A0092B-C50C-407E-A947-70E740481C1C}">
                <a14:useLocalDpi xmlns:a14="http://schemas.microsoft.com/office/drawing/2010/main" val="0"/>
              </a:ext>
            </a:extLst>
          </a:blip>
          <a:srcRect r="47581" b="27950"/>
          <a:stretch>
            <a:fillRect/>
          </a:stretch>
        </p:blipFill>
        <p:spPr bwMode="auto">
          <a:xfrm>
            <a:off x="0" y="1052513"/>
            <a:ext cx="3563938"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27313" y="2852738"/>
            <a:ext cx="936625"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9461" name="Picture 5" descr="Pt 4 fig sw redo bad electrode scale bar.tif"/>
          <p:cNvPicPr>
            <a:picLocks noChangeAspect="1"/>
          </p:cNvPicPr>
          <p:nvPr/>
        </p:nvPicPr>
        <p:blipFill>
          <a:blip r:embed="rId2">
            <a:extLst>
              <a:ext uri="{28A0092B-C50C-407E-A947-70E740481C1C}">
                <a14:useLocalDpi xmlns:a14="http://schemas.microsoft.com/office/drawing/2010/main" val="0"/>
              </a:ext>
            </a:extLst>
          </a:blip>
          <a:srcRect t="71001" r="47581"/>
          <a:stretch>
            <a:fillRect/>
          </a:stretch>
        </p:blipFill>
        <p:spPr bwMode="auto">
          <a:xfrm>
            <a:off x="3760788" y="2133600"/>
            <a:ext cx="531336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05989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swon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3778465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7543800" y="5975350"/>
            <a:ext cx="1441450" cy="882650"/>
          </a:xfrm>
          <a:prstGeom prst="rect">
            <a:avLst/>
          </a:prstGeom>
          <a:solidFill>
            <a:schemeClr val="bg1"/>
          </a:solidFill>
          <a:ln w="9525">
            <a:noFill/>
            <a:miter lim="800000"/>
            <a:headEnd/>
            <a:tailEnd/>
          </a:ln>
        </p:spPr>
      </p:pic>
      <p:pic>
        <p:nvPicPr>
          <p:cNvPr id="19459" name="Picture 1"/>
          <p:cNvPicPr>
            <a:picLocks noChangeAspect="1" noChangeArrowheads="1"/>
          </p:cNvPicPr>
          <p:nvPr/>
        </p:nvPicPr>
        <p:blipFill>
          <a:blip r:embed="rId3" cstate="print"/>
          <a:srcRect/>
          <a:stretch>
            <a:fillRect/>
          </a:stretch>
        </p:blipFill>
        <p:spPr bwMode="auto">
          <a:xfrm>
            <a:off x="6324600" y="76200"/>
            <a:ext cx="2724150" cy="504825"/>
          </a:xfrm>
          <a:prstGeom prst="rect">
            <a:avLst/>
          </a:prstGeom>
          <a:noFill/>
          <a:ln w="9525">
            <a:noFill/>
            <a:miter lim="800000"/>
            <a:headEnd/>
            <a:tailEnd/>
          </a:ln>
        </p:spPr>
      </p:pic>
      <p:sp>
        <p:nvSpPr>
          <p:cNvPr id="2" name="TextBox 1"/>
          <p:cNvSpPr txBox="1"/>
          <p:nvPr/>
        </p:nvSpPr>
        <p:spPr>
          <a:xfrm>
            <a:off x="1210988" y="1280616"/>
            <a:ext cx="4903907" cy="923330"/>
          </a:xfrm>
          <a:prstGeom prst="rect">
            <a:avLst/>
          </a:prstGeom>
          <a:noFill/>
        </p:spPr>
        <p:txBody>
          <a:bodyPr wrap="none" rtlCol="0">
            <a:spAutoFit/>
          </a:bodyPr>
          <a:lstStyle/>
          <a:p>
            <a:r>
              <a:rPr lang="en-CA" dirty="0"/>
              <a:t>Faculty: Richard Wennberg</a:t>
            </a:r>
          </a:p>
          <a:p>
            <a:endParaRPr lang="en-CA" dirty="0"/>
          </a:p>
          <a:p>
            <a:r>
              <a:rPr lang="en-CA" dirty="0"/>
              <a:t>Relationships with commercial interests: None</a:t>
            </a:r>
          </a:p>
        </p:txBody>
      </p:sp>
      <p:pic>
        <p:nvPicPr>
          <p:cNvPr id="6" name="Picture 5" descr="C:\Users\wennberg\Pictures\2099_t.jpg"/>
          <p:cNvPicPr>
            <a:picLocks noChangeAspect="1" noChangeArrowheads="1"/>
          </p:cNvPicPr>
          <p:nvPr/>
        </p:nvPicPr>
        <p:blipFill>
          <a:blip r:embed="rId4">
            <a:extLst>
              <a:ext uri="{28A0092B-C50C-407E-A947-70E740481C1C}">
                <a14:useLocalDpi xmlns:a14="http://schemas.microsoft.com/office/drawing/2010/main" val="0"/>
              </a:ext>
            </a:extLst>
          </a:blip>
          <a:srcRect t="52158"/>
          <a:stretch>
            <a:fillRect/>
          </a:stretch>
        </p:blipFill>
        <p:spPr bwMode="auto">
          <a:xfrm>
            <a:off x="1515214" y="4097865"/>
            <a:ext cx="2243985" cy="1193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Richard\My Documents\My Pictures\goalie sponsor.JPG"/>
          <p:cNvPicPr>
            <a:picLocks noChangeAspect="1" noChangeArrowheads="1"/>
          </p:cNvPicPr>
          <p:nvPr/>
        </p:nvPicPr>
        <p:blipFill>
          <a:blip r:embed="rId5" cstate="print">
            <a:extLst>
              <a:ext uri="{28A0092B-C50C-407E-A947-70E740481C1C}">
                <a14:useLocalDpi xmlns:a14="http://schemas.microsoft.com/office/drawing/2010/main" val="0"/>
              </a:ext>
            </a:extLst>
          </a:blip>
          <a:srcRect t="20056"/>
          <a:stretch>
            <a:fillRect/>
          </a:stretch>
        </p:blipFill>
        <p:spPr bwMode="auto">
          <a:xfrm>
            <a:off x="6114895" y="3500967"/>
            <a:ext cx="1612519" cy="17906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swonset 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t="29401" r="47581" b="47501"/>
          <a:stretch>
            <a:fillRect/>
          </a:stretch>
        </p:blipFill>
        <p:spPr bwMode="auto">
          <a:xfrm>
            <a:off x="684213" y="5273674"/>
            <a:ext cx="3122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77092" y="5165724"/>
            <a:ext cx="935038"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r="47581" b="75850"/>
          <a:stretch>
            <a:fillRect/>
          </a:stretch>
        </p:blipFill>
        <p:spPr bwMode="auto">
          <a:xfrm>
            <a:off x="4716463" y="5202238"/>
            <a:ext cx="31226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743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w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2932449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sw1 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t="29401" r="47581" b="47501"/>
          <a:stretch>
            <a:fillRect/>
          </a:stretch>
        </p:blipFill>
        <p:spPr bwMode="auto">
          <a:xfrm>
            <a:off x="684213" y="5273675"/>
            <a:ext cx="3122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r="47581" b="75850"/>
          <a:stretch>
            <a:fillRect/>
          </a:stretch>
        </p:blipFill>
        <p:spPr bwMode="auto">
          <a:xfrm>
            <a:off x="4716463" y="5202238"/>
            <a:ext cx="31226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87675" y="5229225"/>
            <a:ext cx="86360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13129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sw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4098354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sw2 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t="29401" r="47581" b="47501"/>
          <a:stretch>
            <a:fillRect/>
          </a:stretch>
        </p:blipFill>
        <p:spPr bwMode="auto">
          <a:xfrm>
            <a:off x="684213" y="5273675"/>
            <a:ext cx="3122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r="47581" b="75850"/>
          <a:stretch>
            <a:fillRect/>
          </a:stretch>
        </p:blipFill>
        <p:spPr bwMode="auto">
          <a:xfrm>
            <a:off x="4716463" y="5202238"/>
            <a:ext cx="31226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87675" y="5229225"/>
            <a:ext cx="86360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84697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sw3offse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4563"/>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1153388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w3offset 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t="29401" r="47581" b="47501"/>
          <a:stretch>
            <a:fillRect/>
          </a:stretch>
        </p:blipFill>
        <p:spPr bwMode="auto">
          <a:xfrm>
            <a:off x="684213" y="5273675"/>
            <a:ext cx="31226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Pt 4 fig sw redo bad electrode scale bar.tif"/>
          <p:cNvPicPr>
            <a:picLocks noChangeAspect="1"/>
          </p:cNvPicPr>
          <p:nvPr/>
        </p:nvPicPr>
        <p:blipFill>
          <a:blip r:embed="rId3">
            <a:extLst>
              <a:ext uri="{28A0092B-C50C-407E-A947-70E740481C1C}">
                <a14:useLocalDpi xmlns:a14="http://schemas.microsoft.com/office/drawing/2010/main" val="0"/>
              </a:ext>
            </a:extLst>
          </a:blip>
          <a:srcRect r="47581" b="75850"/>
          <a:stretch>
            <a:fillRect/>
          </a:stretch>
        </p:blipFill>
        <p:spPr bwMode="auto">
          <a:xfrm>
            <a:off x="4716463" y="5202238"/>
            <a:ext cx="312261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87675" y="5229225"/>
            <a:ext cx="863600" cy="144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355119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3641461452"/>
              </p:ext>
            </p:extLst>
          </p:nvPr>
        </p:nvGraphicFramePr>
        <p:xfrm>
          <a:off x="465666" y="635000"/>
          <a:ext cx="8153400" cy="5543550"/>
        </p:xfrm>
        <a:graphic>
          <a:graphicData uri="http://schemas.openxmlformats.org/presentationml/2006/ole">
            <mc:AlternateContent xmlns:mc="http://schemas.openxmlformats.org/markup-compatibility/2006">
              <mc:Choice xmlns:v="urn:schemas-microsoft-com:vml" Requires="v">
                <p:oleObj spid="_x0000_s1042" name="Photo Editor Photo" r:id="rId3" imgW="30438095" imgH="20695238" progId="MSPhotoEd.3">
                  <p:embed/>
                </p:oleObj>
              </mc:Choice>
              <mc:Fallback>
                <p:oleObj name="Photo Editor Photo" r:id="rId3" imgW="30438095" imgH="20695238" progId="MSPhotoEd.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66" y="635000"/>
                        <a:ext cx="8153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 name="Text Box 3"/>
          <p:cNvSpPr txBox="1">
            <a:spLocks noChangeArrowheads="1"/>
          </p:cNvSpPr>
          <p:nvPr/>
        </p:nvSpPr>
        <p:spPr bwMode="auto">
          <a:xfrm>
            <a:off x="2041523" y="6339972"/>
            <a:ext cx="4892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dirty="0" err="1">
                <a:ln>
                  <a:noFill/>
                </a:ln>
                <a:solidFill>
                  <a:sysClr val="windowText" lastClr="000000"/>
                </a:solidFill>
                <a:effectLst/>
                <a:uLnTx/>
                <a:uFillTx/>
                <a:latin typeface="Tahoma" panose="020B0604030504040204" pitchFamily="34" charset="0"/>
              </a:rPr>
              <a:t>Interictal</a:t>
            </a:r>
            <a:r>
              <a:rPr kumimoji="0" lang="en-US" altLang="en-US" sz="1400" b="0" i="0" u="none" strike="noStrike" kern="0" cap="none" spc="0" normalizeH="0" baseline="0" noProof="0" dirty="0">
                <a:ln>
                  <a:noFill/>
                </a:ln>
                <a:solidFill>
                  <a:sysClr val="windowText" lastClr="000000"/>
                </a:solidFill>
                <a:effectLst/>
                <a:uLnTx/>
                <a:uFillTx/>
                <a:latin typeface="Tahoma" panose="020B0604030504040204" pitchFamily="34" charset="0"/>
              </a:rPr>
              <a:t> scalp EEG: Right </a:t>
            </a:r>
            <a:r>
              <a:rPr kumimoji="0" lang="en-US" altLang="en-US" sz="1400" b="0" i="0" u="none" strike="noStrike" kern="0" cap="none" spc="0" normalizeH="0" baseline="0" noProof="0" dirty="0" err="1">
                <a:ln>
                  <a:noFill/>
                </a:ln>
                <a:solidFill>
                  <a:sysClr val="windowText" lastClr="000000"/>
                </a:solidFill>
                <a:effectLst/>
                <a:uLnTx/>
                <a:uFillTx/>
                <a:latin typeface="Tahoma" panose="020B0604030504040204" pitchFamily="34" charset="0"/>
              </a:rPr>
              <a:t>frontopolar</a:t>
            </a:r>
            <a:r>
              <a:rPr kumimoji="0" lang="en-US" altLang="en-US" sz="1400" b="0" i="0" u="none" strike="noStrike" kern="0" cap="none" spc="0" normalizeH="0" baseline="0" noProof="0" dirty="0">
                <a:ln>
                  <a:noFill/>
                </a:ln>
                <a:solidFill>
                  <a:sysClr val="windowText" lastClr="000000"/>
                </a:solidFill>
                <a:effectLst/>
                <a:uLnTx/>
                <a:uFillTx/>
                <a:latin typeface="Tahoma" panose="020B0604030504040204" pitchFamily="34" charset="0"/>
              </a:rPr>
              <a:t> and </a:t>
            </a:r>
            <a:r>
              <a:rPr kumimoji="0" lang="en-US" altLang="en-US" sz="1400" b="0" i="0" u="none" strike="noStrike" kern="0" cap="none" spc="0" normalizeH="0" baseline="0" noProof="0" dirty="0" err="1">
                <a:ln>
                  <a:noFill/>
                </a:ln>
                <a:solidFill>
                  <a:sysClr val="windowText" lastClr="000000"/>
                </a:solidFill>
                <a:effectLst/>
                <a:uLnTx/>
                <a:uFillTx/>
                <a:latin typeface="Tahoma" panose="020B0604030504040204" pitchFamily="34" charset="0"/>
              </a:rPr>
              <a:t>midfrontal</a:t>
            </a:r>
            <a:r>
              <a:rPr kumimoji="0" lang="en-US" altLang="en-US" sz="1400" b="0" i="0" u="none" strike="noStrike" kern="0" cap="none" spc="0" normalizeH="0" baseline="0" noProof="0" dirty="0">
                <a:ln>
                  <a:noFill/>
                </a:ln>
                <a:solidFill>
                  <a:sysClr val="windowText" lastClr="000000"/>
                </a:solidFill>
                <a:effectLst/>
                <a:uLnTx/>
                <a:uFillTx/>
                <a:latin typeface="Tahoma" panose="020B0604030504040204" pitchFamily="34" charset="0"/>
              </a:rPr>
              <a:t> spikes</a:t>
            </a:r>
            <a:endParaRPr kumimoji="0" lang="en-CA" altLang="en-US" sz="1400" b="0" i="0" u="none" strike="noStrike" kern="0" cap="none" spc="0" normalizeH="0" baseline="0" noProof="0" dirty="0">
              <a:ln>
                <a:noFill/>
              </a:ln>
              <a:solidFill>
                <a:sysClr val="windowText" lastClr="000000"/>
              </a:solidFill>
              <a:effectLst/>
              <a:uLnTx/>
              <a:uFillTx/>
              <a:latin typeface="Tahoma" panose="020B0604030504040204" pitchFamily="34" charset="0"/>
            </a:endParaRPr>
          </a:p>
        </p:txBody>
      </p:sp>
      <p:sp>
        <p:nvSpPr>
          <p:cNvPr id="4" name="TextBox 1"/>
          <p:cNvSpPr txBox="1">
            <a:spLocks noChangeArrowheads="1"/>
          </p:cNvSpPr>
          <p:nvPr/>
        </p:nvSpPr>
        <p:spPr bwMode="auto">
          <a:xfrm>
            <a:off x="2358817" y="104246"/>
            <a:ext cx="4258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solidFill>
                  <a:prstClr val="black"/>
                </a:solidFill>
                <a:latin typeface="Calibri" panose="020F0502020204030204" pitchFamily="34" charset="0"/>
              </a:rPr>
              <a:t>Different patient, right frontal lobe epilepsy</a:t>
            </a:r>
          </a:p>
        </p:txBody>
      </p:sp>
    </p:spTree>
    <p:extLst>
      <p:ext uri="{BB962C8B-B14F-4D97-AF65-F5344CB8AC3E}">
        <p14:creationId xmlns:p14="http://schemas.microsoft.com/office/powerpoint/2010/main" val="539472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extLst>
              <p:ext uri="{D42A27DB-BD31-4B8C-83A1-F6EECF244321}">
                <p14:modId xmlns:p14="http://schemas.microsoft.com/office/powerpoint/2010/main" val="2502160875"/>
              </p:ext>
            </p:extLst>
          </p:nvPr>
        </p:nvGraphicFramePr>
        <p:xfrm>
          <a:off x="291827" y="516866"/>
          <a:ext cx="8604864" cy="5033033"/>
        </p:xfrm>
        <a:graphic>
          <a:graphicData uri="http://schemas.openxmlformats.org/presentationml/2006/ole">
            <mc:AlternateContent xmlns:mc="http://schemas.openxmlformats.org/markup-compatibility/2006">
              <mc:Choice xmlns:v="urn:schemas-microsoft-com:vml" Requires="v">
                <p:oleObj spid="_x0000_s2067" name="Photo Editor Photo" r:id="rId3" imgW="9601286" imgH="21095238" progId="MSPhotoEd.3">
                  <p:embed/>
                </p:oleObj>
              </mc:Choice>
              <mc:Fallback>
                <p:oleObj name="Photo Editor Photo" r:id="rId3" imgW="9601286" imgH="21095238" progId="MSPhotoEd.3">
                  <p:embed/>
                  <p:pic>
                    <p:nvPicPr>
                      <p:cNvPr id="7170" name="Object 2"/>
                      <p:cNvPicPr>
                        <a:picLocks noChangeAspect="1" noChangeArrowheads="1"/>
                      </p:cNvPicPr>
                      <p:nvPr/>
                    </p:nvPicPr>
                    <p:blipFill>
                      <a:blip r:embed="rId4">
                        <a:extLst>
                          <a:ext uri="{28A0092B-C50C-407E-A947-70E740481C1C}">
                            <a14:useLocalDpi xmlns:a14="http://schemas.microsoft.com/office/drawing/2010/main" val="0"/>
                          </a:ext>
                        </a:extLst>
                      </a:blip>
                      <a:srcRect b="1064"/>
                      <a:stretch>
                        <a:fillRect/>
                      </a:stretch>
                    </p:blipFill>
                    <p:spPr bwMode="auto">
                      <a:xfrm>
                        <a:off x="291827" y="516866"/>
                        <a:ext cx="8604864" cy="5033033"/>
                      </a:xfrm>
                      <a:prstGeom prst="rect">
                        <a:avLst/>
                      </a:prstGeom>
                      <a:noFill/>
                      <a:ln>
                        <a:noFill/>
                      </a:ln>
                      <a:effectLst/>
                      <a:extLst/>
                    </p:spPr>
                  </p:pic>
                </p:oleObj>
              </mc:Fallback>
            </mc:AlternateContent>
          </a:graphicData>
        </a:graphic>
      </p:graphicFrame>
      <p:sp>
        <p:nvSpPr>
          <p:cNvPr id="7171" name="Text Box 3"/>
          <p:cNvSpPr txBox="1">
            <a:spLocks noChangeArrowheads="1"/>
          </p:cNvSpPr>
          <p:nvPr/>
        </p:nvSpPr>
        <p:spPr bwMode="auto">
          <a:xfrm>
            <a:off x="990600" y="6096000"/>
            <a:ext cx="72691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ysClr val="windowText" lastClr="000000"/>
                </a:solidFill>
                <a:effectLst/>
                <a:uLnTx/>
                <a:uFillTx/>
                <a:latin typeface="Tahoma" panose="020B0604030504040204" pitchFamily="34" charset="0"/>
              </a:rPr>
              <a:t>Ictal scalp EEG: Diffuse rhythmic seizure onsets, bilateral, anterior &gt; posterior, right &gt; left</a:t>
            </a:r>
            <a:endParaRPr kumimoji="0" lang="en-CA" altLang="en-US" sz="1400" b="0" i="0" u="none" strike="noStrike" kern="0" cap="none" spc="0" normalizeH="0" baseline="0" noProof="0">
              <a:ln>
                <a:noFill/>
              </a:ln>
              <a:solidFill>
                <a:sysClr val="windowText" lastClr="000000"/>
              </a:solidFill>
              <a:effectLst/>
              <a:uLnTx/>
              <a:uFillTx/>
              <a:latin typeface="Tahoma" panose="020B0604030504040204" pitchFamily="34" charset="0"/>
            </a:endParaRPr>
          </a:p>
        </p:txBody>
      </p:sp>
    </p:spTree>
    <p:extLst>
      <p:ext uri="{BB962C8B-B14F-4D97-AF65-F5344CB8AC3E}">
        <p14:creationId xmlns:p14="http://schemas.microsoft.com/office/powerpoint/2010/main" val="42925330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l="7547" t="10136" r="9435" b="5701"/>
          <a:stretch>
            <a:fillRect/>
          </a:stretch>
        </p:blipFill>
        <p:spPr bwMode="auto">
          <a:xfrm>
            <a:off x="533400" y="77788"/>
            <a:ext cx="8077200" cy="599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1812925" y="6330950"/>
            <a:ext cx="5189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chemeClr val="bg1"/>
                </a:solidFill>
                <a:effectLst/>
                <a:uLnTx/>
                <a:uFillTx/>
                <a:latin typeface="Tahoma" panose="020B0604030504040204" pitchFamily="34" charset="0"/>
              </a:rPr>
              <a:t>MEG/MSI: Right frontopolar and midfrontal spike dipole sources</a:t>
            </a:r>
            <a:endParaRPr kumimoji="0" lang="en-CA" altLang="en-US" sz="1400" b="0" i="0" u="none" strike="noStrike" kern="0" cap="none" spc="0" normalizeH="0" baseline="0" noProof="0">
              <a:ln>
                <a:noFill/>
              </a:ln>
              <a:solidFill>
                <a:schemeClr val="bg1"/>
              </a:solidFill>
              <a:effectLst/>
              <a:uLnTx/>
              <a:uFillTx/>
              <a:latin typeface="Tahoma" panose="020B0604030504040204" pitchFamily="34" charset="0"/>
            </a:endParaRPr>
          </a:p>
        </p:txBody>
      </p:sp>
      <p:sp>
        <p:nvSpPr>
          <p:cNvPr id="8196" name="Rectangle 4"/>
          <p:cNvSpPr>
            <a:spLocks noChangeArrowheads="1"/>
          </p:cNvSpPr>
          <p:nvPr/>
        </p:nvSpPr>
        <p:spPr bwMode="auto">
          <a:xfrm>
            <a:off x="533400" y="3048000"/>
            <a:ext cx="8077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33560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698500"/>
          </a:xfrm>
        </p:spPr>
        <p:txBody>
          <a:bodyPr/>
          <a:lstStyle/>
          <a:p>
            <a:r>
              <a:rPr lang="en-US" altLang="en-US" sz="3200" dirty="0"/>
              <a:t>Rasmussen’s levels of localization</a:t>
            </a:r>
          </a:p>
        </p:txBody>
      </p:sp>
      <p:sp>
        <p:nvSpPr>
          <p:cNvPr id="46083" name="Rectangle 3"/>
          <p:cNvSpPr>
            <a:spLocks noGrp="1" noChangeArrowheads="1"/>
          </p:cNvSpPr>
          <p:nvPr>
            <p:ph type="body" idx="1"/>
          </p:nvPr>
        </p:nvSpPr>
        <p:spPr>
          <a:xfrm>
            <a:off x="304800" y="1600200"/>
            <a:ext cx="4017433" cy="4495800"/>
          </a:xfrm>
        </p:spPr>
        <p:txBody>
          <a:bodyPr/>
          <a:lstStyle/>
          <a:p>
            <a:r>
              <a:rPr lang="en-US" altLang="en-US" sz="2000" dirty="0"/>
              <a:t>1</a:t>
            </a:r>
            <a:r>
              <a:rPr lang="en-US" altLang="en-US" sz="2000" baseline="30000" dirty="0"/>
              <a:t>st</a:t>
            </a:r>
            <a:r>
              <a:rPr lang="en-US" altLang="en-US" sz="2000" dirty="0"/>
              <a:t> level; site of seizure onset; gray matter; may not be identical to MRI lesion</a:t>
            </a:r>
          </a:p>
          <a:p>
            <a:pPr>
              <a:buFontTx/>
              <a:buNone/>
            </a:pPr>
            <a:endParaRPr lang="en-US" altLang="en-US" sz="2000" dirty="0"/>
          </a:p>
          <a:p>
            <a:r>
              <a:rPr lang="en-US" altLang="en-US" sz="2000" dirty="0"/>
              <a:t>2</a:t>
            </a:r>
            <a:r>
              <a:rPr lang="en-US" altLang="en-US" sz="2000" baseline="30000" dirty="0"/>
              <a:t>nd</a:t>
            </a:r>
            <a:r>
              <a:rPr lang="en-US" altLang="en-US" sz="2000" dirty="0"/>
              <a:t> level; critical mass of tissue needed for clinical seizure; more gray matter and fiber tracts</a:t>
            </a:r>
          </a:p>
          <a:p>
            <a:pPr>
              <a:buFontTx/>
              <a:buNone/>
            </a:pPr>
            <a:endParaRPr lang="en-US" altLang="en-US" sz="2000" dirty="0"/>
          </a:p>
          <a:p>
            <a:r>
              <a:rPr lang="en-US" altLang="en-US" sz="2000" dirty="0"/>
              <a:t>1</a:t>
            </a:r>
            <a:r>
              <a:rPr lang="en-US" altLang="en-US" sz="2000" baseline="30000" dirty="0"/>
              <a:t>st</a:t>
            </a:r>
            <a:r>
              <a:rPr lang="en-US" altLang="en-US" sz="2000" dirty="0"/>
              <a:t> + 2</a:t>
            </a:r>
            <a:r>
              <a:rPr lang="en-US" altLang="en-US" sz="2000" baseline="30000" dirty="0"/>
              <a:t>nd</a:t>
            </a:r>
            <a:r>
              <a:rPr lang="en-US" altLang="en-US" sz="2000" dirty="0"/>
              <a:t> = epileptogenic zone</a:t>
            </a:r>
          </a:p>
          <a:p>
            <a:endParaRPr lang="en-US" altLang="en-US" sz="2000" dirty="0"/>
          </a:p>
          <a:p>
            <a:r>
              <a:rPr lang="en-US" altLang="en-US" sz="2000" dirty="0"/>
              <a:t>Volume of surgical resection: success dependent on congruence with level 1 and 2</a:t>
            </a:r>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l="48305" t="28923" r="11017" b="19017"/>
          <a:stretch>
            <a:fillRect/>
          </a:stretch>
        </p:blipFill>
        <p:spPr bwMode="auto">
          <a:xfrm>
            <a:off x="4953000" y="1757363"/>
            <a:ext cx="4191000" cy="39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524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304800" y="330200"/>
          <a:ext cx="8534400" cy="5232400"/>
        </p:xfrm>
        <a:graphic>
          <a:graphicData uri="http://schemas.openxmlformats.org/presentationml/2006/ole">
            <mc:AlternateContent xmlns:mc="http://schemas.openxmlformats.org/markup-compatibility/2006">
              <mc:Choice xmlns:v="urn:schemas-microsoft-com:vml" Requires="v">
                <p:oleObj spid="_x0000_s3089" name="Photo Editor Photo" r:id="rId3" imgW="6058385" imgH="21219048" progId="MSPhotoEd.3">
                  <p:embed/>
                </p:oleObj>
              </mc:Choice>
              <mc:Fallback>
                <p:oleObj name="Photo Editor Photo" r:id="rId3" imgW="6058385" imgH="21219048" progId="MSPhotoEd.3">
                  <p:embed/>
                  <p:pic>
                    <p:nvPicPr>
                      <p:cNvPr id="9218" name="Object 2"/>
                      <p:cNvPicPr>
                        <a:picLocks noChangeAspect="1" noChangeArrowheads="1"/>
                      </p:cNvPicPr>
                      <p:nvPr/>
                    </p:nvPicPr>
                    <p:blipFill>
                      <a:blip r:embed="rId4">
                        <a:extLst>
                          <a:ext uri="{28A0092B-C50C-407E-A947-70E740481C1C}">
                            <a14:useLocalDpi xmlns:a14="http://schemas.microsoft.com/office/drawing/2010/main" val="0"/>
                          </a:ext>
                        </a:extLst>
                      </a:blip>
                      <a:srcRect b="1436"/>
                      <a:stretch>
                        <a:fillRect/>
                      </a:stretch>
                    </p:blipFill>
                    <p:spPr bwMode="auto">
                      <a:xfrm>
                        <a:off x="304800" y="330200"/>
                        <a:ext cx="85344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Text Box 3"/>
          <p:cNvSpPr txBox="1">
            <a:spLocks noChangeArrowheads="1"/>
          </p:cNvSpPr>
          <p:nvPr/>
        </p:nvSpPr>
        <p:spPr bwMode="auto">
          <a:xfrm>
            <a:off x="609600" y="5943600"/>
            <a:ext cx="80295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ysClr val="windowText" lastClr="000000"/>
                </a:solidFill>
                <a:effectLst/>
                <a:uLnTx/>
                <a:uFillTx/>
                <a:latin typeface="Tahoma" panose="020B0604030504040204" pitchFamily="34" charset="0"/>
              </a:rPr>
              <a:t>	       Ictal intracranial EEG (right frontal subdural grid and strips): </a:t>
            </a:r>
          </a:p>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1400" b="0" i="0" u="none" strike="noStrike" kern="0" cap="none" spc="0" normalizeH="0" baseline="0" noProof="0">
                <a:ln>
                  <a:noFill/>
                </a:ln>
                <a:solidFill>
                  <a:sysClr val="windowText" lastClr="000000"/>
                </a:solidFill>
                <a:effectLst/>
                <a:uLnTx/>
                <a:uFillTx/>
                <a:latin typeface="Tahoma" panose="020B0604030504040204" pitchFamily="34" charset="0"/>
              </a:rPr>
              <a:t>Clinical seizures all showed diffuse rhythmic seizure onsets involving all contacts with no localization</a:t>
            </a:r>
            <a:endParaRPr kumimoji="0" lang="en-CA" altLang="en-US" sz="1400" b="0" i="0" u="none" strike="noStrike" kern="0" cap="none" spc="0" normalizeH="0" baseline="0" noProof="0">
              <a:ln>
                <a:noFill/>
              </a:ln>
              <a:solidFill>
                <a:sysClr val="windowText" lastClr="000000"/>
              </a:solidFill>
              <a:effectLst/>
              <a:uLnTx/>
              <a:uFillTx/>
              <a:latin typeface="Tahoma" panose="020B0604030504040204" pitchFamily="34" charset="0"/>
            </a:endParaRPr>
          </a:p>
        </p:txBody>
      </p:sp>
    </p:spTree>
    <p:extLst>
      <p:ext uri="{BB962C8B-B14F-4D97-AF65-F5344CB8AC3E}">
        <p14:creationId xmlns:p14="http://schemas.microsoft.com/office/powerpoint/2010/main" val="279276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4211638" y="981075"/>
            <a:ext cx="460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err="1">
                <a:latin typeface="Calibri" panose="020F0502020204030204" pitchFamily="34" charset="0"/>
              </a:rPr>
              <a:t>Temporolimbic</a:t>
            </a:r>
            <a:r>
              <a:rPr lang="en-US" altLang="en-US" dirty="0">
                <a:latin typeface="Calibri" panose="020F0502020204030204" pitchFamily="34" charset="0"/>
              </a:rPr>
              <a:t> seizures, temporal lobe epilepsy</a:t>
            </a:r>
          </a:p>
        </p:txBody>
      </p:sp>
      <p:pic>
        <p:nvPicPr>
          <p:cNvPr id="30723" name="Picture 7" descr="C:\Users\wennberg\Desktop\price post_39  talk 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639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C:\Users\wennberg\Desktop\price post_31 talk ax 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3402013"/>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Users\wennberg\Desktop\price post_29 talk ax lo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13" y="3402013"/>
            <a:ext cx="34559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278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My Documents\april 2007 pac\Winston Hall OR#1 - strip  depth placement.jpg"/>
          <p:cNvPicPr>
            <a:picLocks noChangeAspect="1" noChangeArrowheads="1"/>
          </p:cNvPicPr>
          <p:nvPr/>
        </p:nvPicPr>
        <p:blipFill>
          <a:blip r:embed="rId3" cstate="print">
            <a:extLst>
              <a:ext uri="{28A0092B-C50C-407E-A947-70E740481C1C}">
                <a14:useLocalDpi xmlns:a14="http://schemas.microsoft.com/office/drawing/2010/main" val="0"/>
              </a:ext>
            </a:extLst>
          </a:blip>
          <a:srcRect t="9006" b="49568"/>
          <a:stretch>
            <a:fillRect/>
          </a:stretch>
        </p:blipFill>
        <p:spPr bwMode="auto">
          <a:xfrm>
            <a:off x="165100" y="0"/>
            <a:ext cx="3962400" cy="30305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412" name="Object 4"/>
          <p:cNvGraphicFramePr>
            <a:graphicFrameLocks noChangeAspect="1"/>
          </p:cNvGraphicFramePr>
          <p:nvPr>
            <p:extLst>
              <p:ext uri="{D42A27DB-BD31-4B8C-83A1-F6EECF244321}">
                <p14:modId xmlns:p14="http://schemas.microsoft.com/office/powerpoint/2010/main" val="2614011531"/>
              </p:ext>
            </p:extLst>
          </p:nvPr>
        </p:nvGraphicFramePr>
        <p:xfrm>
          <a:off x="2362200" y="4204229"/>
          <a:ext cx="1974850" cy="1895475"/>
        </p:xfrm>
        <a:graphic>
          <a:graphicData uri="http://schemas.openxmlformats.org/presentationml/2006/ole">
            <mc:AlternateContent xmlns:mc="http://schemas.openxmlformats.org/markup-compatibility/2006">
              <mc:Choice xmlns:v="urn:schemas-microsoft-com:vml" Requires="v">
                <p:oleObj spid="_x0000_s8256" name="Bitmap Image" r:id="rId4" imgW="1571844" imgH="3428571" progId="Paint.Picture">
                  <p:embed/>
                </p:oleObj>
              </mc:Choice>
              <mc:Fallback>
                <p:oleObj name="Bitmap Image" r:id="rId4" imgW="1571844" imgH="3428571" progId="Paint.Picture">
                  <p:embed/>
                  <p:pic>
                    <p:nvPicPr>
                      <p:cNvPr id="17412" name="Object 4"/>
                      <p:cNvPicPr>
                        <a:picLocks noChangeAspect="1" noChangeArrowheads="1"/>
                      </p:cNvPicPr>
                      <p:nvPr/>
                    </p:nvPicPr>
                    <p:blipFill>
                      <a:blip r:embed="rId5">
                        <a:extLst>
                          <a:ext uri="{28A0092B-C50C-407E-A947-70E740481C1C}">
                            <a14:useLocalDpi xmlns:a14="http://schemas.microsoft.com/office/drawing/2010/main" val="0"/>
                          </a:ext>
                        </a:extLst>
                      </a:blip>
                      <a:srcRect t="56000"/>
                      <a:stretch>
                        <a:fillRect/>
                      </a:stretch>
                    </p:blipFill>
                    <p:spPr bwMode="auto">
                      <a:xfrm>
                        <a:off x="2362200" y="4204229"/>
                        <a:ext cx="19748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3" name="Object 5"/>
          <p:cNvGraphicFramePr>
            <a:graphicFrameLocks noChangeAspect="1"/>
          </p:cNvGraphicFramePr>
          <p:nvPr>
            <p:extLst>
              <p:ext uri="{D42A27DB-BD31-4B8C-83A1-F6EECF244321}">
                <p14:modId xmlns:p14="http://schemas.microsoft.com/office/powerpoint/2010/main" val="2948840542"/>
              </p:ext>
            </p:extLst>
          </p:nvPr>
        </p:nvGraphicFramePr>
        <p:xfrm>
          <a:off x="4419600" y="4411134"/>
          <a:ext cx="3590925" cy="1733550"/>
        </p:xfrm>
        <a:graphic>
          <a:graphicData uri="http://schemas.openxmlformats.org/presentationml/2006/ole">
            <mc:AlternateContent xmlns:mc="http://schemas.openxmlformats.org/markup-compatibility/2006">
              <mc:Choice xmlns:v="urn:schemas-microsoft-com:vml" Requires="v">
                <p:oleObj spid="_x0000_s8257" name="Bitmap Image" r:id="rId6" imgW="3591426" imgH="1733333" progId="Paint.Picture">
                  <p:embed/>
                </p:oleObj>
              </mc:Choice>
              <mc:Fallback>
                <p:oleObj name="Bitmap Image" r:id="rId6" imgW="3591426" imgH="1733333" progId="Paint.Picture">
                  <p:embed/>
                  <p:pic>
                    <p:nvPicPr>
                      <p:cNvPr id="1741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4411134"/>
                        <a:ext cx="35909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4" name="Object 6"/>
          <p:cNvGraphicFramePr>
            <a:graphicFrameLocks noChangeAspect="1"/>
          </p:cNvGraphicFramePr>
          <p:nvPr>
            <p:extLst>
              <p:ext uri="{D42A27DB-BD31-4B8C-83A1-F6EECF244321}">
                <p14:modId xmlns:p14="http://schemas.microsoft.com/office/powerpoint/2010/main" val="455194580"/>
              </p:ext>
            </p:extLst>
          </p:nvPr>
        </p:nvGraphicFramePr>
        <p:xfrm>
          <a:off x="533400" y="3975100"/>
          <a:ext cx="1746250" cy="2286000"/>
        </p:xfrm>
        <a:graphic>
          <a:graphicData uri="http://schemas.openxmlformats.org/presentationml/2006/ole">
            <mc:AlternateContent xmlns:mc="http://schemas.openxmlformats.org/markup-compatibility/2006">
              <mc:Choice xmlns:v="urn:schemas-microsoft-com:vml" Requires="v">
                <p:oleObj spid="_x0000_s8258" name="Bitmap Image" r:id="rId8" imgW="1571844" imgH="3428571" progId="Paint.Picture">
                  <p:embed/>
                </p:oleObj>
              </mc:Choice>
              <mc:Fallback>
                <p:oleObj name="Bitmap Image" r:id="rId8" imgW="1571844" imgH="3428571" progId="Paint.Picture">
                  <p:embed/>
                  <p:pic>
                    <p:nvPicPr>
                      <p:cNvPr id="17414" name="Object 6"/>
                      <p:cNvPicPr>
                        <a:picLocks noChangeAspect="1" noChangeArrowheads="1"/>
                      </p:cNvPicPr>
                      <p:nvPr/>
                    </p:nvPicPr>
                    <p:blipFill>
                      <a:blip r:embed="rId5">
                        <a:extLst>
                          <a:ext uri="{28A0092B-C50C-407E-A947-70E740481C1C}">
                            <a14:useLocalDpi xmlns:a14="http://schemas.microsoft.com/office/drawing/2010/main" val="0"/>
                          </a:ext>
                        </a:extLst>
                      </a:blip>
                      <a:srcRect b="39999"/>
                      <a:stretch>
                        <a:fillRect/>
                      </a:stretch>
                    </p:blipFill>
                    <p:spPr bwMode="auto">
                      <a:xfrm>
                        <a:off x="533400" y="3975100"/>
                        <a:ext cx="17462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030"/>
          <p:cNvGraphicFramePr>
            <a:graphicFrameLocks noChangeAspect="1"/>
          </p:cNvGraphicFramePr>
          <p:nvPr>
            <p:extLst>
              <p:ext uri="{D42A27DB-BD31-4B8C-83A1-F6EECF244321}">
                <p14:modId xmlns:p14="http://schemas.microsoft.com/office/powerpoint/2010/main" val="2610778663"/>
              </p:ext>
            </p:extLst>
          </p:nvPr>
        </p:nvGraphicFramePr>
        <p:xfrm>
          <a:off x="4818591" y="0"/>
          <a:ext cx="2425700" cy="4029075"/>
        </p:xfrm>
        <a:graphic>
          <a:graphicData uri="http://schemas.openxmlformats.org/presentationml/2006/ole">
            <mc:AlternateContent xmlns:mc="http://schemas.openxmlformats.org/markup-compatibility/2006">
              <mc:Choice xmlns:v="urn:schemas-microsoft-com:vml" Requires="v">
                <p:oleObj spid="_x0000_s8259" name="Bitmap Image" r:id="rId9" imgW="2104762" imgH="3495238" progId="Paint.Picture">
                  <p:embed/>
                </p:oleObj>
              </mc:Choice>
              <mc:Fallback>
                <p:oleObj name="Bitmap Image" r:id="rId9" imgW="2104762" imgH="3495238" progId="Paint.Picture">
                  <p:embed/>
                  <p:pic>
                    <p:nvPicPr>
                      <p:cNvPr id="63494" name="Object 10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8591" y="0"/>
                        <a:ext cx="24257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1031"/>
          <p:cNvGraphicFramePr>
            <a:graphicFrameLocks noChangeAspect="1"/>
          </p:cNvGraphicFramePr>
          <p:nvPr>
            <p:extLst>
              <p:ext uri="{D42A27DB-BD31-4B8C-83A1-F6EECF244321}">
                <p14:modId xmlns:p14="http://schemas.microsoft.com/office/powerpoint/2010/main" val="2836950043"/>
              </p:ext>
            </p:extLst>
          </p:nvPr>
        </p:nvGraphicFramePr>
        <p:xfrm>
          <a:off x="7244291" y="1849967"/>
          <a:ext cx="1527023" cy="1603374"/>
        </p:xfrm>
        <a:graphic>
          <a:graphicData uri="http://schemas.openxmlformats.org/presentationml/2006/ole">
            <mc:AlternateContent xmlns:mc="http://schemas.openxmlformats.org/markup-compatibility/2006">
              <mc:Choice xmlns:v="urn:schemas-microsoft-com:vml" Requires="v">
                <p:oleObj spid="_x0000_s8260" name="Bitmap Image" r:id="rId11" imgW="2095793" imgH="2200582" progId="Paint.Picture">
                  <p:embed/>
                </p:oleObj>
              </mc:Choice>
              <mc:Fallback>
                <p:oleObj name="Bitmap Image" r:id="rId11" imgW="2095793" imgH="2200582" progId="Paint.Picture">
                  <p:embed/>
                  <p:pic>
                    <p:nvPicPr>
                      <p:cNvPr id="63495" name="Object 1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44291" y="1849967"/>
                        <a:ext cx="1527023" cy="1603374"/>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16223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26" descr="CLINPH fig 5a rta e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7010400" cy="6853238"/>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95738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1028"/>
          <p:cNvSpPr txBox="1">
            <a:spLocks noChangeArrowheads="1"/>
          </p:cNvSpPr>
          <p:nvPr/>
        </p:nvSpPr>
        <p:spPr bwMode="auto">
          <a:xfrm>
            <a:off x="60325" y="4833938"/>
            <a:ext cx="1582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sz="1200"/>
              <a:t>Wennberg et al.</a:t>
            </a:r>
          </a:p>
          <a:p>
            <a:r>
              <a:rPr lang="en-CA" altLang="en-US" sz="1200"/>
              <a:t>2011;122:1295-1313</a:t>
            </a:r>
          </a:p>
        </p:txBody>
      </p:sp>
      <p:sp>
        <p:nvSpPr>
          <p:cNvPr id="5" name="TextBox 4"/>
          <p:cNvSpPr txBox="1"/>
          <p:nvPr/>
        </p:nvSpPr>
        <p:spPr>
          <a:xfrm>
            <a:off x="0" y="6511594"/>
            <a:ext cx="2383409" cy="307777"/>
          </a:xfrm>
          <a:prstGeom prst="rect">
            <a:avLst/>
          </a:prstGeom>
          <a:noFill/>
        </p:spPr>
        <p:txBody>
          <a:bodyPr wrap="none" rtlCol="0">
            <a:spAutoFit/>
          </a:bodyPr>
          <a:lstStyle/>
          <a:p>
            <a:r>
              <a:rPr lang="en-CA" sz="1400" dirty="0">
                <a:solidFill>
                  <a:schemeClr val="tx2"/>
                </a:solidFill>
              </a:rPr>
              <a:t>Right anterior temporal spikes</a:t>
            </a:r>
          </a:p>
        </p:txBody>
      </p:sp>
    </p:spTree>
    <p:extLst>
      <p:ext uri="{BB962C8B-B14F-4D97-AF65-F5344CB8AC3E}">
        <p14:creationId xmlns:p14="http://schemas.microsoft.com/office/powerpoint/2010/main" val="2911665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wennberg\Pictures\butt\butt RTA2 spike figure.tif"/>
          <p:cNvPicPr>
            <a:picLocks noChangeAspect="1" noChangeArrowheads="1"/>
          </p:cNvPicPr>
          <p:nvPr/>
        </p:nvPicPr>
        <p:blipFill>
          <a:blip r:embed="rId2">
            <a:extLst>
              <a:ext uri="{28A0092B-C50C-407E-A947-70E740481C1C}">
                <a14:useLocalDpi xmlns:a14="http://schemas.microsoft.com/office/drawing/2010/main" val="0"/>
              </a:ext>
            </a:extLst>
          </a:blip>
          <a:srcRect r="73334" b="53951"/>
          <a:stretch>
            <a:fillRect/>
          </a:stretch>
        </p:blipFill>
        <p:spPr bwMode="auto">
          <a:xfrm>
            <a:off x="0" y="0"/>
            <a:ext cx="64531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4515" name="Picture 3" descr="C:\Users\wennberg\Pictures\butt\butt RTA2 spike figure.tif"/>
          <p:cNvPicPr>
            <a:picLocks noChangeAspect="1" noChangeArrowheads="1"/>
          </p:cNvPicPr>
          <p:nvPr/>
        </p:nvPicPr>
        <p:blipFill>
          <a:blip r:embed="rId2">
            <a:extLst>
              <a:ext uri="{28A0092B-C50C-407E-A947-70E740481C1C}">
                <a14:useLocalDpi xmlns:a14="http://schemas.microsoft.com/office/drawing/2010/main" val="0"/>
              </a:ext>
            </a:extLst>
          </a:blip>
          <a:srcRect l="27499" r="59167" b="7901"/>
          <a:stretch>
            <a:fillRect/>
          </a:stretch>
        </p:blipFill>
        <p:spPr bwMode="auto">
          <a:xfrm>
            <a:off x="7302500" y="0"/>
            <a:ext cx="161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64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wennberg\Pictures\butt\butt LTB2 spike figure.tif"/>
          <p:cNvPicPr>
            <a:picLocks noChangeAspect="1" noChangeArrowheads="1"/>
          </p:cNvPicPr>
          <p:nvPr/>
        </p:nvPicPr>
        <p:blipFill>
          <a:blip r:embed="rId2">
            <a:extLst>
              <a:ext uri="{28A0092B-C50C-407E-A947-70E740481C1C}">
                <a14:useLocalDpi xmlns:a14="http://schemas.microsoft.com/office/drawing/2010/main" val="0"/>
              </a:ext>
            </a:extLst>
          </a:blip>
          <a:srcRect r="75861" b="77780"/>
          <a:stretch>
            <a:fillRect/>
          </a:stretch>
        </p:blipFill>
        <p:spPr bwMode="auto">
          <a:xfrm>
            <a:off x="228600" y="811213"/>
            <a:ext cx="6934200" cy="3814762"/>
          </a:xfrm>
          <a:prstGeom prst="rect">
            <a:avLst/>
          </a:prstGeom>
          <a:noFill/>
          <a:extLst>
            <a:ext uri="{909E8E84-426E-40DD-AFC4-6F175D3DCCD1}">
              <a14:hiddenFill xmlns:a14="http://schemas.microsoft.com/office/drawing/2010/main">
                <a:solidFill>
                  <a:srgbClr val="FFFFFF"/>
                </a:solidFill>
              </a14:hiddenFill>
            </a:ext>
          </a:extLst>
        </p:spPr>
      </p:pic>
      <p:pic>
        <p:nvPicPr>
          <p:cNvPr id="36871" name="Picture 7" descr="C:\Users\wennberg\Pictures\butt\butt LTB2 spike figure.tif"/>
          <p:cNvPicPr>
            <a:picLocks noChangeAspect="1" noChangeArrowheads="1"/>
          </p:cNvPicPr>
          <p:nvPr/>
        </p:nvPicPr>
        <p:blipFill>
          <a:blip r:embed="rId2">
            <a:extLst>
              <a:ext uri="{28A0092B-C50C-407E-A947-70E740481C1C}">
                <a14:useLocalDpi xmlns:a14="http://schemas.microsoft.com/office/drawing/2010/main" val="0"/>
              </a:ext>
            </a:extLst>
          </a:blip>
          <a:srcRect l="30000" r="59166" b="7961"/>
          <a:stretch>
            <a:fillRect/>
          </a:stretch>
        </p:blipFill>
        <p:spPr bwMode="auto">
          <a:xfrm>
            <a:off x="7564438" y="0"/>
            <a:ext cx="1350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04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wennberg\Pictures\butt\butt LTB2 spike figure.tif"/>
          <p:cNvPicPr>
            <a:picLocks noChangeAspect="1" noChangeArrowheads="1"/>
          </p:cNvPicPr>
          <p:nvPr/>
        </p:nvPicPr>
        <p:blipFill>
          <a:blip r:embed="rId2">
            <a:extLst>
              <a:ext uri="{28A0092B-C50C-407E-A947-70E740481C1C}">
                <a14:useLocalDpi xmlns:a14="http://schemas.microsoft.com/office/drawing/2010/main" val="0"/>
              </a:ext>
            </a:extLst>
          </a:blip>
          <a:srcRect r="73334" b="53979"/>
          <a:stretch>
            <a:fillRect/>
          </a:stretch>
        </p:blipFill>
        <p:spPr bwMode="auto">
          <a:xfrm>
            <a:off x="0" y="0"/>
            <a:ext cx="66500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7587" name="Picture 3" descr="C:\Users\wennberg\Pictures\butt\butt LTB2 spike figure.tif"/>
          <p:cNvPicPr>
            <a:picLocks noChangeAspect="1" noChangeArrowheads="1"/>
          </p:cNvPicPr>
          <p:nvPr/>
        </p:nvPicPr>
        <p:blipFill>
          <a:blip r:embed="rId2">
            <a:extLst>
              <a:ext uri="{28A0092B-C50C-407E-A947-70E740481C1C}">
                <a14:useLocalDpi xmlns:a14="http://schemas.microsoft.com/office/drawing/2010/main" val="0"/>
              </a:ext>
            </a:extLst>
          </a:blip>
          <a:srcRect l="30000" r="59166" b="7961"/>
          <a:stretch>
            <a:fillRect/>
          </a:stretch>
        </p:blipFill>
        <p:spPr bwMode="auto">
          <a:xfrm>
            <a:off x="7564438" y="0"/>
            <a:ext cx="1350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079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wennberg\Pictures\butt\butt LTB2 spike figure.tif"/>
          <p:cNvPicPr>
            <a:picLocks noChangeAspect="1" noChangeArrowheads="1"/>
          </p:cNvPicPr>
          <p:nvPr/>
        </p:nvPicPr>
        <p:blipFill rotWithShape="1">
          <a:blip r:embed="rId2">
            <a:extLst>
              <a:ext uri="{28A0092B-C50C-407E-A947-70E740481C1C}">
                <a14:useLocalDpi xmlns:a14="http://schemas.microsoft.com/office/drawing/2010/main" val="0"/>
              </a:ext>
            </a:extLst>
          </a:blip>
          <a:srcRect r="59345"/>
          <a:stretch/>
        </p:blipFill>
        <p:spPr bwMode="auto">
          <a:xfrm>
            <a:off x="0" y="146050"/>
            <a:ext cx="4362055" cy="64113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wennberg\Pictures\butt\butt RTB2 spike figure.tif"/>
          <p:cNvPicPr>
            <a:picLocks noChangeAspect="1" noChangeArrowheads="1"/>
          </p:cNvPicPr>
          <p:nvPr/>
        </p:nvPicPr>
        <p:blipFill rotWithShape="1">
          <a:blip r:embed="rId3">
            <a:extLst>
              <a:ext uri="{28A0092B-C50C-407E-A947-70E740481C1C}">
                <a14:useLocalDpi xmlns:a14="http://schemas.microsoft.com/office/drawing/2010/main" val="0"/>
              </a:ext>
            </a:extLst>
          </a:blip>
          <a:srcRect r="59362" b="6966"/>
          <a:stretch/>
        </p:blipFill>
        <p:spPr bwMode="auto">
          <a:xfrm>
            <a:off x="4802346" y="893234"/>
            <a:ext cx="4341654" cy="596476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H="1">
            <a:off x="4593167" y="342900"/>
            <a:ext cx="8466" cy="6214533"/>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89322" y="6316133"/>
            <a:ext cx="2600264" cy="307777"/>
          </a:xfrm>
          <a:prstGeom prst="rect">
            <a:avLst/>
          </a:prstGeom>
          <a:noFill/>
        </p:spPr>
        <p:txBody>
          <a:bodyPr wrap="none" rtlCol="0">
            <a:spAutoFit/>
          </a:bodyPr>
          <a:lstStyle/>
          <a:p>
            <a:r>
              <a:rPr lang="en-CA" sz="1400" dirty="0">
                <a:solidFill>
                  <a:schemeClr val="tx2"/>
                </a:solidFill>
              </a:rPr>
              <a:t>Left </a:t>
            </a:r>
            <a:r>
              <a:rPr lang="en-CA" sz="1400" dirty="0" err="1">
                <a:solidFill>
                  <a:schemeClr val="tx2"/>
                </a:solidFill>
              </a:rPr>
              <a:t>mediobasal</a:t>
            </a:r>
            <a:r>
              <a:rPr lang="en-CA" sz="1400" dirty="0">
                <a:solidFill>
                  <a:schemeClr val="tx2"/>
                </a:solidFill>
              </a:rPr>
              <a:t> temporal spikes</a:t>
            </a:r>
          </a:p>
        </p:txBody>
      </p:sp>
      <p:sp>
        <p:nvSpPr>
          <p:cNvPr id="7" name="TextBox 6"/>
          <p:cNvSpPr txBox="1"/>
          <p:nvPr/>
        </p:nvSpPr>
        <p:spPr>
          <a:xfrm>
            <a:off x="5781468" y="249767"/>
            <a:ext cx="2629053" cy="307777"/>
          </a:xfrm>
          <a:prstGeom prst="rect">
            <a:avLst/>
          </a:prstGeom>
          <a:noFill/>
        </p:spPr>
        <p:txBody>
          <a:bodyPr wrap="none" rtlCol="0">
            <a:spAutoFit/>
          </a:bodyPr>
          <a:lstStyle/>
          <a:p>
            <a:r>
              <a:rPr lang="en-CA" sz="1400" dirty="0">
                <a:solidFill>
                  <a:schemeClr val="tx2"/>
                </a:solidFill>
              </a:rPr>
              <a:t>Right </a:t>
            </a:r>
            <a:r>
              <a:rPr lang="en-CA" sz="1400" dirty="0" err="1">
                <a:solidFill>
                  <a:schemeClr val="tx2"/>
                </a:solidFill>
              </a:rPr>
              <a:t>mediobasal</a:t>
            </a:r>
            <a:r>
              <a:rPr lang="en-CA" sz="1400" dirty="0">
                <a:solidFill>
                  <a:schemeClr val="tx2"/>
                </a:solidFill>
              </a:rPr>
              <a:t> temporal spikes</a:t>
            </a:r>
          </a:p>
        </p:txBody>
      </p:sp>
    </p:spTree>
    <p:extLst>
      <p:ext uri="{BB962C8B-B14F-4D97-AF65-F5344CB8AC3E}">
        <p14:creationId xmlns:p14="http://schemas.microsoft.com/office/powerpoint/2010/main" val="1026445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Fig1 icsc 20s spk sample subTlabeledCR.tif"/>
          <p:cNvPicPr>
            <a:picLocks noChangeAspect="1"/>
          </p:cNvPicPr>
          <p:nvPr/>
        </p:nvPicPr>
        <p:blipFill>
          <a:blip r:embed="rId2">
            <a:extLst>
              <a:ext uri="{28A0092B-C50C-407E-A947-70E740481C1C}">
                <a14:useLocalDpi xmlns:a14="http://schemas.microsoft.com/office/drawing/2010/main" val="0"/>
              </a:ext>
            </a:extLst>
          </a:blip>
          <a:srcRect b="34857"/>
          <a:stretch>
            <a:fillRect/>
          </a:stretch>
        </p:blipFill>
        <p:spPr bwMode="auto">
          <a:xfrm>
            <a:off x="152400" y="0"/>
            <a:ext cx="88360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3"/>
          <p:cNvSpPr txBox="1">
            <a:spLocks noChangeArrowheads="1"/>
          </p:cNvSpPr>
          <p:nvPr/>
        </p:nvSpPr>
        <p:spPr bwMode="auto">
          <a:xfrm>
            <a:off x="3124200" y="6613525"/>
            <a:ext cx="2927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000" b="0" i="0" u="none" strike="noStrike" kern="0" cap="none" spc="0" normalizeH="0" baseline="0" noProof="0">
                <a:ln>
                  <a:noFill/>
                </a:ln>
                <a:solidFill>
                  <a:schemeClr val="bg2"/>
                </a:solidFill>
                <a:effectLst/>
                <a:uLnTx/>
                <a:uFillTx/>
              </a:rPr>
              <a:t>Wennberg and Cheyne. Clin Neurophysiol, 2015.</a:t>
            </a:r>
          </a:p>
        </p:txBody>
      </p:sp>
    </p:spTree>
    <p:extLst>
      <p:ext uri="{BB962C8B-B14F-4D97-AF65-F5344CB8AC3E}">
        <p14:creationId xmlns:p14="http://schemas.microsoft.com/office/powerpoint/2010/main" val="23815282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0"/>
            <a:ext cx="6248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429000"/>
            <a:ext cx="6248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Text Box 4"/>
          <p:cNvSpPr txBox="1">
            <a:spLocks noChangeArrowheads="1"/>
          </p:cNvSpPr>
          <p:nvPr/>
        </p:nvSpPr>
        <p:spPr bwMode="auto">
          <a:xfrm>
            <a:off x="0" y="2055813"/>
            <a:ext cx="1537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sz="1400" dirty="0">
                <a:latin typeface="Arial" panose="020B0604020202020204" pitchFamily="34" charset="0"/>
              </a:rPr>
              <a:t>“Focal”</a:t>
            </a:r>
            <a:r>
              <a:rPr lang="en-US" altLang="en-US" sz="1400" dirty="0">
                <a:latin typeface="Arial" panose="020B0604020202020204" pitchFamily="34" charset="0"/>
              </a:rPr>
              <a:t> onset</a:t>
            </a:r>
            <a:r>
              <a:rPr lang="en-CA" altLang="en-US" sz="1400" dirty="0">
                <a:latin typeface="Arial" panose="020B0604020202020204" pitchFamily="34" charset="0"/>
              </a:rPr>
              <a:t> </a:t>
            </a:r>
          </a:p>
          <a:p>
            <a:r>
              <a:rPr lang="en-US" altLang="en-US" sz="1400" dirty="0">
                <a:latin typeface="Arial" panose="020B0604020202020204" pitchFamily="34" charset="0"/>
              </a:rPr>
              <a:t>left </a:t>
            </a:r>
            <a:r>
              <a:rPr lang="en-CA" altLang="en-US" sz="1400" dirty="0">
                <a:latin typeface="Arial" panose="020B0604020202020204" pitchFamily="34" charset="0"/>
              </a:rPr>
              <a:t>hippocampus</a:t>
            </a:r>
          </a:p>
        </p:txBody>
      </p:sp>
      <p:pic>
        <p:nvPicPr>
          <p:cNvPr id="28677" name="Picture 5" descr="C:\Users\wennberg\Desktop\price post_29 talk ax l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29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C:\Users\wennberg\Desktop\price post_31 talk ax hi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24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C:\Users\wennberg\Desktop\price post_39  talk 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8680" name="Oval 8"/>
          <p:cNvSpPr>
            <a:spLocks noChangeArrowheads="1"/>
          </p:cNvSpPr>
          <p:nvPr/>
        </p:nvSpPr>
        <p:spPr bwMode="auto">
          <a:xfrm>
            <a:off x="990600" y="914400"/>
            <a:ext cx="76200" cy="762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4916223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4294967295"/>
          </p:nvPr>
        </p:nvSpPr>
        <p:spPr>
          <a:xfrm>
            <a:off x="349634" y="3656445"/>
            <a:ext cx="8500533" cy="2993737"/>
          </a:xfrm>
        </p:spPr>
        <p:txBody>
          <a:bodyPr/>
          <a:lstStyle/>
          <a:p>
            <a:r>
              <a:rPr lang="en-US" altLang="en-US" sz="1800" dirty="0">
                <a:latin typeface="Times New Roman" panose="02020603050405020304" pitchFamily="18" charset="0"/>
                <a:cs typeface="Times New Roman" panose="02020603050405020304" pitchFamily="18" charset="0"/>
              </a:rPr>
              <a:t>“[An] important reason for the decreased enthusiasm for intra-operative use of </a:t>
            </a:r>
            <a:r>
              <a:rPr lang="en-US" altLang="en-US" sz="1800" dirty="0" err="1">
                <a:latin typeface="Times New Roman" panose="02020603050405020304" pitchFamily="18" charset="0"/>
                <a:cs typeface="Times New Roman" panose="02020603050405020304" pitchFamily="18" charset="0"/>
              </a:rPr>
              <a:t>ECoG</a:t>
            </a:r>
            <a:r>
              <a:rPr lang="en-US" altLang="en-US" sz="1800" dirty="0">
                <a:latin typeface="Times New Roman" panose="02020603050405020304" pitchFamily="18" charset="0"/>
                <a:cs typeface="Times New Roman" panose="02020603050405020304" pitchFamily="18" charset="0"/>
              </a:rPr>
              <a:t> was the dramatic increase in popularity and widespread utilization of invasive techniques in the pre-operative work-up of medically refractory epileptic patients.”</a:t>
            </a:r>
          </a:p>
          <a:p>
            <a:endParaRPr lang="en-US" altLang="en-US" sz="1800" dirty="0">
              <a:latin typeface="Times New Roman" panose="02020603050405020304" pitchFamily="18" charset="0"/>
              <a:cs typeface="Times New Roman" panose="02020603050405020304" pitchFamily="18" charset="0"/>
            </a:endParaRPr>
          </a:p>
          <a:p>
            <a:r>
              <a:rPr lang="en-US" altLang="en-US" sz="1800" dirty="0">
                <a:latin typeface="Times New Roman" panose="02020603050405020304" pitchFamily="18" charset="0"/>
                <a:cs typeface="Times New Roman" panose="02020603050405020304" pitchFamily="18" charset="0"/>
              </a:rPr>
              <a:t>“In general, one must depend exclusively on </a:t>
            </a:r>
            <a:r>
              <a:rPr lang="en-US" altLang="en-US" sz="1800" u="sng" dirty="0" err="1">
                <a:solidFill>
                  <a:schemeClr val="tx2"/>
                </a:solidFill>
                <a:latin typeface="Times New Roman" panose="02020603050405020304" pitchFamily="18" charset="0"/>
                <a:cs typeface="Times New Roman" panose="02020603050405020304" pitchFamily="18" charset="0"/>
              </a:rPr>
              <a:t>interictal</a:t>
            </a:r>
            <a:r>
              <a:rPr lang="en-US" altLang="en-US" sz="1800" u="sng" dirty="0">
                <a:solidFill>
                  <a:schemeClr val="tx2"/>
                </a:solidFill>
                <a:latin typeface="Times New Roman" panose="02020603050405020304" pitchFamily="18" charset="0"/>
                <a:cs typeface="Times New Roman" panose="02020603050405020304" pitchFamily="18" charset="0"/>
              </a:rPr>
              <a:t> phenomena</a:t>
            </a:r>
            <a:r>
              <a:rPr lang="en-US" altLang="en-US" sz="1800" dirty="0">
                <a:latin typeface="Times New Roman" panose="02020603050405020304" pitchFamily="18" charset="0"/>
                <a:cs typeface="Times New Roman" panose="02020603050405020304" pitchFamily="18" charset="0"/>
              </a:rPr>
              <a:t> for identification and outline of the epileptogenic process during </a:t>
            </a:r>
            <a:r>
              <a:rPr lang="en-US" altLang="en-US" sz="1800" dirty="0" err="1">
                <a:latin typeface="Times New Roman" panose="02020603050405020304" pitchFamily="18" charset="0"/>
                <a:cs typeface="Times New Roman" panose="02020603050405020304" pitchFamily="18" charset="0"/>
              </a:rPr>
              <a:t>ECoG</a:t>
            </a:r>
            <a:r>
              <a:rPr lang="en-US" altLang="en-US" sz="1800" dirty="0">
                <a:latin typeface="Times New Roman" panose="02020603050405020304" pitchFamily="18" charset="0"/>
                <a:cs typeface="Times New Roman" panose="02020603050405020304" pitchFamily="18" charset="0"/>
              </a:rPr>
              <a:t>. </a:t>
            </a:r>
            <a:r>
              <a:rPr lang="en-US" altLang="en-US" sz="1800" u="sng" dirty="0">
                <a:solidFill>
                  <a:schemeClr val="tx2"/>
                </a:solidFill>
                <a:latin typeface="Times New Roman" panose="02020603050405020304" pitchFamily="18" charset="0"/>
                <a:cs typeface="Times New Roman" panose="02020603050405020304" pitchFamily="18" charset="0"/>
              </a:rPr>
              <a:t>For reasons which are not entirely convincing, a tendency has developed to minimize the localizing significance of the latter changes</a:t>
            </a:r>
            <a:r>
              <a:rPr lang="en-US" altLang="en-US" sz="1800" dirty="0">
                <a:solidFill>
                  <a:schemeClr val="tx2"/>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and hence of the entire procedure itself.”</a:t>
            </a:r>
          </a:p>
          <a:p>
            <a:pPr marL="1371600" lvl="3" indent="0">
              <a:buNone/>
            </a:pPr>
            <a:endParaRPr lang="en-US" altLang="en-US" sz="1200" dirty="0"/>
          </a:p>
          <a:p>
            <a:pPr lvl="3"/>
            <a:r>
              <a:rPr lang="en-US" altLang="en-US" sz="1200" dirty="0"/>
              <a:t>C. </a:t>
            </a:r>
            <a:r>
              <a:rPr lang="en-US" altLang="en-US" sz="1200" dirty="0" err="1"/>
              <a:t>Ajmone</a:t>
            </a:r>
            <a:r>
              <a:rPr lang="en-US" altLang="en-US" sz="1200" dirty="0"/>
              <a:t>-Marsan, in </a:t>
            </a:r>
            <a:r>
              <a:rPr lang="en-US" altLang="en-US" sz="1200" dirty="0" err="1"/>
              <a:t>Electrocorticography</a:t>
            </a:r>
            <a:r>
              <a:rPr lang="en-US" altLang="en-US" sz="1200" dirty="0"/>
              <a:t>: Current Trends and Future Perspectives, 1998</a:t>
            </a:r>
            <a:endParaRPr lang="en-CA" altLang="en-US" sz="1200" dirty="0"/>
          </a:p>
        </p:txBody>
      </p:sp>
      <p:pic>
        <p:nvPicPr>
          <p:cNvPr id="3" name="Picture 2" descr="C:\My Documents\patient 1 sz mc from onset.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185" y="8526"/>
            <a:ext cx="3327399" cy="2072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2050"/>
          <p:cNvGraphicFramePr>
            <a:graphicFrameLocks noChangeAspect="1"/>
          </p:cNvGraphicFramePr>
          <p:nvPr>
            <p:extLst>
              <p:ext uri="{D42A27DB-BD31-4B8C-83A1-F6EECF244321}">
                <p14:modId xmlns:p14="http://schemas.microsoft.com/office/powerpoint/2010/main" val="2302067620"/>
              </p:ext>
            </p:extLst>
          </p:nvPr>
        </p:nvGraphicFramePr>
        <p:xfrm>
          <a:off x="161878" y="63944"/>
          <a:ext cx="2358495" cy="1982189"/>
        </p:xfrm>
        <a:graphic>
          <a:graphicData uri="http://schemas.openxmlformats.org/presentationml/2006/ole">
            <mc:AlternateContent xmlns:mc="http://schemas.openxmlformats.org/markup-compatibility/2006">
              <mc:Choice xmlns:v="urn:schemas-microsoft-com:vml" Requires="v">
                <p:oleObj spid="_x0000_s9231" name="Bitmap Image" r:id="rId4" imgW="10447619" imgH="8783276" progId="Paint.Picture">
                  <p:embed/>
                </p:oleObj>
              </mc:Choice>
              <mc:Fallback>
                <p:oleObj name="Bitmap Image" r:id="rId4" imgW="10447619" imgH="8783276" progId="Paint.Picture">
                  <p:embed/>
                  <p:pic>
                    <p:nvPicPr>
                      <p:cNvPr id="44034" name="Object 20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878" y="63944"/>
                        <a:ext cx="2358495" cy="1982189"/>
                      </a:xfrm>
                      <a:prstGeom prst="rect">
                        <a:avLst/>
                      </a:prstGeom>
                      <a:noFill/>
                      <a:ln>
                        <a:noFill/>
                      </a:ln>
                      <a:effectLst/>
                    </p:spPr>
                  </p:pic>
                </p:oleObj>
              </mc:Fallback>
            </mc:AlternateContent>
          </a:graphicData>
        </a:graphic>
      </p:graphicFrame>
      <p:pic>
        <p:nvPicPr>
          <p:cNvPr id="9229"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296" y="1416599"/>
            <a:ext cx="2705492" cy="2029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0218" y="2084682"/>
            <a:ext cx="8479366" cy="246221"/>
          </a:xfrm>
          <a:prstGeom prst="rect">
            <a:avLst/>
          </a:prstGeom>
          <a:noFill/>
        </p:spPr>
        <p:txBody>
          <a:bodyPr wrap="square" rtlCol="0">
            <a:spAutoFit/>
          </a:bodyPr>
          <a:lstStyle/>
          <a:p>
            <a:r>
              <a:rPr lang="en-CA" sz="1000" dirty="0" smtClean="0"/>
              <a:t>ICEEG (depth electrode) ictal onsets				         ICEEG (depth contact) hippocampal seizure</a:t>
            </a:r>
            <a:endParaRPr lang="en-US" sz="1000" dirty="0"/>
          </a:p>
        </p:txBody>
      </p:sp>
      <p:sp>
        <p:nvSpPr>
          <p:cNvPr id="5" name="TextBox 4"/>
          <p:cNvSpPr txBox="1"/>
          <p:nvPr/>
        </p:nvSpPr>
        <p:spPr>
          <a:xfrm>
            <a:off x="3034645" y="1102415"/>
            <a:ext cx="2114795" cy="338554"/>
          </a:xfrm>
          <a:prstGeom prst="rect">
            <a:avLst/>
          </a:prstGeom>
          <a:noFill/>
        </p:spPr>
        <p:txBody>
          <a:bodyPr wrap="square" rtlCol="0">
            <a:spAutoFit/>
          </a:bodyPr>
          <a:lstStyle/>
          <a:p>
            <a:r>
              <a:rPr lang="en-CA" sz="1600" dirty="0" smtClean="0">
                <a:solidFill>
                  <a:schemeClr val="tx2"/>
                </a:solidFill>
              </a:rPr>
              <a:t>Intra-operative </a:t>
            </a:r>
            <a:r>
              <a:rPr lang="en-CA" sz="1600" dirty="0" err="1" smtClean="0">
                <a:solidFill>
                  <a:schemeClr val="tx2"/>
                </a:solidFill>
              </a:rPr>
              <a:t>ECoG</a:t>
            </a:r>
            <a:endParaRPr lang="en-US" sz="1600" dirty="0">
              <a:solidFill>
                <a:schemeClr val="tx2"/>
              </a:solidFill>
            </a:endParaRPr>
          </a:p>
        </p:txBody>
      </p:sp>
    </p:spTree>
    <p:extLst>
      <p:ext uri="{BB962C8B-B14F-4D97-AF65-F5344CB8AC3E}">
        <p14:creationId xmlns:p14="http://schemas.microsoft.com/office/powerpoint/2010/main" val="40327085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0"/>
            <a:ext cx="6248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479800"/>
            <a:ext cx="6248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ext Box 4"/>
          <p:cNvSpPr txBox="1">
            <a:spLocks noChangeArrowheads="1"/>
          </p:cNvSpPr>
          <p:nvPr/>
        </p:nvSpPr>
        <p:spPr bwMode="auto">
          <a:xfrm>
            <a:off x="1" y="2055813"/>
            <a:ext cx="23241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CA" altLang="en-US" sz="1400" dirty="0">
                <a:latin typeface="Arial" panose="020B0604020202020204" pitchFamily="34" charset="0"/>
              </a:rPr>
              <a:t>Regional</a:t>
            </a:r>
            <a:r>
              <a:rPr lang="en-US" altLang="en-US" sz="1400" dirty="0">
                <a:latin typeface="Arial" panose="020B0604020202020204" pitchFamily="34" charset="0"/>
              </a:rPr>
              <a:t> onset</a:t>
            </a:r>
            <a:r>
              <a:rPr lang="en-CA" altLang="en-US" sz="1400" dirty="0">
                <a:latin typeface="Arial" panose="020B0604020202020204" pitchFamily="34" charset="0"/>
              </a:rPr>
              <a:t> </a:t>
            </a:r>
          </a:p>
          <a:p>
            <a:r>
              <a:rPr lang="en-US" altLang="en-US" sz="1400" dirty="0">
                <a:latin typeface="Arial" panose="020B0604020202020204" pitchFamily="34" charset="0"/>
              </a:rPr>
              <a:t>right hippocampus and ?uncus/amygdala</a:t>
            </a:r>
            <a:endParaRPr lang="en-CA" altLang="en-US" sz="1400" dirty="0"/>
          </a:p>
        </p:txBody>
      </p:sp>
      <p:pic>
        <p:nvPicPr>
          <p:cNvPr id="30725" name="Picture 5" descr="C:\Users\wennberg\Desktop\price post_39  talk 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wennberg\Desktop\price post_31 talk ax hi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24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7" name="Picture 7" descr="C:\Users\wennberg\Desktop\price post_29 talk ax 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0292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0728" name="Oval 8"/>
          <p:cNvSpPr>
            <a:spLocks noChangeArrowheads="1"/>
          </p:cNvSpPr>
          <p:nvPr/>
        </p:nvSpPr>
        <p:spPr bwMode="auto">
          <a:xfrm>
            <a:off x="685800" y="762000"/>
            <a:ext cx="76200" cy="3048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729" name="Oval 9"/>
          <p:cNvSpPr>
            <a:spLocks noChangeArrowheads="1"/>
          </p:cNvSpPr>
          <p:nvPr/>
        </p:nvSpPr>
        <p:spPr bwMode="auto">
          <a:xfrm>
            <a:off x="609600" y="5562600"/>
            <a:ext cx="228600" cy="4572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730" name="Oval 10"/>
          <p:cNvSpPr>
            <a:spLocks noChangeArrowheads="1"/>
          </p:cNvSpPr>
          <p:nvPr/>
        </p:nvSpPr>
        <p:spPr bwMode="auto">
          <a:xfrm>
            <a:off x="609600" y="3733800"/>
            <a:ext cx="228600" cy="3810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36001234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0" y="2061001"/>
            <a:ext cx="2438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CA" altLang="en-US" sz="1400" dirty="0">
                <a:latin typeface="Arial" panose="020B0604020202020204" pitchFamily="34" charset="0"/>
              </a:rPr>
              <a:t>Regional</a:t>
            </a:r>
            <a:r>
              <a:rPr lang="en-US" altLang="en-US" sz="1400" dirty="0">
                <a:latin typeface="Arial" panose="020B0604020202020204" pitchFamily="34" charset="0"/>
              </a:rPr>
              <a:t> onset</a:t>
            </a:r>
            <a:r>
              <a:rPr lang="en-CA" altLang="en-US" sz="1400" dirty="0">
                <a:latin typeface="Arial" panose="020B0604020202020204" pitchFamily="34" charset="0"/>
              </a:rPr>
              <a:t> </a:t>
            </a:r>
          </a:p>
          <a:p>
            <a:r>
              <a:rPr lang="en-US" altLang="en-US" sz="1400" dirty="0">
                <a:latin typeface="Arial" panose="020B0604020202020204" pitchFamily="34" charset="0"/>
              </a:rPr>
              <a:t>right mesial temporal</a:t>
            </a:r>
            <a:r>
              <a:rPr lang="en-CA" altLang="en-US" sz="1400" dirty="0">
                <a:latin typeface="Arial" panose="020B0604020202020204" pitchFamily="34" charset="0"/>
              </a:rPr>
              <a:t> </a:t>
            </a:r>
          </a:p>
          <a:p>
            <a:r>
              <a:rPr lang="en-CA" altLang="en-US" sz="1400" dirty="0">
                <a:latin typeface="Arial" panose="020B0604020202020204" pitchFamily="34" charset="0"/>
              </a:rPr>
              <a:t>“spread” to left</a:t>
            </a:r>
          </a:p>
        </p:txBody>
      </p:sp>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0"/>
            <a:ext cx="6248400" cy="337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454400"/>
            <a:ext cx="6248400" cy="340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descr="C:\Users\wennberg\Desktop\price post_39  talk 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C:\Users\wennberg\Desktop\price post_31 talk ax hi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1242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751" name="Picture 7" descr="C:\Users\wennberg\Desktop\price post_29 talk ax lo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0292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1752" name="Oval 8"/>
          <p:cNvSpPr>
            <a:spLocks noChangeArrowheads="1"/>
          </p:cNvSpPr>
          <p:nvPr/>
        </p:nvSpPr>
        <p:spPr bwMode="auto">
          <a:xfrm>
            <a:off x="533400" y="685800"/>
            <a:ext cx="228600" cy="3810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753" name="Oval 9"/>
          <p:cNvSpPr>
            <a:spLocks noChangeArrowheads="1"/>
          </p:cNvSpPr>
          <p:nvPr/>
        </p:nvSpPr>
        <p:spPr bwMode="auto">
          <a:xfrm>
            <a:off x="457200" y="3733800"/>
            <a:ext cx="381000" cy="5334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754" name="Oval 10"/>
          <p:cNvSpPr>
            <a:spLocks noChangeArrowheads="1"/>
          </p:cNvSpPr>
          <p:nvPr/>
        </p:nvSpPr>
        <p:spPr bwMode="auto">
          <a:xfrm>
            <a:off x="457200" y="5562600"/>
            <a:ext cx="381000" cy="5334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755" name="Oval 11"/>
          <p:cNvSpPr>
            <a:spLocks noChangeArrowheads="1"/>
          </p:cNvSpPr>
          <p:nvPr/>
        </p:nvSpPr>
        <p:spPr bwMode="auto">
          <a:xfrm>
            <a:off x="990600" y="685800"/>
            <a:ext cx="228600" cy="304800"/>
          </a:xfrm>
          <a:prstGeom prst="ellipse">
            <a:avLst/>
          </a:prstGeom>
          <a:solidFill>
            <a:srgbClr val="808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756" name="Oval 12"/>
          <p:cNvSpPr>
            <a:spLocks noChangeArrowheads="1"/>
          </p:cNvSpPr>
          <p:nvPr/>
        </p:nvSpPr>
        <p:spPr bwMode="auto">
          <a:xfrm>
            <a:off x="990600" y="3733800"/>
            <a:ext cx="304800" cy="381000"/>
          </a:xfrm>
          <a:prstGeom prst="ellipse">
            <a:avLst/>
          </a:prstGeom>
          <a:solidFill>
            <a:srgbClr val="808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757" name="Oval 13"/>
          <p:cNvSpPr>
            <a:spLocks noChangeArrowheads="1"/>
          </p:cNvSpPr>
          <p:nvPr/>
        </p:nvSpPr>
        <p:spPr bwMode="auto">
          <a:xfrm>
            <a:off x="990600" y="5638800"/>
            <a:ext cx="304800" cy="381000"/>
          </a:xfrm>
          <a:prstGeom prst="ellipse">
            <a:avLst/>
          </a:prstGeom>
          <a:solidFill>
            <a:srgbClr val="8080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extLst>
      <p:ext uri="{BB962C8B-B14F-4D97-AF65-F5344CB8AC3E}">
        <p14:creationId xmlns:p14="http://schemas.microsoft.com/office/powerpoint/2010/main" val="18587726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hal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89125"/>
            <a:ext cx="91440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C:\Users\wennberg\Desktop\price post_39  talk 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8"/>
          <p:cNvSpPr>
            <a:spLocks noChangeArrowheads="1"/>
          </p:cNvSpPr>
          <p:nvPr/>
        </p:nvSpPr>
        <p:spPr bwMode="auto">
          <a:xfrm>
            <a:off x="685800" y="762000"/>
            <a:ext cx="76200" cy="304800"/>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5" name="Text Box 4"/>
          <p:cNvSpPr txBox="1">
            <a:spLocks noChangeArrowheads="1"/>
          </p:cNvSpPr>
          <p:nvPr/>
        </p:nvSpPr>
        <p:spPr bwMode="auto">
          <a:xfrm>
            <a:off x="2556934" y="622012"/>
            <a:ext cx="55795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CA" altLang="en-US" sz="1400" dirty="0">
                <a:latin typeface="Arial" panose="020B0604020202020204" pitchFamily="34" charset="0"/>
              </a:rPr>
              <a:t>Right mesial temporal onset</a:t>
            </a:r>
            <a:r>
              <a:rPr lang="en-US" altLang="en-US" sz="1400" dirty="0">
                <a:latin typeface="Arial" panose="020B0604020202020204" pitchFamily="34" charset="0"/>
              </a:rPr>
              <a:t>, different seizure, same patient</a:t>
            </a:r>
            <a:endParaRPr lang="en-CA" altLang="en-US" sz="1400" dirty="0"/>
          </a:p>
        </p:txBody>
      </p:sp>
    </p:spTree>
    <p:extLst>
      <p:ext uri="{BB962C8B-B14F-4D97-AF65-F5344CB8AC3E}">
        <p14:creationId xmlns:p14="http://schemas.microsoft.com/office/powerpoint/2010/main" val="1503524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9367" y="3255433"/>
            <a:ext cx="5575300" cy="369332"/>
          </a:xfrm>
          <a:prstGeom prst="rect">
            <a:avLst/>
          </a:prstGeom>
          <a:noFill/>
        </p:spPr>
        <p:txBody>
          <a:bodyPr wrap="square" rtlCol="0">
            <a:spAutoFit/>
          </a:bodyPr>
          <a:lstStyle/>
          <a:p>
            <a:pPr>
              <a:defRPr/>
            </a:pPr>
            <a:r>
              <a:rPr lang="en-US" kern="0" dirty="0">
                <a:solidFill>
                  <a:schemeClr val="tx2">
                    <a:lumMod val="20000"/>
                    <a:lumOff val="80000"/>
                  </a:schemeClr>
                </a:solidFill>
                <a:latin typeface="Arial" pitchFamily="34" charset="0"/>
                <a:cs typeface="Arial" pitchFamily="34" charset="0"/>
              </a:rPr>
              <a:t>From Intracerebral EEG </a:t>
            </a:r>
            <a:r>
              <a:rPr lang="en-US" kern="0" dirty="0">
                <a:solidFill>
                  <a:schemeClr val="tx2"/>
                </a:solidFill>
                <a:latin typeface="Arial" pitchFamily="34" charset="0"/>
                <a:cs typeface="Arial" pitchFamily="34" charset="0"/>
              </a:rPr>
              <a:t>…to Non-Invasive Methods</a:t>
            </a:r>
          </a:p>
        </p:txBody>
      </p:sp>
    </p:spTree>
    <p:extLst>
      <p:ext uri="{BB962C8B-B14F-4D97-AF65-F5344CB8AC3E}">
        <p14:creationId xmlns:p14="http://schemas.microsoft.com/office/powerpoint/2010/main" val="34161732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66" y="149225"/>
            <a:ext cx="62484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66" y="4506383"/>
            <a:ext cx="62579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0" descr="haninec meg0003"/>
          <p:cNvPicPr>
            <a:picLocks noChangeAspect="1" noChangeArrowheads="1"/>
          </p:cNvPicPr>
          <p:nvPr/>
        </p:nvPicPr>
        <p:blipFill>
          <a:blip r:embed="rId4">
            <a:extLst>
              <a:ext uri="{28A0092B-C50C-407E-A947-70E740481C1C}">
                <a14:useLocalDpi xmlns:a14="http://schemas.microsoft.com/office/drawing/2010/main" val="0"/>
              </a:ext>
            </a:extLst>
          </a:blip>
          <a:srcRect l="20313" t="21875" r="14063" b="15446"/>
          <a:stretch>
            <a:fillRect/>
          </a:stretch>
        </p:blipFill>
        <p:spPr bwMode="auto">
          <a:xfrm>
            <a:off x="7437967" y="5211233"/>
            <a:ext cx="16764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aninec meg0016"/>
          <p:cNvPicPr>
            <a:picLocks noChangeAspect="1" noChangeArrowheads="1"/>
          </p:cNvPicPr>
          <p:nvPr/>
        </p:nvPicPr>
        <p:blipFill>
          <a:blip r:embed="rId5">
            <a:extLst>
              <a:ext uri="{28A0092B-C50C-407E-A947-70E740481C1C}">
                <a14:useLocalDpi xmlns:a14="http://schemas.microsoft.com/office/drawing/2010/main" val="0"/>
              </a:ext>
            </a:extLst>
          </a:blip>
          <a:srcRect l="12947" t="18750" r="15625" b="6250"/>
          <a:stretch>
            <a:fillRect/>
          </a:stretch>
        </p:blipFill>
        <p:spPr bwMode="auto">
          <a:xfrm>
            <a:off x="7514167" y="3526366"/>
            <a:ext cx="1524000" cy="16002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7296727" y="3380509"/>
            <a:ext cx="0" cy="343092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296726" y="3380509"/>
            <a:ext cx="18176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3740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381000" y="63858"/>
            <a:ext cx="8382000" cy="118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600" b="1" i="0" u="none" strike="noStrike" kern="0" cap="none" spc="0" normalizeH="0" baseline="0" noProof="0" dirty="0">
                <a:ln>
                  <a:noFill/>
                </a:ln>
                <a:solidFill>
                  <a:sysClr val="windowText" lastClr="000000"/>
                </a:solidFill>
                <a:effectLst/>
                <a:uLnTx/>
                <a:uFillTx/>
                <a:latin typeface="Helvetica-Bold" charset="0"/>
              </a:rPr>
              <a:t>Effect of epilepsy magnetic source imaging on intracranial electrode placement</a:t>
            </a:r>
          </a:p>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Robert C. Knowlton, MD, MSPH; Shantanu N.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Razdan</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MBBS, Nita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Limdi</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PhD, MSPH;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Rotem</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A.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Elgavish</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 PhD; Jeff Killen, RT(MR); Jeffrey Blount, MD; Jorge G.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Burneo</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 MSPH; Lawrence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Ver</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Hoef</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Lebron</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Paige, MD; Edward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Faught</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Pongkiat</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Kankirawatana</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 Al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Bartolucci</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PhD; Kristen Riley, MD; and Ruben </a:t>
            </a:r>
            <a:r>
              <a:rPr kumimoji="0" lang="en-CA" altLang="en-US" sz="1050" b="0" i="0" u="none" strike="noStrike" kern="0" cap="none" spc="0" normalizeH="0" baseline="0" noProof="0" dirty="0" err="1">
                <a:ln>
                  <a:noFill/>
                </a:ln>
                <a:solidFill>
                  <a:sysClr val="windowText" lastClr="000000"/>
                </a:solidFill>
                <a:effectLst/>
                <a:uLnTx/>
                <a:uFillTx/>
                <a:latin typeface="Helvetica" panose="020B0604020202020204" pitchFamily="34" charset="0"/>
              </a:rPr>
              <a:t>Kuzniecky</a:t>
            </a:r>
            <a:r>
              <a:rPr kumimoji="0" lang="en-CA" altLang="en-US" sz="1050" b="0" i="0" u="none" strike="noStrike" kern="0" cap="none" spc="0" normalizeH="0" baseline="0" noProof="0" dirty="0">
                <a:ln>
                  <a:noFill/>
                </a:ln>
                <a:solidFill>
                  <a:sysClr val="windowText" lastClr="000000"/>
                </a:solidFill>
                <a:effectLst/>
                <a:uLnTx/>
                <a:uFillTx/>
                <a:latin typeface="Helvetica" panose="020B0604020202020204" pitchFamily="34" charset="0"/>
              </a:rPr>
              <a:t>, MD</a:t>
            </a:r>
          </a:p>
          <a:p>
            <a:pPr marL="0" marR="0" lvl="0" indent="0" defTabSz="914400" eaLnBrk="1" fontAlgn="auto" latinLnBrk="0" hangingPunct="1">
              <a:lnSpc>
                <a:spcPct val="100000"/>
              </a:lnSpc>
              <a:spcBef>
                <a:spcPct val="50000"/>
              </a:spcBef>
              <a:spcAft>
                <a:spcPts val="0"/>
              </a:spcAft>
              <a:buClrTx/>
              <a:buSzTx/>
              <a:buFontTx/>
              <a:buNone/>
              <a:tabLst/>
              <a:defRPr/>
            </a:pPr>
            <a:r>
              <a:rPr lang="en-CA" altLang="en-US" sz="1200" kern="0" dirty="0">
                <a:solidFill>
                  <a:sysClr val="windowText" lastClr="000000"/>
                </a:solidFill>
                <a:latin typeface="Helvetica" panose="020B0604020202020204" pitchFamily="34" charset="0"/>
              </a:rPr>
              <a:t>						</a:t>
            </a:r>
            <a:r>
              <a:rPr kumimoji="0" lang="en-CA" altLang="en-US" sz="1200" b="0" i="0" u="none" strike="noStrike" kern="0" cap="none" spc="0" normalizeH="0" baseline="0" noProof="0" dirty="0">
                <a:ln>
                  <a:noFill/>
                </a:ln>
                <a:solidFill>
                  <a:sysClr val="windowText" lastClr="000000"/>
                </a:solidFill>
                <a:effectLst/>
                <a:uLnTx/>
                <a:uFillTx/>
                <a:latin typeface="Helvetica" panose="020B0604020202020204" pitchFamily="34" charset="0"/>
              </a:rPr>
              <a:t>Annals of Neurology, 2009;65:716-723</a:t>
            </a:r>
          </a:p>
        </p:txBody>
      </p:sp>
      <p:sp>
        <p:nvSpPr>
          <p:cNvPr id="19459" name="Rectangle 3"/>
          <p:cNvSpPr>
            <a:spLocks noChangeArrowheads="1"/>
          </p:cNvSpPr>
          <p:nvPr/>
        </p:nvSpPr>
        <p:spPr bwMode="auto">
          <a:xfrm>
            <a:off x="266700" y="1623834"/>
            <a:ext cx="8458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600" b="0" i="1" u="none" strike="noStrike" kern="0" cap="none" spc="0" normalizeH="0" baseline="0" noProof="0" dirty="0">
                <a:ln>
                  <a:noFill/>
                </a:ln>
                <a:solidFill>
                  <a:schemeClr val="folHlink"/>
                </a:solidFill>
                <a:effectLst/>
                <a:uLnTx/>
                <a:uFillTx/>
                <a:latin typeface="Helvetica-Oblique" charset="0"/>
              </a:rPr>
              <a:t>Interpretation</a:t>
            </a:r>
            <a:r>
              <a:rPr kumimoji="0" lang="en-CA" altLang="en-US" sz="1600" b="0" i="0" u="none" strike="noStrike" kern="0" cap="none" spc="0" normalizeH="0" baseline="0" noProof="0" dirty="0">
                <a:ln>
                  <a:noFill/>
                </a:ln>
                <a:solidFill>
                  <a:schemeClr val="folHlink"/>
                </a:solidFill>
                <a:effectLst/>
                <a:uLnTx/>
                <a:uFillTx/>
                <a:latin typeface="Helvetica" panose="020B0604020202020204" pitchFamily="34" charset="0"/>
              </a:rPr>
              <a:t>: MSI spike localization increases the chance that the seizure onset zone is sampled when patients undergo ICEEG for </a:t>
            </a:r>
            <a:r>
              <a:rPr kumimoji="0" lang="en-CA" altLang="en-US" sz="1600" b="0" i="0" u="none" strike="noStrike" kern="0" cap="none" spc="0" normalizeH="0" baseline="0" noProof="0" dirty="0" err="1">
                <a:ln>
                  <a:noFill/>
                </a:ln>
                <a:solidFill>
                  <a:schemeClr val="folHlink"/>
                </a:solidFill>
                <a:effectLst/>
                <a:uLnTx/>
                <a:uFillTx/>
                <a:latin typeface="Helvetica" panose="020B0604020202020204" pitchFamily="34" charset="0"/>
              </a:rPr>
              <a:t>presurgical</a:t>
            </a:r>
            <a:r>
              <a:rPr kumimoji="0" lang="en-CA" altLang="en-US" sz="1600" b="0" i="0" u="none" strike="noStrike" kern="0" cap="none" spc="0" normalizeH="0" baseline="0" noProof="0" dirty="0">
                <a:ln>
                  <a:noFill/>
                </a:ln>
                <a:solidFill>
                  <a:schemeClr val="folHlink"/>
                </a:solidFill>
                <a:effectLst/>
                <a:uLnTx/>
                <a:uFillTx/>
                <a:latin typeface="Helvetica" panose="020B0604020202020204" pitchFamily="34" charset="0"/>
              </a:rPr>
              <a:t> epilepsy evaluations. The clinical impact of this effect–improving diagnostic yield of ICEEG–should be considered in surgery candidates that do not have satisfactory indication of epilepsy localization from seizure semiology, EEG, and MRI.</a:t>
            </a:r>
          </a:p>
        </p:txBody>
      </p:sp>
      <p:sp>
        <p:nvSpPr>
          <p:cNvPr id="19460" name="Rectangle 4"/>
          <p:cNvSpPr>
            <a:spLocks noChangeArrowheads="1"/>
          </p:cNvSpPr>
          <p:nvPr/>
        </p:nvSpPr>
        <p:spPr bwMode="auto">
          <a:xfrm>
            <a:off x="381000" y="3133725"/>
            <a:ext cx="84582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600" b="0" i="0" u="none" strike="noStrike" kern="0" cap="none" spc="0" normalizeH="0" baseline="0" noProof="0" dirty="0">
                <a:ln>
                  <a:noFill/>
                </a:ln>
                <a:solidFill>
                  <a:schemeClr val="accent2"/>
                </a:solidFill>
                <a:effectLst/>
                <a:uLnTx/>
                <a:uFillTx/>
                <a:latin typeface="Helvetica" panose="020B0604020202020204" pitchFamily="34" charset="0"/>
              </a:rPr>
              <a:t>…For patients with normal or non-localized anatomic imaging and limited or non-localized scalp EEG, potential for replacing ICEEG almost certainly exists in a subset of patients with very-well localized </a:t>
            </a:r>
            <a:r>
              <a:rPr kumimoji="0" lang="en-CA" altLang="en-US" sz="1600" b="0" i="0" u="none" strike="noStrike" kern="0" cap="none" spc="0" normalizeH="0" baseline="0" noProof="0" dirty="0" err="1">
                <a:ln>
                  <a:noFill/>
                </a:ln>
                <a:solidFill>
                  <a:schemeClr val="accent2"/>
                </a:solidFill>
                <a:effectLst/>
                <a:uLnTx/>
                <a:uFillTx/>
                <a:latin typeface="Helvetica" panose="020B0604020202020204" pitchFamily="34" charset="0"/>
              </a:rPr>
              <a:t>unifocal</a:t>
            </a:r>
            <a:r>
              <a:rPr kumimoji="0" lang="en-CA" altLang="en-US" sz="1600" b="0" i="0" u="none" strike="noStrike" kern="0" cap="none" spc="0" normalizeH="0" baseline="0" noProof="0" dirty="0">
                <a:ln>
                  <a:noFill/>
                </a:ln>
                <a:solidFill>
                  <a:schemeClr val="accent2"/>
                </a:solidFill>
                <a:effectLst/>
                <a:uLnTx/>
                <a:uFillTx/>
                <a:latin typeface="Helvetica" panose="020B0604020202020204" pitchFamily="34" charset="0"/>
              </a:rPr>
              <a:t> spike sources in a location that is strongly concordant with seizure history and semiology. Work is still needed to further define the diagnostic features that accurately identify these patients so that they may avoid the risks and expense of ICEEG…</a:t>
            </a:r>
          </a:p>
        </p:txBody>
      </p:sp>
      <p:sp>
        <p:nvSpPr>
          <p:cNvPr id="19461" name="Rectangle 5"/>
          <p:cNvSpPr>
            <a:spLocks noChangeArrowheads="1"/>
          </p:cNvSpPr>
          <p:nvPr/>
        </p:nvSpPr>
        <p:spPr bwMode="auto">
          <a:xfrm>
            <a:off x="381000" y="5130800"/>
            <a:ext cx="822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600" b="0" i="0" u="none" strike="noStrike" kern="0" cap="none" spc="0" normalizeH="0" baseline="0" noProof="0" dirty="0">
                <a:ln>
                  <a:noFill/>
                </a:ln>
                <a:solidFill>
                  <a:schemeClr val="accent1"/>
                </a:solidFill>
                <a:effectLst/>
                <a:uLnTx/>
                <a:uFillTx/>
                <a:latin typeface="Helvetica" panose="020B0604020202020204" pitchFamily="34" charset="0"/>
              </a:rPr>
              <a:t>…</a:t>
            </a:r>
            <a:r>
              <a:rPr kumimoji="0" lang="en-CA" altLang="en-US" sz="1400" b="0" i="0" u="none" strike="noStrike" kern="0" cap="none" spc="0" normalizeH="0" baseline="0" noProof="0" dirty="0">
                <a:ln>
                  <a:noFill/>
                </a:ln>
                <a:solidFill>
                  <a:schemeClr val="accent1"/>
                </a:solidFill>
                <a:effectLst/>
                <a:uLnTx/>
                <a:uFillTx/>
                <a:latin typeface="Helvetica" panose="020B0604020202020204" pitchFamily="34" charset="0"/>
              </a:rPr>
              <a:t>At the time of study design [2001-2006], knowledge of MSI interpretation–how to optimally weight different characteristics and patterns of dipole source estimates–was limited...</a:t>
            </a:r>
          </a:p>
        </p:txBody>
      </p:sp>
      <p:sp>
        <p:nvSpPr>
          <p:cNvPr id="19462" name="Rectangle 6"/>
          <p:cNvSpPr>
            <a:spLocks noChangeArrowheads="1"/>
          </p:cNvSpPr>
          <p:nvPr/>
        </p:nvSpPr>
        <p:spPr bwMode="auto">
          <a:xfrm>
            <a:off x="381000" y="5897033"/>
            <a:ext cx="83820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600" b="0" i="0" u="none" strike="noStrike" kern="0" cap="none" spc="0" normalizeH="0" baseline="0" noProof="0" dirty="0">
                <a:ln>
                  <a:noFill/>
                </a:ln>
                <a:solidFill>
                  <a:schemeClr val="accent1"/>
                </a:solidFill>
                <a:effectLst/>
                <a:uLnTx/>
                <a:uFillTx/>
                <a:latin typeface="Helvetica" panose="020B0604020202020204" pitchFamily="34" charset="0"/>
              </a:rPr>
              <a:t>…</a:t>
            </a:r>
            <a:r>
              <a:rPr kumimoji="0" lang="en-CA" altLang="en-US" sz="1400" b="0" i="0" u="none" strike="noStrike" kern="0" cap="none" spc="0" normalizeH="0" baseline="0" noProof="0" dirty="0">
                <a:ln>
                  <a:noFill/>
                </a:ln>
                <a:solidFill>
                  <a:schemeClr val="accent1"/>
                </a:solidFill>
                <a:effectLst/>
                <a:uLnTx/>
                <a:uFillTx/>
                <a:latin typeface="Helvetica" panose="020B0604020202020204" pitchFamily="34" charset="0"/>
              </a:rPr>
              <a:t>Another issue is the problem of modeling extended sources with an equivalent current dipole model</a:t>
            </a:r>
            <a:r>
              <a:rPr kumimoji="0" lang="en-CA" altLang="en-US" sz="1600" b="0" i="0" u="none" strike="noStrike" kern="0" cap="none" spc="0" normalizeH="0" baseline="0" noProof="0" dirty="0">
                <a:ln>
                  <a:noFill/>
                </a:ln>
                <a:solidFill>
                  <a:schemeClr val="accent1"/>
                </a:solidFill>
                <a:effectLst/>
                <a:uLnTx/>
                <a:uFillTx/>
                <a:latin typeface="Helvetica" panose="020B0604020202020204" pitchFamily="34" charset="0"/>
              </a:rPr>
              <a:t>...</a:t>
            </a:r>
            <a:endParaRPr kumimoji="0" lang="en-CA" altLang="en-US" sz="1600" b="0" i="0" u="none" strike="noStrike" kern="0" cap="none" spc="0" normalizeH="0" baseline="0" noProof="0" dirty="0">
              <a:ln>
                <a:noFill/>
              </a:ln>
              <a:solidFill>
                <a:schemeClr val="accent1"/>
              </a:solidFill>
              <a:effectLst/>
              <a:uLnTx/>
              <a:uFillTx/>
              <a:latin typeface="Times-Roman" charset="0"/>
            </a:endParaRPr>
          </a:p>
        </p:txBody>
      </p:sp>
    </p:spTree>
    <p:extLst>
      <p:ext uri="{BB962C8B-B14F-4D97-AF65-F5344CB8AC3E}">
        <p14:creationId xmlns:p14="http://schemas.microsoft.com/office/powerpoint/2010/main" val="3368454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bod F4F8 topo 47spks fcd sloreta fig for disc.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56388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1" descr="bod f4f8 ind and ave fcd fig for disc.tif"/>
          <p:cNvPicPr>
            <a:picLocks noChangeAspect="1"/>
          </p:cNvPicPr>
          <p:nvPr/>
        </p:nvPicPr>
        <p:blipFill>
          <a:blip r:embed="rId3">
            <a:extLst>
              <a:ext uri="{28A0092B-C50C-407E-A947-70E740481C1C}">
                <a14:useLocalDpi xmlns:a14="http://schemas.microsoft.com/office/drawing/2010/main" val="0"/>
              </a:ext>
            </a:extLst>
          </a:blip>
          <a:srcRect r="6087"/>
          <a:stretch>
            <a:fillRect/>
          </a:stretch>
        </p:blipFill>
        <p:spPr bwMode="auto">
          <a:xfrm>
            <a:off x="5616575" y="0"/>
            <a:ext cx="3527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139700" y="4948767"/>
            <a:ext cx="56007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nchorCtr="1">
            <a:spAutoFit/>
          </a:bodyPr>
          <a:lstStyle>
            <a:lvl1pPr eaLnBrk="0" hangingPunct="0">
              <a:defRPr sz="2400">
                <a:solidFill>
                  <a:schemeClr val="bg1"/>
                </a:solidFill>
                <a:latin typeface="Arial" panose="020B0604020202020204" pitchFamily="34" charset="0"/>
              </a:defRPr>
            </a:lvl1pPr>
            <a:lvl2pPr marL="742950" indent="-285750" eaLnBrk="0" hangingPunct="0">
              <a:defRPr sz="2400">
                <a:solidFill>
                  <a:schemeClr val="bg1"/>
                </a:solidFill>
                <a:latin typeface="Arial" panose="020B0604020202020204" pitchFamily="34" charset="0"/>
              </a:defRPr>
            </a:lvl2pPr>
            <a:lvl3pPr marL="1143000" indent="-228600" eaLnBrk="0" hangingPunct="0">
              <a:defRPr sz="2400">
                <a:solidFill>
                  <a:schemeClr val="bg1"/>
                </a:solidFill>
                <a:latin typeface="Arial" panose="020B0604020202020204" pitchFamily="34" charset="0"/>
              </a:defRPr>
            </a:lvl3pPr>
            <a:lvl4pPr marL="1600200" indent="-228600" eaLnBrk="0" hangingPunct="0">
              <a:defRPr sz="2400">
                <a:solidFill>
                  <a:schemeClr val="bg1"/>
                </a:solidFill>
                <a:latin typeface="Arial" panose="020B0604020202020204" pitchFamily="34" charset="0"/>
              </a:defRPr>
            </a:lvl4pPr>
            <a:lvl5pPr marL="2057400" indent="-228600" eaLnBrk="0" hangingPunct="0">
              <a:defRPr sz="2400">
                <a:solidFill>
                  <a:schemeClr val="bg1"/>
                </a:solidFill>
                <a:latin typeface="Arial" panose="020B0604020202020204" pitchFamily="34" charset="0"/>
              </a:defRPr>
            </a:lvl5pPr>
            <a:lvl6pPr marL="2514600" indent="-228600" algn="ctr" eaLnBrk="0" fontAlgn="base" hangingPunct="0">
              <a:spcBef>
                <a:spcPct val="0"/>
              </a:spcBef>
              <a:spcAft>
                <a:spcPct val="0"/>
              </a:spcAft>
              <a:defRPr sz="2400">
                <a:solidFill>
                  <a:schemeClr val="bg1"/>
                </a:solidFill>
                <a:latin typeface="Arial" panose="020B0604020202020204" pitchFamily="34" charset="0"/>
              </a:defRPr>
            </a:lvl6pPr>
            <a:lvl7pPr marL="2971800" indent="-228600" algn="ctr" eaLnBrk="0" fontAlgn="base" hangingPunct="0">
              <a:spcBef>
                <a:spcPct val="0"/>
              </a:spcBef>
              <a:spcAft>
                <a:spcPct val="0"/>
              </a:spcAft>
              <a:defRPr sz="2400">
                <a:solidFill>
                  <a:schemeClr val="bg1"/>
                </a:solidFill>
                <a:latin typeface="Arial" panose="020B0604020202020204" pitchFamily="34" charset="0"/>
              </a:defRPr>
            </a:lvl7pPr>
            <a:lvl8pPr marL="3429000" indent="-228600" algn="ctr" eaLnBrk="0" fontAlgn="base" hangingPunct="0">
              <a:spcBef>
                <a:spcPct val="0"/>
              </a:spcBef>
              <a:spcAft>
                <a:spcPct val="0"/>
              </a:spcAft>
              <a:defRPr sz="2400">
                <a:solidFill>
                  <a:schemeClr val="bg1"/>
                </a:solidFill>
                <a:latin typeface="Arial" panose="020B0604020202020204" pitchFamily="34" charset="0"/>
              </a:defRPr>
            </a:lvl8pPr>
            <a:lvl9pPr marL="3886200" indent="-228600" algn="ctr" eaLnBrk="0" fontAlgn="base" hangingPunct="0">
              <a:spcBef>
                <a:spcPct val="0"/>
              </a:spcBef>
              <a:spcAft>
                <a:spcPct val="0"/>
              </a:spcAft>
              <a:defRPr sz="2400">
                <a:solidFill>
                  <a:schemeClr val="bg1"/>
                </a:solidFill>
                <a:latin typeface="Arial" panose="020B0604020202020204" pitchFamily="34" charset="0"/>
              </a:defRPr>
            </a:lvl9pPr>
          </a:lstStyle>
          <a:p>
            <a:pPr eaLnBrk="1" hangingPunct="1"/>
            <a:r>
              <a:rPr lang="en-CA" altLang="en-US" sz="1200" dirty="0">
                <a:solidFill>
                  <a:schemeClr val="tx1"/>
                </a:solidFill>
              </a:rPr>
              <a:t>EEG/ESI of lateral frontal </a:t>
            </a:r>
            <a:r>
              <a:rPr lang="en-CA" altLang="en-US" sz="1200" dirty="0" err="1">
                <a:solidFill>
                  <a:schemeClr val="tx1"/>
                </a:solidFill>
              </a:rPr>
              <a:t>interictal</a:t>
            </a:r>
            <a:r>
              <a:rPr lang="en-CA" altLang="en-US" sz="1200" dirty="0">
                <a:solidFill>
                  <a:schemeClr val="tx1"/>
                </a:solidFill>
              </a:rPr>
              <a:t> spike focus (different patient, normal MRI)</a:t>
            </a:r>
          </a:p>
          <a:p>
            <a:pPr eaLnBrk="1" hangingPunct="1"/>
            <a:endParaRPr lang="en-CA" altLang="en-US" sz="1200" dirty="0">
              <a:solidFill>
                <a:schemeClr val="tx1"/>
              </a:solidFill>
            </a:endParaRPr>
          </a:p>
          <a:p>
            <a:pPr eaLnBrk="1" hangingPunct="1"/>
            <a:endParaRPr lang="en-CA" altLang="en-US" sz="1200" dirty="0">
              <a:solidFill>
                <a:schemeClr val="tx1"/>
              </a:solidFill>
            </a:endParaRPr>
          </a:p>
          <a:p>
            <a:pPr eaLnBrk="1" hangingPunct="1"/>
            <a:endParaRPr lang="en-CA" altLang="en-US" sz="1200" dirty="0">
              <a:solidFill>
                <a:schemeClr val="tx1"/>
              </a:solidFill>
            </a:endParaRPr>
          </a:p>
          <a:p>
            <a:pPr eaLnBrk="1" hangingPunct="1"/>
            <a:endParaRPr lang="en-CA" altLang="en-US" sz="1200" dirty="0">
              <a:solidFill>
                <a:schemeClr val="tx1"/>
              </a:solidFill>
            </a:endParaRPr>
          </a:p>
          <a:p>
            <a:pPr eaLnBrk="1" hangingPunct="1"/>
            <a:r>
              <a:rPr lang="en-CA" altLang="en-US" sz="1200" dirty="0">
                <a:solidFill>
                  <a:schemeClr val="tx1"/>
                </a:solidFill>
              </a:rPr>
              <a:t>	</a:t>
            </a:r>
          </a:p>
          <a:p>
            <a:pPr eaLnBrk="1" hangingPunct="1"/>
            <a:endParaRPr lang="en-CA" altLang="en-US" sz="1200" dirty="0">
              <a:solidFill>
                <a:schemeClr val="tx1"/>
              </a:solidFill>
            </a:endParaRPr>
          </a:p>
          <a:p>
            <a:pPr eaLnBrk="1" hangingPunct="1"/>
            <a:r>
              <a:rPr lang="en-CA" altLang="en-US" sz="1200" dirty="0">
                <a:solidFill>
                  <a:schemeClr val="tx1"/>
                </a:solidFill>
              </a:rPr>
              <a:t>	                  Effects of spike averaging on dipole source reliability </a:t>
            </a:r>
            <a:r>
              <a:rPr lang="en-CA" altLang="en-US" sz="1200" dirty="0">
                <a:solidFill>
                  <a:schemeClr val="tx1"/>
                </a:solidFill>
                <a:sym typeface="Wingdings" panose="05000000000000000000" pitchFamily="2" charset="2"/>
              </a:rPr>
              <a:t></a:t>
            </a:r>
            <a:endParaRPr lang="en-CA" altLang="en-US" sz="1200" dirty="0">
              <a:solidFill>
                <a:schemeClr val="tx1"/>
              </a:solidFill>
            </a:endParaRPr>
          </a:p>
        </p:txBody>
      </p:sp>
    </p:spTree>
    <p:extLst>
      <p:ext uri="{BB962C8B-B14F-4D97-AF65-F5344CB8AC3E}">
        <p14:creationId xmlns:p14="http://schemas.microsoft.com/office/powerpoint/2010/main" val="12685597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83975" name="Oval 7"/>
          <p:cNvSpPr>
            <a:spLocks noChangeArrowheads="1"/>
          </p:cNvSpPr>
          <p:nvPr/>
        </p:nvSpPr>
        <p:spPr bwMode="auto">
          <a:xfrm>
            <a:off x="2286000" y="5943600"/>
            <a:ext cx="228600" cy="3810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6" name="Oval 8"/>
          <p:cNvSpPr>
            <a:spLocks noChangeArrowheads="1"/>
          </p:cNvSpPr>
          <p:nvPr/>
        </p:nvSpPr>
        <p:spPr bwMode="auto">
          <a:xfrm>
            <a:off x="15240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7" name="Oval 9"/>
          <p:cNvSpPr>
            <a:spLocks noChangeArrowheads="1"/>
          </p:cNvSpPr>
          <p:nvPr/>
        </p:nvSpPr>
        <p:spPr bwMode="auto">
          <a:xfrm>
            <a:off x="228600" y="64008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83978" name="Text Box 10"/>
          <p:cNvSpPr txBox="1">
            <a:spLocks noChangeArrowheads="1"/>
          </p:cNvSpPr>
          <p:nvPr/>
        </p:nvSpPr>
        <p:spPr bwMode="auto">
          <a:xfrm>
            <a:off x="41910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83979" name="Text Box 11"/>
          <p:cNvSpPr txBox="1">
            <a:spLocks noChangeArrowheads="1"/>
          </p:cNvSpPr>
          <p:nvPr/>
        </p:nvSpPr>
        <p:spPr bwMode="auto">
          <a:xfrm>
            <a:off x="5029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2" name="TextBox 1"/>
          <p:cNvSpPr txBox="1"/>
          <p:nvPr/>
        </p:nvSpPr>
        <p:spPr>
          <a:xfrm>
            <a:off x="4368800" y="5943600"/>
            <a:ext cx="4453467" cy="646331"/>
          </a:xfrm>
          <a:prstGeom prst="rect">
            <a:avLst/>
          </a:prstGeom>
          <a:noFill/>
        </p:spPr>
        <p:txBody>
          <a:bodyPr wrap="square" rtlCol="0">
            <a:spAutoFit/>
          </a:bodyPr>
          <a:lstStyle/>
          <a:p>
            <a:r>
              <a:rPr lang="en-CA" sz="1200" dirty="0">
                <a:solidFill>
                  <a:schemeClr val="bg2"/>
                </a:solidFill>
                <a:latin typeface="Arial" panose="020B0604020202020204" pitchFamily="34" charset="0"/>
                <a:cs typeface="Arial" panose="020B0604020202020204" pitchFamily="34" charset="0"/>
              </a:rPr>
              <a:t>Back to first right frontal lobe patient</a:t>
            </a:r>
          </a:p>
          <a:p>
            <a:endParaRPr lang="en-CA" sz="1200" dirty="0">
              <a:solidFill>
                <a:schemeClr val="bg2"/>
              </a:solidFill>
              <a:latin typeface="Arial" panose="020B0604020202020204" pitchFamily="34" charset="0"/>
              <a:cs typeface="Arial" panose="020B0604020202020204" pitchFamily="34" charset="0"/>
            </a:endParaRPr>
          </a:p>
          <a:p>
            <a:r>
              <a:rPr lang="en-CA" sz="1200" dirty="0">
                <a:solidFill>
                  <a:schemeClr val="bg2"/>
                </a:solidFill>
                <a:latin typeface="Arial" panose="020B0604020202020204" pitchFamily="34" charset="0"/>
                <a:cs typeface="Arial" panose="020B0604020202020204" pitchFamily="34" charset="0"/>
              </a:rPr>
              <a:t>Would these spikes be identifiable using scalp EEG or MEG?</a:t>
            </a:r>
          </a:p>
        </p:txBody>
      </p:sp>
    </p:spTree>
    <p:extLst>
      <p:ext uri="{BB962C8B-B14F-4D97-AF65-F5344CB8AC3E}">
        <p14:creationId xmlns:p14="http://schemas.microsoft.com/office/powerpoint/2010/main" val="187589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451" name="Text Box 3"/>
          <p:cNvSpPr txBox="1">
            <a:spLocks noChangeArrowheads="1"/>
          </p:cNvSpPr>
          <p:nvPr/>
        </p:nvSpPr>
        <p:spPr bwMode="auto">
          <a:xfrm>
            <a:off x="4114800" y="53355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104452" name="Text Box 4"/>
          <p:cNvSpPr txBox="1">
            <a:spLocks noChangeArrowheads="1"/>
          </p:cNvSpPr>
          <p:nvPr/>
        </p:nvSpPr>
        <p:spPr bwMode="auto">
          <a:xfrm>
            <a:off x="4953000" y="53355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917144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6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4213" name="Picture 5"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601980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4214" name="Oval 6"/>
          <p:cNvSpPr>
            <a:spLocks noChangeArrowheads="1"/>
          </p:cNvSpPr>
          <p:nvPr/>
        </p:nvSpPr>
        <p:spPr bwMode="auto">
          <a:xfrm>
            <a:off x="228600" y="64008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5" name="Oval 7"/>
          <p:cNvSpPr>
            <a:spLocks noChangeArrowheads="1"/>
          </p:cNvSpPr>
          <p:nvPr/>
        </p:nvSpPr>
        <p:spPr bwMode="auto">
          <a:xfrm>
            <a:off x="6096000" y="6248400"/>
            <a:ext cx="304800" cy="3048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6" name="Oval 8"/>
          <p:cNvSpPr>
            <a:spLocks noChangeArrowheads="1"/>
          </p:cNvSpPr>
          <p:nvPr/>
        </p:nvSpPr>
        <p:spPr bwMode="auto">
          <a:xfrm>
            <a:off x="76962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4217" name="Text Box 9"/>
          <p:cNvSpPr txBox="1">
            <a:spLocks noChangeArrowheads="1"/>
          </p:cNvSpPr>
          <p:nvPr/>
        </p:nvSpPr>
        <p:spPr bwMode="auto">
          <a:xfrm>
            <a:off x="26670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94218" name="Text Box 10"/>
          <p:cNvSpPr txBox="1">
            <a:spLocks noChangeArrowheads="1"/>
          </p:cNvSpPr>
          <p:nvPr/>
        </p:nvSpPr>
        <p:spPr bwMode="auto">
          <a:xfrm>
            <a:off x="74676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1490080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228600"/>
            <a:ext cx="7772400" cy="1143000"/>
          </a:xfrm>
        </p:spPr>
        <p:txBody>
          <a:bodyPr/>
          <a:lstStyle/>
          <a:p>
            <a:r>
              <a:rPr lang="en-CA" altLang="en-US" sz="3200" dirty="0"/>
              <a:t>The </a:t>
            </a:r>
            <a:r>
              <a:rPr lang="en-CA" altLang="en-US" sz="3200" dirty="0" err="1"/>
              <a:t>interictal</a:t>
            </a:r>
            <a:r>
              <a:rPr lang="en-CA" altLang="en-US" sz="3200" dirty="0"/>
              <a:t> spike</a:t>
            </a:r>
          </a:p>
        </p:txBody>
      </p:sp>
      <p:graphicFrame>
        <p:nvGraphicFramePr>
          <p:cNvPr id="59396" name="Object 4"/>
          <p:cNvGraphicFramePr>
            <a:graphicFrameLocks noChangeAspect="1"/>
          </p:cNvGraphicFramePr>
          <p:nvPr>
            <p:extLst>
              <p:ext uri="{D42A27DB-BD31-4B8C-83A1-F6EECF244321}">
                <p14:modId xmlns:p14="http://schemas.microsoft.com/office/powerpoint/2010/main" val="3080961095"/>
              </p:ext>
            </p:extLst>
          </p:nvPr>
        </p:nvGraphicFramePr>
        <p:xfrm>
          <a:off x="1600200" y="2003425"/>
          <a:ext cx="5791200" cy="3232150"/>
        </p:xfrm>
        <a:graphic>
          <a:graphicData uri="http://schemas.openxmlformats.org/presentationml/2006/ole">
            <mc:AlternateContent xmlns:mc="http://schemas.openxmlformats.org/markup-compatibility/2006">
              <mc:Choice xmlns:v="urn:schemas-microsoft-com:vml" Requires="v">
                <p:oleObj spid="_x0000_s7183" name="Bitmap Image" r:id="rId3" imgW="6961905" imgH="6114286" progId="Paint.Picture">
                  <p:embed/>
                </p:oleObj>
              </mc:Choice>
              <mc:Fallback>
                <p:oleObj name="Bitmap Image" r:id="rId3" imgW="6961905" imgH="6114286" progId="Paint.Picture">
                  <p:embed/>
                  <p:pic>
                    <p:nvPicPr>
                      <p:cNvPr id="59396" name="Object 4"/>
                      <p:cNvPicPr>
                        <a:picLocks noChangeAspect="1" noChangeArrowheads="1"/>
                      </p:cNvPicPr>
                      <p:nvPr/>
                    </p:nvPicPr>
                    <p:blipFill>
                      <a:blip r:embed="rId4">
                        <a:extLst>
                          <a:ext uri="{28A0092B-C50C-407E-A947-70E740481C1C}">
                            <a14:useLocalDpi xmlns:a14="http://schemas.microsoft.com/office/drawing/2010/main" val="0"/>
                          </a:ext>
                        </a:extLst>
                      </a:blip>
                      <a:srcRect b="36449"/>
                      <a:stretch>
                        <a:fillRect/>
                      </a:stretch>
                    </p:blipFill>
                    <p:spPr bwMode="auto">
                      <a:xfrm>
                        <a:off x="1600200" y="2003425"/>
                        <a:ext cx="5791200" cy="323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7" name="Text Box 5"/>
          <p:cNvSpPr txBox="1">
            <a:spLocks noChangeArrowheads="1"/>
          </p:cNvSpPr>
          <p:nvPr/>
        </p:nvSpPr>
        <p:spPr bwMode="auto">
          <a:xfrm>
            <a:off x="6553200" y="5867400"/>
            <a:ext cx="20399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sz="1200" dirty="0"/>
              <a:t>Spencer et al., </a:t>
            </a:r>
            <a:r>
              <a:rPr lang="en-CA" altLang="en-US" sz="1200" dirty="0" err="1"/>
              <a:t>Epilepsia</a:t>
            </a:r>
            <a:r>
              <a:rPr lang="en-CA" altLang="en-US" sz="1200" dirty="0"/>
              <a:t>, 2008</a:t>
            </a:r>
          </a:p>
        </p:txBody>
      </p:sp>
    </p:spTree>
    <p:extLst>
      <p:ext uri="{BB962C8B-B14F-4D97-AF65-F5344CB8AC3E}">
        <p14:creationId xmlns:p14="http://schemas.microsoft.com/office/powerpoint/2010/main" val="42052509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Text Box 3"/>
          <p:cNvSpPr txBox="1">
            <a:spLocks noChangeArrowheads="1"/>
          </p:cNvSpPr>
          <p:nvPr/>
        </p:nvSpPr>
        <p:spPr bwMode="auto">
          <a:xfrm>
            <a:off x="2667000" y="51831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105476" name="Text Box 4"/>
          <p:cNvSpPr txBox="1">
            <a:spLocks noChangeArrowheads="1"/>
          </p:cNvSpPr>
          <p:nvPr/>
        </p:nvSpPr>
        <p:spPr bwMode="auto">
          <a:xfrm>
            <a:off x="7467600" y="51831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29220476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523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1027"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5236" name="Oval 1028"/>
          <p:cNvSpPr>
            <a:spLocks noChangeArrowheads="1"/>
          </p:cNvSpPr>
          <p:nvPr/>
        </p:nvSpPr>
        <p:spPr bwMode="auto">
          <a:xfrm>
            <a:off x="76200" y="6248400"/>
            <a:ext cx="304800" cy="3048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37" name="Oval 1029"/>
          <p:cNvSpPr>
            <a:spLocks noChangeArrowheads="1"/>
          </p:cNvSpPr>
          <p:nvPr/>
        </p:nvSpPr>
        <p:spPr bwMode="auto">
          <a:xfrm>
            <a:off x="1676400" y="5867400"/>
            <a:ext cx="2286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pic>
        <p:nvPicPr>
          <p:cNvPr id="95238" name="Picture 1030"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6019800" y="4876800"/>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5239" name="Oval 1031"/>
          <p:cNvSpPr>
            <a:spLocks noChangeArrowheads="1"/>
          </p:cNvSpPr>
          <p:nvPr/>
        </p:nvSpPr>
        <p:spPr bwMode="auto">
          <a:xfrm>
            <a:off x="6172200" y="6324600"/>
            <a:ext cx="76200" cy="762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40" name="Oval 1032"/>
          <p:cNvSpPr>
            <a:spLocks noChangeArrowheads="1"/>
          </p:cNvSpPr>
          <p:nvPr/>
        </p:nvSpPr>
        <p:spPr bwMode="auto">
          <a:xfrm>
            <a:off x="7772400" y="5943600"/>
            <a:ext cx="76200" cy="762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5241" name="Text Box 1033"/>
          <p:cNvSpPr txBox="1">
            <a:spLocks noChangeArrowheads="1"/>
          </p:cNvSpPr>
          <p:nvPr/>
        </p:nvSpPr>
        <p:spPr bwMode="auto">
          <a:xfrm>
            <a:off x="3505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95242" name="Text Box 1034"/>
          <p:cNvSpPr txBox="1">
            <a:spLocks noChangeArrowheads="1"/>
          </p:cNvSpPr>
          <p:nvPr/>
        </p:nvSpPr>
        <p:spPr bwMode="auto">
          <a:xfrm>
            <a:off x="65532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7030404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499" name="Text Box 3"/>
          <p:cNvSpPr txBox="1">
            <a:spLocks noChangeArrowheads="1"/>
          </p:cNvSpPr>
          <p:nvPr/>
        </p:nvSpPr>
        <p:spPr bwMode="auto">
          <a:xfrm>
            <a:off x="6629400" y="52593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
        <p:nvSpPr>
          <p:cNvPr id="106500" name="Text Box 4"/>
          <p:cNvSpPr txBox="1">
            <a:spLocks noChangeArrowheads="1"/>
          </p:cNvSpPr>
          <p:nvPr/>
        </p:nvSpPr>
        <p:spPr bwMode="auto">
          <a:xfrm>
            <a:off x="3505200" y="52593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15" y="5606755"/>
            <a:ext cx="1314410" cy="1094509"/>
          </a:xfrm>
          <a:prstGeom prst="rect">
            <a:avLst/>
          </a:prstGeom>
        </p:spPr>
      </p:pic>
    </p:spTree>
    <p:extLst>
      <p:ext uri="{BB962C8B-B14F-4D97-AF65-F5344CB8AC3E}">
        <p14:creationId xmlns:p14="http://schemas.microsoft.com/office/powerpoint/2010/main" val="1334991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975350"/>
            <a:ext cx="1441450" cy="882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838200" y="304800"/>
            <a:ext cx="7772400" cy="14700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Video-EEG presentation – adult case</a:t>
            </a:r>
          </a:p>
        </p:txBody>
      </p:sp>
      <p:sp>
        <p:nvSpPr>
          <p:cNvPr id="6" name="Subtitle 2"/>
          <p:cNvSpPr txBox="1">
            <a:spLocks/>
          </p:cNvSpPr>
          <p:nvPr/>
        </p:nvSpPr>
        <p:spPr bwMode="auto">
          <a:xfrm>
            <a:off x="914400" y="1676400"/>
            <a:ext cx="7391400" cy="4114800"/>
          </a:xfrm>
          <a:prstGeom prst="rect">
            <a:avLst/>
          </a:prstGeom>
          <a:noFill/>
          <a:ln>
            <a:noFill/>
          </a:ln>
          <a:extLst/>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Partial seizure descriptions</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rPr>
              <a:t>“increased left arm and face sensation”</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rPr>
              <a:t>“hot flashes and burning pain”</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rPr>
              <a:t>“left arm and eye burning pain”, few seconds to one minute, occasionally progressing to left arm contraction, LOC, rare falls</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rPr>
              <a:t>“wave-like sensation left arm or forearm </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sym typeface="Wingdings" pitchFamily="2" charset="2"/>
              </a:rPr>
              <a:t> pain in entire left arm”</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sym typeface="Wingdings" pitchFamily="2" charset="2"/>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sym typeface="Wingdings" pitchFamily="2" charset="2"/>
              </a:rPr>
              <a:t>“spikes in the arm  all the way up the back and into left side of face”</a:t>
            </a: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sym typeface="Wingdings" pitchFamily="2" charset="2"/>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sym typeface="Wingdings" pitchFamily="2" charset="2"/>
              </a:rPr>
              <a:t>“arm feels as though it has been cut with a sword”</a:t>
            </a: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New Roman"/>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imes New Roman"/>
              <a:ea typeface="+mn-ea"/>
              <a:cs typeface="+mn-cs"/>
            </a:endParaRPr>
          </a:p>
          <a:p>
            <a:pPr marL="457200" marR="0" lvl="0" indent="-457200" algn="ctr"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23675434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975350"/>
            <a:ext cx="1441450" cy="882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0" name="Picture 1026" descr="C:\Users\wennberg\Pictures\fleschin sz page2 ons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4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0402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C:\Users\wennberg\Pictures\fleschin sz page3 off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975350"/>
            <a:ext cx="1441450" cy="882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6788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Users\wennberg\Pictures\fleschin 8 spks emu.jpg"/>
          <p:cNvPicPr>
            <a:picLocks noChangeAspect="1" noChangeArrowheads="1"/>
          </p:cNvPicPr>
          <p:nvPr/>
        </p:nvPicPr>
        <p:blipFill>
          <a:blip r:embed="rId2">
            <a:extLst>
              <a:ext uri="{28A0092B-C50C-407E-A947-70E740481C1C}">
                <a14:useLocalDpi xmlns:a14="http://schemas.microsoft.com/office/drawing/2010/main" val="0"/>
              </a:ext>
            </a:extLst>
          </a:blip>
          <a:srcRect r="52911"/>
          <a:stretch>
            <a:fillRect/>
          </a:stretch>
        </p:blipFill>
        <p:spPr bwMode="auto">
          <a:xfrm>
            <a:off x="914400" y="52388"/>
            <a:ext cx="72390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331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C:\Users\wennberg\Pictures\fleschin 8 spks emu.jpg"/>
          <p:cNvPicPr>
            <a:picLocks noChangeAspect="1" noChangeArrowheads="1"/>
          </p:cNvPicPr>
          <p:nvPr/>
        </p:nvPicPr>
        <p:blipFill>
          <a:blip r:embed="rId2">
            <a:extLst>
              <a:ext uri="{28A0092B-C50C-407E-A947-70E740481C1C}">
                <a14:useLocalDpi xmlns:a14="http://schemas.microsoft.com/office/drawing/2010/main" val="0"/>
              </a:ext>
            </a:extLst>
          </a:blip>
          <a:srcRect l="50063"/>
          <a:stretch>
            <a:fillRect/>
          </a:stretch>
        </p:blipFill>
        <p:spPr bwMode="auto">
          <a:xfrm>
            <a:off x="838200" y="52388"/>
            <a:ext cx="767715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6600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rf ss2 plots eeg meg to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418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rf ss2 plots eeg meg bott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45720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rf ss2 plots meg to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457200"/>
            <a:ext cx="42497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6" descr="rf ss2 plots meg botto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9988" y="3733800"/>
            <a:ext cx="416401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6738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6863" y="3175"/>
            <a:ext cx="50371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419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2800"/>
            <a:ext cx="4572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352800"/>
            <a:ext cx="4572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rf ss2 cor meg dipo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9763" y="1600200"/>
            <a:ext cx="2154237" cy="1787525"/>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rf ss2 ax meg dipo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95800"/>
            <a:ext cx="2093913" cy="236220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rf ss2 sag meg dipol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59600" y="5029200"/>
            <a:ext cx="2184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07796" y="6536268"/>
            <a:ext cx="1998133" cy="276999"/>
          </a:xfrm>
          <a:prstGeom prst="rect">
            <a:avLst/>
          </a:prstGeom>
          <a:noFill/>
        </p:spPr>
        <p:txBody>
          <a:bodyPr wrap="square" rtlCol="0">
            <a:spAutoFit/>
          </a:bodyPr>
          <a:lstStyle/>
          <a:p>
            <a:r>
              <a:rPr lang="en-CA" sz="1200" dirty="0">
                <a:solidFill>
                  <a:srgbClr val="FFFF00"/>
                </a:solidFill>
              </a:rPr>
              <a:t>L	                       R</a:t>
            </a:r>
          </a:p>
        </p:txBody>
      </p:sp>
      <p:sp>
        <p:nvSpPr>
          <p:cNvPr id="10" name="TextBox 9"/>
          <p:cNvSpPr txBox="1"/>
          <p:nvPr/>
        </p:nvSpPr>
        <p:spPr>
          <a:xfrm>
            <a:off x="7067814" y="1748368"/>
            <a:ext cx="1998133" cy="276999"/>
          </a:xfrm>
          <a:prstGeom prst="rect">
            <a:avLst/>
          </a:prstGeom>
          <a:noFill/>
        </p:spPr>
        <p:txBody>
          <a:bodyPr wrap="square" rtlCol="0">
            <a:spAutoFit/>
          </a:bodyPr>
          <a:lstStyle/>
          <a:p>
            <a:r>
              <a:rPr lang="en-CA" sz="1200" dirty="0">
                <a:solidFill>
                  <a:srgbClr val="FFFF00"/>
                </a:solidFill>
              </a:rPr>
              <a:t>L	                       R</a:t>
            </a:r>
          </a:p>
        </p:txBody>
      </p:sp>
      <p:sp>
        <p:nvSpPr>
          <p:cNvPr id="11" name="TextBox 10"/>
          <p:cNvSpPr txBox="1"/>
          <p:nvPr/>
        </p:nvSpPr>
        <p:spPr>
          <a:xfrm>
            <a:off x="1286933" y="3682226"/>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2" name="TextBox 11"/>
          <p:cNvSpPr txBox="1"/>
          <p:nvPr/>
        </p:nvSpPr>
        <p:spPr>
          <a:xfrm>
            <a:off x="5858933" y="3682226"/>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3" name="TextBox 12"/>
          <p:cNvSpPr txBox="1"/>
          <p:nvPr/>
        </p:nvSpPr>
        <p:spPr>
          <a:xfrm>
            <a:off x="1521883" y="665407"/>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4" name="TextBox 13"/>
          <p:cNvSpPr txBox="1"/>
          <p:nvPr/>
        </p:nvSpPr>
        <p:spPr>
          <a:xfrm>
            <a:off x="5620280" y="669640"/>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Tree>
    <p:extLst>
      <p:ext uri="{BB962C8B-B14F-4D97-AF65-F5344CB8AC3E}">
        <p14:creationId xmlns:p14="http://schemas.microsoft.com/office/powerpoint/2010/main" val="3565804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6248400" cy="554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b="83217"/>
          <a:stretch>
            <a:fillRect/>
          </a:stretch>
        </p:blipFill>
        <p:spPr bwMode="auto">
          <a:xfrm>
            <a:off x="304800" y="5791200"/>
            <a:ext cx="4029075" cy="790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t="70512"/>
          <a:stretch>
            <a:fillRect/>
          </a:stretch>
        </p:blipFill>
        <p:spPr bwMode="auto">
          <a:xfrm>
            <a:off x="5648325" y="5653088"/>
            <a:ext cx="3495675" cy="120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5"/>
          <p:cNvSpPr>
            <a:spLocks noChangeArrowheads="1"/>
          </p:cNvSpPr>
          <p:nvPr/>
        </p:nvSpPr>
        <p:spPr bwMode="auto">
          <a:xfrm>
            <a:off x="3200400" y="6324600"/>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050196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4"/>
          <p:cNvGrpSpPr>
            <a:grpSpLocks/>
          </p:cNvGrpSpPr>
          <p:nvPr/>
        </p:nvGrpSpPr>
        <p:grpSpPr bwMode="auto">
          <a:xfrm>
            <a:off x="33338" y="76200"/>
            <a:ext cx="8926512" cy="6019800"/>
            <a:chOff x="-244" y="0"/>
            <a:chExt cx="8926757" cy="6019801"/>
          </a:xfrm>
        </p:grpSpPr>
        <p:pic>
          <p:nvPicPr>
            <p:cNvPr id="29699" name="Picture 1"/>
            <p:cNvPicPr>
              <a:picLocks noChangeAspect="1"/>
            </p:cNvPicPr>
            <p:nvPr/>
          </p:nvPicPr>
          <p:blipFill>
            <a:blip r:embed="rId2" cstate="print"/>
            <a:srcRect/>
            <a:stretch>
              <a:fillRect/>
            </a:stretch>
          </p:blipFill>
          <p:spPr bwMode="auto">
            <a:xfrm>
              <a:off x="0" y="0"/>
              <a:ext cx="1487488" cy="1981200"/>
            </a:xfrm>
            <a:prstGeom prst="rect">
              <a:avLst/>
            </a:prstGeom>
            <a:noFill/>
            <a:ln w="9525">
              <a:noFill/>
              <a:miter lim="800000"/>
              <a:headEnd/>
              <a:tailEnd/>
            </a:ln>
          </p:spPr>
        </p:pic>
        <p:pic>
          <p:nvPicPr>
            <p:cNvPr id="29700" name="Picture 2"/>
            <p:cNvPicPr>
              <a:picLocks noChangeAspect="1"/>
            </p:cNvPicPr>
            <p:nvPr/>
          </p:nvPicPr>
          <p:blipFill>
            <a:blip r:embed="rId3" cstate="print"/>
            <a:srcRect/>
            <a:stretch>
              <a:fillRect/>
            </a:stretch>
          </p:blipFill>
          <p:spPr bwMode="auto">
            <a:xfrm>
              <a:off x="1487488" y="0"/>
              <a:ext cx="1487487" cy="1981200"/>
            </a:xfrm>
            <a:prstGeom prst="rect">
              <a:avLst/>
            </a:prstGeom>
            <a:noFill/>
            <a:ln w="9525">
              <a:noFill/>
              <a:miter lim="800000"/>
              <a:headEnd/>
              <a:tailEnd/>
            </a:ln>
          </p:spPr>
        </p:pic>
        <p:pic>
          <p:nvPicPr>
            <p:cNvPr id="29701" name="Picture 3"/>
            <p:cNvPicPr>
              <a:picLocks noChangeAspect="1"/>
            </p:cNvPicPr>
            <p:nvPr/>
          </p:nvPicPr>
          <p:blipFill>
            <a:blip r:embed="rId4" cstate="print"/>
            <a:srcRect/>
            <a:stretch>
              <a:fillRect/>
            </a:stretch>
          </p:blipFill>
          <p:spPr bwMode="auto">
            <a:xfrm>
              <a:off x="2974975" y="0"/>
              <a:ext cx="1487488" cy="1981200"/>
            </a:xfrm>
            <a:prstGeom prst="rect">
              <a:avLst/>
            </a:prstGeom>
            <a:noFill/>
            <a:ln w="9525">
              <a:noFill/>
              <a:miter lim="800000"/>
              <a:headEnd/>
              <a:tailEnd/>
            </a:ln>
          </p:spPr>
        </p:pic>
        <p:pic>
          <p:nvPicPr>
            <p:cNvPr id="29702" name="Picture 4"/>
            <p:cNvPicPr>
              <a:picLocks noChangeAspect="1"/>
            </p:cNvPicPr>
            <p:nvPr/>
          </p:nvPicPr>
          <p:blipFill>
            <a:blip r:embed="rId5" cstate="print"/>
            <a:srcRect/>
            <a:stretch>
              <a:fillRect/>
            </a:stretch>
          </p:blipFill>
          <p:spPr bwMode="auto">
            <a:xfrm>
              <a:off x="4462463" y="0"/>
              <a:ext cx="1489075" cy="1981200"/>
            </a:xfrm>
            <a:prstGeom prst="rect">
              <a:avLst/>
            </a:prstGeom>
            <a:noFill/>
            <a:ln w="9525">
              <a:noFill/>
              <a:miter lim="800000"/>
              <a:headEnd/>
              <a:tailEnd/>
            </a:ln>
          </p:spPr>
        </p:pic>
        <p:pic>
          <p:nvPicPr>
            <p:cNvPr id="29703" name="Picture 5"/>
            <p:cNvPicPr>
              <a:picLocks noChangeAspect="1"/>
            </p:cNvPicPr>
            <p:nvPr/>
          </p:nvPicPr>
          <p:blipFill>
            <a:blip r:embed="rId6" cstate="print"/>
            <a:srcRect/>
            <a:stretch>
              <a:fillRect/>
            </a:stretch>
          </p:blipFill>
          <p:spPr bwMode="auto">
            <a:xfrm>
              <a:off x="5951538" y="0"/>
              <a:ext cx="1487487" cy="1981200"/>
            </a:xfrm>
            <a:prstGeom prst="rect">
              <a:avLst/>
            </a:prstGeom>
            <a:noFill/>
            <a:ln w="9525">
              <a:noFill/>
              <a:miter lim="800000"/>
              <a:headEnd/>
              <a:tailEnd/>
            </a:ln>
          </p:spPr>
        </p:pic>
        <p:pic>
          <p:nvPicPr>
            <p:cNvPr id="29704" name="Picture 6"/>
            <p:cNvPicPr>
              <a:picLocks noChangeAspect="1"/>
            </p:cNvPicPr>
            <p:nvPr/>
          </p:nvPicPr>
          <p:blipFill>
            <a:blip r:embed="rId7" cstate="print"/>
            <a:srcRect/>
            <a:stretch>
              <a:fillRect/>
            </a:stretch>
          </p:blipFill>
          <p:spPr bwMode="auto">
            <a:xfrm>
              <a:off x="7439025" y="0"/>
              <a:ext cx="1487488" cy="1981200"/>
            </a:xfrm>
            <a:prstGeom prst="rect">
              <a:avLst/>
            </a:prstGeom>
            <a:noFill/>
            <a:ln w="9525">
              <a:noFill/>
              <a:miter lim="800000"/>
              <a:headEnd/>
              <a:tailEnd/>
            </a:ln>
          </p:spPr>
        </p:pic>
        <p:pic>
          <p:nvPicPr>
            <p:cNvPr id="29705" name="Picture 7"/>
            <p:cNvPicPr>
              <a:picLocks noChangeAspect="1"/>
            </p:cNvPicPr>
            <p:nvPr/>
          </p:nvPicPr>
          <p:blipFill>
            <a:blip r:embed="rId8" cstate="print"/>
            <a:srcRect/>
            <a:stretch>
              <a:fillRect/>
            </a:stretch>
          </p:blipFill>
          <p:spPr bwMode="auto">
            <a:xfrm>
              <a:off x="0" y="2017713"/>
              <a:ext cx="1487488" cy="1981200"/>
            </a:xfrm>
            <a:prstGeom prst="rect">
              <a:avLst/>
            </a:prstGeom>
            <a:noFill/>
            <a:ln w="9525">
              <a:noFill/>
              <a:miter lim="800000"/>
              <a:headEnd/>
              <a:tailEnd/>
            </a:ln>
          </p:spPr>
        </p:pic>
        <p:pic>
          <p:nvPicPr>
            <p:cNvPr id="29706" name="Picture 1"/>
            <p:cNvPicPr>
              <a:picLocks noChangeAspect="1"/>
            </p:cNvPicPr>
            <p:nvPr/>
          </p:nvPicPr>
          <p:blipFill>
            <a:blip r:embed="rId9" cstate="print"/>
            <a:srcRect/>
            <a:stretch>
              <a:fillRect/>
            </a:stretch>
          </p:blipFill>
          <p:spPr bwMode="auto">
            <a:xfrm>
              <a:off x="1487489" y="2017714"/>
              <a:ext cx="1487732" cy="1981200"/>
            </a:xfrm>
            <a:prstGeom prst="rect">
              <a:avLst/>
            </a:prstGeom>
            <a:noFill/>
            <a:ln w="9525">
              <a:noFill/>
              <a:miter lim="800000"/>
              <a:headEnd/>
              <a:tailEnd/>
            </a:ln>
          </p:spPr>
        </p:pic>
        <p:pic>
          <p:nvPicPr>
            <p:cNvPr id="29707" name="Picture 2"/>
            <p:cNvPicPr>
              <a:picLocks noChangeAspect="1"/>
            </p:cNvPicPr>
            <p:nvPr/>
          </p:nvPicPr>
          <p:blipFill>
            <a:blip r:embed="rId10" cstate="print"/>
            <a:srcRect/>
            <a:stretch>
              <a:fillRect/>
            </a:stretch>
          </p:blipFill>
          <p:spPr bwMode="auto">
            <a:xfrm>
              <a:off x="2974975" y="2017713"/>
              <a:ext cx="1487488" cy="1980875"/>
            </a:xfrm>
            <a:prstGeom prst="rect">
              <a:avLst/>
            </a:prstGeom>
            <a:noFill/>
            <a:ln w="9525">
              <a:noFill/>
              <a:miter lim="800000"/>
              <a:headEnd/>
              <a:tailEnd/>
            </a:ln>
          </p:spPr>
        </p:pic>
        <p:pic>
          <p:nvPicPr>
            <p:cNvPr id="29708" name="Picture 3"/>
            <p:cNvPicPr>
              <a:picLocks noChangeAspect="1"/>
            </p:cNvPicPr>
            <p:nvPr/>
          </p:nvPicPr>
          <p:blipFill>
            <a:blip r:embed="rId11" cstate="print"/>
            <a:srcRect/>
            <a:stretch>
              <a:fillRect/>
            </a:stretch>
          </p:blipFill>
          <p:spPr bwMode="auto">
            <a:xfrm>
              <a:off x="4462463" y="2017714"/>
              <a:ext cx="1487732" cy="1981200"/>
            </a:xfrm>
            <a:prstGeom prst="rect">
              <a:avLst/>
            </a:prstGeom>
            <a:noFill/>
            <a:ln w="9525">
              <a:noFill/>
              <a:miter lim="800000"/>
              <a:headEnd/>
              <a:tailEnd/>
            </a:ln>
          </p:spPr>
        </p:pic>
        <p:pic>
          <p:nvPicPr>
            <p:cNvPr id="29709" name="Picture 4"/>
            <p:cNvPicPr>
              <a:picLocks noChangeAspect="1"/>
            </p:cNvPicPr>
            <p:nvPr/>
          </p:nvPicPr>
          <p:blipFill>
            <a:blip r:embed="rId12" cstate="print"/>
            <a:srcRect/>
            <a:stretch>
              <a:fillRect/>
            </a:stretch>
          </p:blipFill>
          <p:spPr bwMode="auto">
            <a:xfrm>
              <a:off x="5951538" y="2017713"/>
              <a:ext cx="1487487" cy="1980873"/>
            </a:xfrm>
            <a:prstGeom prst="rect">
              <a:avLst/>
            </a:prstGeom>
            <a:noFill/>
            <a:ln w="9525">
              <a:noFill/>
              <a:miter lim="800000"/>
              <a:headEnd/>
              <a:tailEnd/>
            </a:ln>
          </p:spPr>
        </p:pic>
        <p:pic>
          <p:nvPicPr>
            <p:cNvPr id="29710" name="Picture 5"/>
            <p:cNvPicPr>
              <a:picLocks noChangeAspect="1"/>
            </p:cNvPicPr>
            <p:nvPr/>
          </p:nvPicPr>
          <p:blipFill>
            <a:blip r:embed="rId13" cstate="print"/>
            <a:srcRect/>
            <a:stretch>
              <a:fillRect/>
            </a:stretch>
          </p:blipFill>
          <p:spPr bwMode="auto">
            <a:xfrm>
              <a:off x="7438781" y="2017714"/>
              <a:ext cx="1487732" cy="1981200"/>
            </a:xfrm>
            <a:prstGeom prst="rect">
              <a:avLst/>
            </a:prstGeom>
            <a:noFill/>
            <a:ln w="9525">
              <a:noFill/>
              <a:miter lim="800000"/>
              <a:headEnd/>
              <a:tailEnd/>
            </a:ln>
          </p:spPr>
        </p:pic>
        <p:pic>
          <p:nvPicPr>
            <p:cNvPr id="29711" name="Picture 6"/>
            <p:cNvPicPr>
              <a:picLocks noChangeAspect="1"/>
            </p:cNvPicPr>
            <p:nvPr/>
          </p:nvPicPr>
          <p:blipFill>
            <a:blip r:embed="rId14" cstate="print"/>
            <a:srcRect/>
            <a:stretch>
              <a:fillRect/>
            </a:stretch>
          </p:blipFill>
          <p:spPr bwMode="auto">
            <a:xfrm>
              <a:off x="-244" y="4038600"/>
              <a:ext cx="1487732" cy="1981200"/>
            </a:xfrm>
            <a:prstGeom prst="rect">
              <a:avLst/>
            </a:prstGeom>
            <a:noFill/>
            <a:ln w="9525">
              <a:noFill/>
              <a:miter lim="800000"/>
              <a:headEnd/>
              <a:tailEnd/>
            </a:ln>
          </p:spPr>
        </p:pic>
        <p:pic>
          <p:nvPicPr>
            <p:cNvPr id="29712" name="Picture 7"/>
            <p:cNvPicPr>
              <a:picLocks noChangeAspect="1"/>
            </p:cNvPicPr>
            <p:nvPr/>
          </p:nvPicPr>
          <p:blipFill>
            <a:blip r:embed="rId15" cstate="print"/>
            <a:srcRect/>
            <a:stretch>
              <a:fillRect/>
            </a:stretch>
          </p:blipFill>
          <p:spPr bwMode="auto">
            <a:xfrm>
              <a:off x="1487488" y="4038600"/>
              <a:ext cx="1487733" cy="1981201"/>
            </a:xfrm>
            <a:prstGeom prst="rect">
              <a:avLst/>
            </a:prstGeom>
            <a:noFill/>
            <a:ln w="9525">
              <a:noFill/>
              <a:miter lim="800000"/>
              <a:headEnd/>
              <a:tailEnd/>
            </a:ln>
          </p:spPr>
        </p:pic>
        <p:pic>
          <p:nvPicPr>
            <p:cNvPr id="29713" name="Picture 8"/>
            <p:cNvPicPr>
              <a:picLocks noChangeAspect="1"/>
            </p:cNvPicPr>
            <p:nvPr/>
          </p:nvPicPr>
          <p:blipFill>
            <a:blip r:embed="rId16" cstate="print"/>
            <a:srcRect/>
            <a:stretch>
              <a:fillRect/>
            </a:stretch>
          </p:blipFill>
          <p:spPr bwMode="auto">
            <a:xfrm>
              <a:off x="2975221" y="4038600"/>
              <a:ext cx="1487732" cy="1981201"/>
            </a:xfrm>
            <a:prstGeom prst="rect">
              <a:avLst/>
            </a:prstGeom>
            <a:noFill/>
            <a:ln w="9525">
              <a:noFill/>
              <a:miter lim="800000"/>
              <a:headEnd/>
              <a:tailEnd/>
            </a:ln>
          </p:spPr>
        </p:pic>
        <p:pic>
          <p:nvPicPr>
            <p:cNvPr id="29714" name="Picture 9"/>
            <p:cNvPicPr>
              <a:picLocks noChangeAspect="1"/>
            </p:cNvPicPr>
            <p:nvPr/>
          </p:nvPicPr>
          <p:blipFill>
            <a:blip r:embed="rId17" cstate="print"/>
            <a:srcRect/>
            <a:stretch>
              <a:fillRect/>
            </a:stretch>
          </p:blipFill>
          <p:spPr bwMode="auto">
            <a:xfrm>
              <a:off x="4462463" y="4038600"/>
              <a:ext cx="1487733" cy="1981201"/>
            </a:xfrm>
            <a:prstGeom prst="rect">
              <a:avLst/>
            </a:prstGeom>
            <a:noFill/>
            <a:ln w="9525">
              <a:noFill/>
              <a:miter lim="800000"/>
              <a:headEnd/>
              <a:tailEnd/>
            </a:ln>
          </p:spPr>
        </p:pic>
        <p:pic>
          <p:nvPicPr>
            <p:cNvPr id="29715" name="Picture 10"/>
            <p:cNvPicPr>
              <a:picLocks noChangeAspect="1"/>
            </p:cNvPicPr>
            <p:nvPr/>
          </p:nvPicPr>
          <p:blipFill>
            <a:blip r:embed="rId18" cstate="print"/>
            <a:srcRect/>
            <a:stretch>
              <a:fillRect/>
            </a:stretch>
          </p:blipFill>
          <p:spPr bwMode="auto">
            <a:xfrm>
              <a:off x="5951538" y="4038600"/>
              <a:ext cx="1487733" cy="1981201"/>
            </a:xfrm>
            <a:prstGeom prst="rect">
              <a:avLst/>
            </a:prstGeom>
            <a:noFill/>
            <a:ln w="9525">
              <a:noFill/>
              <a:miter lim="800000"/>
              <a:headEnd/>
              <a:tailEnd/>
            </a:ln>
          </p:spPr>
        </p:pic>
        <p:pic>
          <p:nvPicPr>
            <p:cNvPr id="29716" name="Picture 13"/>
            <p:cNvPicPr>
              <a:picLocks noChangeAspect="1"/>
            </p:cNvPicPr>
            <p:nvPr/>
          </p:nvPicPr>
          <p:blipFill>
            <a:blip r:embed="rId19" cstate="print"/>
            <a:srcRect/>
            <a:stretch>
              <a:fillRect/>
            </a:stretch>
          </p:blipFill>
          <p:spPr bwMode="auto">
            <a:xfrm>
              <a:off x="7438779" y="4038600"/>
              <a:ext cx="1487733" cy="1981201"/>
            </a:xfrm>
            <a:prstGeom prst="rect">
              <a:avLst/>
            </a:prstGeom>
            <a:noFill/>
            <a:ln w="9525">
              <a:noFill/>
              <a:miter lim="800000"/>
              <a:headEnd/>
              <a:tailEnd/>
            </a:ln>
          </p:spPr>
        </p:pic>
      </p:grpSp>
      <p:sp>
        <p:nvSpPr>
          <p:cNvPr id="21" name="TextBox 20"/>
          <p:cNvSpPr txBox="1"/>
          <p:nvPr/>
        </p:nvSpPr>
        <p:spPr>
          <a:xfrm>
            <a:off x="7612304" y="5566833"/>
            <a:ext cx="1207397"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22" name="TextBox 21"/>
          <p:cNvSpPr txBox="1"/>
          <p:nvPr/>
        </p:nvSpPr>
        <p:spPr>
          <a:xfrm>
            <a:off x="172814" y="1570566"/>
            <a:ext cx="1207397" cy="276999"/>
          </a:xfrm>
          <a:prstGeom prst="rect">
            <a:avLst/>
          </a:prstGeom>
          <a:noFill/>
        </p:spPr>
        <p:txBody>
          <a:bodyPr wrap="square" rtlCol="0">
            <a:spAutoFit/>
          </a:bodyPr>
          <a:lstStyle/>
          <a:p>
            <a:r>
              <a:rPr lang="en-CA" sz="1200" dirty="0">
                <a:solidFill>
                  <a:schemeClr val="bg1">
                    <a:lumMod val="50000"/>
                  </a:schemeClr>
                </a:solidFill>
              </a:rPr>
              <a:t>R	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6863" y="3175"/>
            <a:ext cx="5037137"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0419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2800"/>
            <a:ext cx="4572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352800"/>
            <a:ext cx="45720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rf ss2 cor meg dipo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9763" y="1600200"/>
            <a:ext cx="2154237" cy="1787525"/>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rf ss2 ax meg dipo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95800"/>
            <a:ext cx="2093913" cy="236220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rf ss2 sag meg dipol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59600" y="5029200"/>
            <a:ext cx="2184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07796" y="6536268"/>
            <a:ext cx="1998133" cy="276999"/>
          </a:xfrm>
          <a:prstGeom prst="rect">
            <a:avLst/>
          </a:prstGeom>
          <a:noFill/>
        </p:spPr>
        <p:txBody>
          <a:bodyPr wrap="square" rtlCol="0">
            <a:spAutoFit/>
          </a:bodyPr>
          <a:lstStyle/>
          <a:p>
            <a:r>
              <a:rPr lang="en-CA" sz="1200" dirty="0">
                <a:solidFill>
                  <a:srgbClr val="FFFF00"/>
                </a:solidFill>
              </a:rPr>
              <a:t>L	                       R</a:t>
            </a:r>
          </a:p>
        </p:txBody>
      </p:sp>
      <p:sp>
        <p:nvSpPr>
          <p:cNvPr id="10" name="TextBox 9"/>
          <p:cNvSpPr txBox="1"/>
          <p:nvPr/>
        </p:nvSpPr>
        <p:spPr>
          <a:xfrm>
            <a:off x="7067814" y="1748368"/>
            <a:ext cx="1998133" cy="276999"/>
          </a:xfrm>
          <a:prstGeom prst="rect">
            <a:avLst/>
          </a:prstGeom>
          <a:noFill/>
        </p:spPr>
        <p:txBody>
          <a:bodyPr wrap="square" rtlCol="0">
            <a:spAutoFit/>
          </a:bodyPr>
          <a:lstStyle/>
          <a:p>
            <a:r>
              <a:rPr lang="en-CA" sz="1200" dirty="0">
                <a:solidFill>
                  <a:srgbClr val="FFFF00"/>
                </a:solidFill>
              </a:rPr>
              <a:t>L	                       R</a:t>
            </a:r>
          </a:p>
        </p:txBody>
      </p:sp>
      <p:sp>
        <p:nvSpPr>
          <p:cNvPr id="11" name="TextBox 10"/>
          <p:cNvSpPr txBox="1"/>
          <p:nvPr/>
        </p:nvSpPr>
        <p:spPr>
          <a:xfrm>
            <a:off x="1286933" y="3682226"/>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2" name="TextBox 11"/>
          <p:cNvSpPr txBox="1"/>
          <p:nvPr/>
        </p:nvSpPr>
        <p:spPr>
          <a:xfrm>
            <a:off x="5858933" y="3682226"/>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3" name="TextBox 12"/>
          <p:cNvSpPr txBox="1"/>
          <p:nvPr/>
        </p:nvSpPr>
        <p:spPr>
          <a:xfrm>
            <a:off x="1521883" y="665407"/>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14" name="TextBox 13"/>
          <p:cNvSpPr txBox="1"/>
          <p:nvPr/>
        </p:nvSpPr>
        <p:spPr>
          <a:xfrm>
            <a:off x="5620280" y="669640"/>
            <a:ext cx="1998133" cy="276999"/>
          </a:xfrm>
          <a:prstGeom prst="rect">
            <a:avLst/>
          </a:prstGeom>
          <a:noFill/>
        </p:spPr>
        <p:txBody>
          <a:bodyPr wrap="square" rtlCol="0">
            <a:spAutoFit/>
          </a:bodyPr>
          <a:lstStyle/>
          <a:p>
            <a:r>
              <a:rPr lang="en-CA" sz="1200" dirty="0">
                <a:solidFill>
                  <a:schemeClr val="bg1">
                    <a:lumMod val="50000"/>
                  </a:schemeClr>
                </a:solidFill>
              </a:rPr>
              <a:t>R	                       L</a:t>
            </a:r>
          </a:p>
        </p:txBody>
      </p:sp>
      <p:sp>
        <p:nvSpPr>
          <p:cNvPr id="3" name="TextBox 2"/>
          <p:cNvSpPr txBox="1"/>
          <p:nvPr/>
        </p:nvSpPr>
        <p:spPr>
          <a:xfrm>
            <a:off x="283633" y="6462037"/>
            <a:ext cx="6642100" cy="307777"/>
          </a:xfrm>
          <a:prstGeom prst="rect">
            <a:avLst/>
          </a:prstGeom>
          <a:noFill/>
        </p:spPr>
        <p:txBody>
          <a:bodyPr wrap="square" rtlCol="0">
            <a:spAutoFit/>
          </a:bodyPr>
          <a:lstStyle/>
          <a:p>
            <a:r>
              <a:rPr lang="en-CA" sz="1400" dirty="0">
                <a:solidFill>
                  <a:schemeClr val="tx2"/>
                </a:solidFill>
              </a:rPr>
              <a:t>Straight to surgery with </a:t>
            </a:r>
            <a:r>
              <a:rPr lang="en-CA" sz="1400" dirty="0" err="1" smtClean="0">
                <a:solidFill>
                  <a:schemeClr val="tx2"/>
                </a:solidFill>
              </a:rPr>
              <a:t>ECoG</a:t>
            </a:r>
            <a:r>
              <a:rPr lang="en-CA" sz="1400" dirty="0">
                <a:solidFill>
                  <a:schemeClr val="tx2"/>
                </a:solidFill>
              </a:rPr>
              <a:t>?			          Or intracranial EEG?</a:t>
            </a:r>
          </a:p>
        </p:txBody>
      </p:sp>
    </p:spTree>
    <p:extLst>
      <p:ext uri="{BB962C8B-B14F-4D97-AF65-F5344CB8AC3E}">
        <p14:creationId xmlns:p14="http://schemas.microsoft.com/office/powerpoint/2010/main" val="180501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7543800" y="5975350"/>
            <a:ext cx="1441450" cy="882650"/>
          </a:xfrm>
          <a:prstGeom prst="rect">
            <a:avLst/>
          </a:prstGeom>
          <a:solidFill>
            <a:schemeClr val="bg1"/>
          </a:solidFill>
          <a:ln w="9525">
            <a:noFill/>
            <a:miter lim="800000"/>
            <a:headEnd/>
            <a:tailEnd/>
          </a:ln>
        </p:spPr>
      </p:pic>
      <p:sp>
        <p:nvSpPr>
          <p:cNvPr id="5" name="Title 1"/>
          <p:cNvSpPr txBox="1">
            <a:spLocks/>
          </p:cNvSpPr>
          <p:nvPr/>
        </p:nvSpPr>
        <p:spPr bwMode="auto">
          <a:xfrm>
            <a:off x="838200" y="304800"/>
            <a:ext cx="7772400" cy="1470025"/>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endParaRPr lang="en-US" sz="3200" kern="0" dirty="0">
              <a:solidFill>
                <a:srgbClr val="000000"/>
              </a:solidFill>
              <a:latin typeface="Arial" panose="020B0604020202020204" pitchFamily="34" charset="0"/>
              <a:cs typeface="Arial" panose="020B0604020202020204" pitchFamily="34" charset="0"/>
            </a:endParaRPr>
          </a:p>
        </p:txBody>
      </p:sp>
      <p:pic>
        <p:nvPicPr>
          <p:cNvPr id="17413" name="Picture 1"/>
          <p:cNvPicPr>
            <a:picLocks noChangeAspect="1" noChangeArrowheads="1"/>
          </p:cNvPicPr>
          <p:nvPr/>
        </p:nvPicPr>
        <p:blipFill>
          <a:blip r:embed="rId4" cstate="print"/>
          <a:srcRect/>
          <a:stretch>
            <a:fillRect/>
          </a:stretch>
        </p:blipFill>
        <p:spPr bwMode="auto">
          <a:xfrm>
            <a:off x="6324600" y="76200"/>
            <a:ext cx="2724150" cy="504825"/>
          </a:xfrm>
          <a:prstGeom prst="rect">
            <a:avLst/>
          </a:prstGeom>
          <a:noFill/>
          <a:ln w="9525">
            <a:noFill/>
            <a:miter lim="800000"/>
            <a:headEnd/>
            <a:tailEnd/>
          </a:ln>
        </p:spPr>
      </p:pic>
      <p:graphicFrame>
        <p:nvGraphicFramePr>
          <p:cNvPr id="7" name="Object 4"/>
          <p:cNvGraphicFramePr>
            <a:graphicFrameLocks noChangeAspect="1"/>
          </p:cNvGraphicFramePr>
          <p:nvPr>
            <p:extLst>
              <p:ext uri="{D42A27DB-BD31-4B8C-83A1-F6EECF244321}">
                <p14:modId xmlns:p14="http://schemas.microsoft.com/office/powerpoint/2010/main" val="967787605"/>
              </p:ext>
            </p:extLst>
          </p:nvPr>
        </p:nvGraphicFramePr>
        <p:xfrm>
          <a:off x="7401718" y="4570413"/>
          <a:ext cx="1295400" cy="1144587"/>
        </p:xfrm>
        <a:graphic>
          <a:graphicData uri="http://schemas.openxmlformats.org/presentationml/2006/ole">
            <mc:AlternateContent xmlns:mc="http://schemas.openxmlformats.org/markup-compatibility/2006">
              <mc:Choice xmlns:v="urn:schemas-microsoft-com:vml" Requires="v">
                <p:oleObj spid="_x0000_s6159" name="Bitmap Image" r:id="rId5" imgW="4686954" imgH="1066667" progId="Paint.Picture">
                  <p:embed/>
                </p:oleObj>
              </mc:Choice>
              <mc:Fallback>
                <p:oleObj name="Bitmap Image" r:id="rId5" imgW="4686954" imgH="1066667" progId="Paint.Picture">
                  <p:embed/>
                  <p:pic>
                    <p:nvPicPr>
                      <p:cNvPr id="2052" name="Object 4"/>
                      <p:cNvPicPr>
                        <a:picLocks noChangeAspect="1" noChangeArrowheads="1"/>
                      </p:cNvPicPr>
                      <p:nvPr/>
                    </p:nvPicPr>
                    <p:blipFill>
                      <a:blip r:embed="rId6">
                        <a:extLst>
                          <a:ext uri="{28A0092B-C50C-407E-A947-70E740481C1C}">
                            <a14:useLocalDpi xmlns:a14="http://schemas.microsoft.com/office/drawing/2010/main" val="0"/>
                          </a:ext>
                        </a:extLst>
                      </a:blip>
                      <a:srcRect r="74243"/>
                      <a:stretch>
                        <a:fillRect/>
                      </a:stretch>
                    </p:blipFill>
                    <p:spPr bwMode="auto">
                      <a:xfrm>
                        <a:off x="7401718" y="4570413"/>
                        <a:ext cx="1295400" cy="114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266" y="307143"/>
            <a:ext cx="5238621" cy="5407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rf ss2 cor meg dipol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045710"/>
            <a:ext cx="2154237" cy="1787525"/>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59418" y="3999777"/>
            <a:ext cx="6529964" cy="369332"/>
          </a:xfrm>
          <a:prstGeom prst="rect">
            <a:avLst/>
          </a:prstGeom>
          <a:noFill/>
        </p:spPr>
        <p:txBody>
          <a:bodyPr wrap="square" rtlCol="0">
            <a:spAutoFit/>
          </a:bodyPr>
          <a:lstStyle/>
          <a:p>
            <a:pPr>
              <a:defRPr/>
            </a:pPr>
            <a:r>
              <a:rPr lang="en-US" kern="0" dirty="0">
                <a:solidFill>
                  <a:schemeClr val="bg1">
                    <a:lumMod val="75000"/>
                  </a:schemeClr>
                </a:solidFill>
                <a:latin typeface="Arial" pitchFamily="34" charset="0"/>
                <a:cs typeface="Arial" pitchFamily="34" charset="0"/>
              </a:rPr>
              <a:t>From Intracerebral EEG </a:t>
            </a:r>
            <a:r>
              <a:rPr lang="en-US" kern="0" dirty="0" smtClean="0">
                <a:solidFill>
                  <a:schemeClr val="bg1">
                    <a:lumMod val="75000"/>
                  </a:schemeClr>
                </a:solidFill>
                <a:latin typeface="Arial" pitchFamily="34" charset="0"/>
                <a:cs typeface="Arial" pitchFamily="34" charset="0"/>
              </a:rPr>
              <a:t>      …       to </a:t>
            </a:r>
            <a:r>
              <a:rPr lang="en-US" kern="0" dirty="0">
                <a:solidFill>
                  <a:schemeClr val="bg1">
                    <a:lumMod val="75000"/>
                  </a:schemeClr>
                </a:solidFill>
                <a:latin typeface="Arial" pitchFamily="34" charset="0"/>
                <a:cs typeface="Arial" pitchFamily="34" charset="0"/>
              </a:rPr>
              <a:t>Non-Invasive Methods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0559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g12 RAT MEG EEG 64 SPKS AVE FIG topo and dipo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5800"/>
            <a:ext cx="6858000" cy="363220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Fig16 RAT MEG SPHERE and BEM ave 8 dipoles lff 1 3 6 hz cropped orange"/>
          <p:cNvPicPr>
            <a:picLocks noChangeAspect="1" noChangeArrowheads="1"/>
          </p:cNvPicPr>
          <p:nvPr/>
        </p:nvPicPr>
        <p:blipFill>
          <a:blip r:embed="rId3">
            <a:extLst>
              <a:ext uri="{28A0092B-C50C-407E-A947-70E740481C1C}">
                <a14:useLocalDpi xmlns:a14="http://schemas.microsoft.com/office/drawing/2010/main" val="0"/>
              </a:ext>
            </a:extLst>
          </a:blip>
          <a:srcRect l="66667" t="47574"/>
          <a:stretch>
            <a:fillRect/>
          </a:stretch>
        </p:blipFill>
        <p:spPr bwMode="auto">
          <a:xfrm>
            <a:off x="7315200" y="3219450"/>
            <a:ext cx="1600200" cy="3638550"/>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304800" y="228600"/>
            <a:ext cx="2819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800" b="0" i="0" u="none" strike="noStrike" kern="0" cap="none" spc="0" normalizeH="0" baseline="0" noProof="0">
                <a:ln>
                  <a:noFill/>
                </a:ln>
                <a:solidFill>
                  <a:schemeClr val="accent2"/>
                </a:solidFill>
                <a:effectLst/>
                <a:uLnTx/>
                <a:uFillTx/>
              </a:rPr>
              <a:t>MEG for epilepsy surgery</a:t>
            </a:r>
            <a:endParaRPr kumimoji="0" lang="en-US" altLang="en-US" sz="1800" b="0" i="0" u="none" strike="noStrike" kern="0" cap="none" spc="0" normalizeH="0" baseline="0" noProof="0">
              <a:ln>
                <a:noFill/>
              </a:ln>
              <a:solidFill>
                <a:schemeClr val="accent2"/>
              </a:solidFill>
              <a:effectLst/>
              <a:uLnTx/>
              <a:uFillTx/>
            </a:endParaRPr>
          </a:p>
        </p:txBody>
      </p:sp>
      <p:sp>
        <p:nvSpPr>
          <p:cNvPr id="56325" name="Text Box 5"/>
          <p:cNvSpPr txBox="1">
            <a:spLocks noChangeArrowheads="1"/>
          </p:cNvSpPr>
          <p:nvPr/>
        </p:nvSpPr>
        <p:spPr bwMode="auto">
          <a:xfrm>
            <a:off x="136525" y="798513"/>
            <a:ext cx="4740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ysClr val="windowText" lastClr="000000"/>
              </a:solidFill>
              <a:effectLst/>
              <a:uLnTx/>
              <a:uFillTx/>
            </a:endParaRPr>
          </a:p>
        </p:txBody>
      </p:sp>
      <p:sp>
        <p:nvSpPr>
          <p:cNvPr id="56326" name="Text Box 6"/>
          <p:cNvSpPr txBox="1">
            <a:spLocks noChangeArrowheads="1"/>
          </p:cNvSpPr>
          <p:nvPr/>
        </p:nvSpPr>
        <p:spPr bwMode="auto">
          <a:xfrm>
            <a:off x="152400" y="990600"/>
            <a:ext cx="4648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800" b="0" i="0" u="none" strike="noStrike" kern="0" cap="none" spc="0" normalizeH="0" baseline="0" noProof="0">
                <a:ln>
                  <a:noFill/>
                </a:ln>
                <a:solidFill>
                  <a:sysClr val="windowText" lastClr="000000"/>
                </a:solidFill>
                <a:effectLst/>
                <a:uLnTx/>
                <a:uFillTx/>
              </a:rPr>
              <a:t>Noninvasive localization of abnormal brain region responsible for seizures using magnetic source imaging (MSI)</a:t>
            </a:r>
            <a:endParaRPr kumimoji="0" lang="en-US" altLang="en-US" sz="1800" b="0" i="0" u="none" strike="noStrike" kern="0" cap="none" spc="0" normalizeH="0" baseline="0" noProof="0">
              <a:ln>
                <a:noFill/>
              </a:ln>
              <a:solidFill>
                <a:sysClr val="windowText" lastClr="000000"/>
              </a:solidFill>
              <a:effectLst/>
              <a:uLnTx/>
              <a:uFillTx/>
            </a:endParaRPr>
          </a:p>
        </p:txBody>
      </p:sp>
      <p:sp>
        <p:nvSpPr>
          <p:cNvPr id="56327" name="Text Box 7"/>
          <p:cNvSpPr txBox="1">
            <a:spLocks noChangeArrowheads="1"/>
          </p:cNvSpPr>
          <p:nvPr/>
        </p:nvSpPr>
        <p:spPr bwMode="auto">
          <a:xfrm>
            <a:off x="2590800" y="5562600"/>
            <a:ext cx="4000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800" b="1" i="0" u="none" strike="noStrike" kern="0" cap="none" spc="0" normalizeH="0" baseline="0" noProof="0">
                <a:ln>
                  <a:noFill/>
                </a:ln>
                <a:solidFill>
                  <a:sysClr val="windowText" lastClr="000000"/>
                </a:solidFill>
                <a:effectLst/>
                <a:uLnTx/>
                <a:uFillTx/>
              </a:rPr>
              <a:t>EEG</a:t>
            </a:r>
            <a:endParaRPr kumimoji="0" lang="en-US" altLang="en-US" sz="800" b="1" i="0" u="none" strike="noStrike" kern="0" cap="none" spc="0" normalizeH="0" baseline="0" noProof="0">
              <a:ln>
                <a:noFill/>
              </a:ln>
              <a:solidFill>
                <a:sysClr val="windowText" lastClr="000000"/>
              </a:solidFill>
              <a:effectLst/>
              <a:uLnTx/>
              <a:uFillTx/>
            </a:endParaRPr>
          </a:p>
        </p:txBody>
      </p:sp>
      <p:sp>
        <p:nvSpPr>
          <p:cNvPr id="56328" name="Text Box 8"/>
          <p:cNvSpPr txBox="1">
            <a:spLocks noChangeArrowheads="1"/>
          </p:cNvSpPr>
          <p:nvPr/>
        </p:nvSpPr>
        <p:spPr bwMode="auto">
          <a:xfrm>
            <a:off x="2590800" y="4572000"/>
            <a:ext cx="5334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800" b="1" i="0" u="none" strike="noStrike" kern="0" cap="none" spc="0" normalizeH="0" baseline="0" noProof="0">
                <a:ln>
                  <a:noFill/>
                </a:ln>
                <a:solidFill>
                  <a:sysClr val="windowText" lastClr="000000"/>
                </a:solidFill>
                <a:effectLst/>
                <a:uLnTx/>
                <a:uFillTx/>
              </a:rPr>
              <a:t>MEG</a:t>
            </a:r>
            <a:endParaRPr kumimoji="0" lang="en-US" altLang="en-US" sz="800" b="1" i="0" u="none" strike="noStrike" kern="0" cap="none" spc="0" normalizeH="0" baseline="0" noProof="0">
              <a:ln>
                <a:noFill/>
              </a:ln>
              <a:solidFill>
                <a:sysClr val="windowText" lastClr="000000"/>
              </a:solidFill>
              <a:effectLst/>
              <a:uLnTx/>
              <a:uFillTx/>
            </a:endParaRPr>
          </a:p>
        </p:txBody>
      </p:sp>
      <p:pic>
        <p:nvPicPr>
          <p:cNvPr id="56329" name="Picture 9" descr="haninec meg0016"/>
          <p:cNvPicPr>
            <a:picLocks noChangeAspect="1" noChangeArrowheads="1"/>
          </p:cNvPicPr>
          <p:nvPr/>
        </p:nvPicPr>
        <p:blipFill>
          <a:blip r:embed="rId4">
            <a:extLst>
              <a:ext uri="{28A0092B-C50C-407E-A947-70E740481C1C}">
                <a14:useLocalDpi xmlns:a14="http://schemas.microsoft.com/office/drawing/2010/main" val="0"/>
              </a:ext>
            </a:extLst>
          </a:blip>
          <a:srcRect l="12947" t="18750" r="15625" b="6250"/>
          <a:stretch>
            <a:fillRect/>
          </a:stretch>
        </p:blipFill>
        <p:spPr bwMode="auto">
          <a:xfrm>
            <a:off x="7467600" y="152400"/>
            <a:ext cx="1524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descr="haninec meg0003"/>
          <p:cNvPicPr>
            <a:picLocks noChangeAspect="1" noChangeArrowheads="1"/>
          </p:cNvPicPr>
          <p:nvPr/>
        </p:nvPicPr>
        <p:blipFill>
          <a:blip r:embed="rId5">
            <a:extLst>
              <a:ext uri="{28A0092B-C50C-407E-A947-70E740481C1C}">
                <a14:useLocalDpi xmlns:a14="http://schemas.microsoft.com/office/drawing/2010/main" val="0"/>
              </a:ext>
            </a:extLst>
          </a:blip>
          <a:srcRect l="20313" t="21875" r="14063" b="15446"/>
          <a:stretch>
            <a:fillRect/>
          </a:stretch>
        </p:blipFill>
        <p:spPr bwMode="auto">
          <a:xfrm>
            <a:off x="5715000" y="152400"/>
            <a:ext cx="16764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6331" name="Text Box 11"/>
          <p:cNvSpPr txBox="1">
            <a:spLocks noChangeArrowheads="1"/>
          </p:cNvSpPr>
          <p:nvPr/>
        </p:nvSpPr>
        <p:spPr bwMode="auto">
          <a:xfrm>
            <a:off x="6477000" y="198120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400" b="0" i="0" u="none" strike="noStrike" kern="0" cap="none" spc="0" normalizeH="0" baseline="0" noProof="0">
                <a:ln>
                  <a:noFill/>
                </a:ln>
                <a:solidFill>
                  <a:srgbClr val="FF0000"/>
                </a:solidFill>
                <a:effectLst/>
                <a:uLnTx/>
                <a:uFillTx/>
              </a:rPr>
              <a:t>Frontal Lobe Epilepsy</a:t>
            </a:r>
            <a:endParaRPr kumimoji="0" lang="en-US" altLang="en-US" sz="1400" b="0" i="0" u="none" strike="noStrike" kern="0" cap="none" spc="0" normalizeH="0" baseline="0" noProof="0">
              <a:ln>
                <a:noFill/>
              </a:ln>
              <a:solidFill>
                <a:srgbClr val="FF0000"/>
              </a:solidFill>
              <a:effectLst/>
              <a:uLnTx/>
              <a:uFillTx/>
            </a:endParaRPr>
          </a:p>
        </p:txBody>
      </p:sp>
      <p:sp>
        <p:nvSpPr>
          <p:cNvPr id="56332" name="Text Box 12"/>
          <p:cNvSpPr txBox="1">
            <a:spLocks noChangeArrowheads="1"/>
          </p:cNvSpPr>
          <p:nvPr/>
        </p:nvSpPr>
        <p:spPr bwMode="auto">
          <a:xfrm>
            <a:off x="2286000" y="26670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CA" altLang="en-US" sz="1400" b="0" i="0" u="none" strike="noStrike" kern="0" cap="none" spc="0" normalizeH="0" baseline="0" noProof="0">
                <a:ln>
                  <a:noFill/>
                </a:ln>
                <a:solidFill>
                  <a:srgbClr val="FF0000"/>
                </a:solidFill>
                <a:effectLst/>
                <a:uLnTx/>
                <a:uFillTx/>
              </a:rPr>
              <a:t>Temporal Lobe Epilepsy</a:t>
            </a:r>
            <a:endParaRPr kumimoji="0" lang="en-US" altLang="en-US" sz="1400" b="0" i="0" u="none" strike="noStrike" kern="0" cap="none" spc="0" normalizeH="0" baseline="0" noProof="0">
              <a:ln>
                <a:noFill/>
              </a:ln>
              <a:solidFill>
                <a:srgbClr val="FF0000"/>
              </a:solidFill>
              <a:effectLst/>
              <a:uLnTx/>
              <a:uFillTx/>
            </a:endParaRPr>
          </a:p>
        </p:txBody>
      </p:sp>
      <p:sp>
        <p:nvSpPr>
          <p:cNvPr id="56333" name="Line 13"/>
          <p:cNvSpPr>
            <a:spLocks noChangeShapeType="1"/>
          </p:cNvSpPr>
          <p:nvPr/>
        </p:nvSpPr>
        <p:spPr bwMode="auto">
          <a:xfrm>
            <a:off x="3505200" y="2438400"/>
            <a:ext cx="510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27711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521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61244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Fleschin single spks and av.tif"/>
          <p:cNvPicPr>
            <a:picLocks noChangeAspect="1"/>
          </p:cNvPicPr>
          <p:nvPr/>
        </p:nvPicPr>
        <p:blipFill>
          <a:blip r:embed="rId2" cstate="print"/>
          <a:srcRect/>
          <a:stretch>
            <a:fillRect/>
          </a:stretch>
        </p:blipFill>
        <p:spPr bwMode="auto">
          <a:xfrm>
            <a:off x="0" y="812800"/>
            <a:ext cx="9144000" cy="5232400"/>
          </a:xfrm>
          <a:prstGeom prst="rect">
            <a:avLst/>
          </a:prstGeom>
          <a:noFill/>
          <a:ln w="9525">
            <a:noFill/>
            <a:miter lim="800000"/>
            <a:headEnd/>
            <a:tailEnd/>
          </a:ln>
        </p:spPr>
      </p:pic>
      <p:sp>
        <p:nvSpPr>
          <p:cNvPr id="3" name="TextBox 2"/>
          <p:cNvSpPr txBox="1"/>
          <p:nvPr/>
        </p:nvSpPr>
        <p:spPr>
          <a:xfrm>
            <a:off x="5840148" y="1087968"/>
            <a:ext cx="1998133" cy="276999"/>
          </a:xfrm>
          <a:prstGeom prst="rect">
            <a:avLst/>
          </a:prstGeom>
          <a:noFill/>
        </p:spPr>
        <p:txBody>
          <a:bodyPr wrap="square" rtlCol="0">
            <a:spAutoFit/>
          </a:bodyPr>
          <a:lstStyle/>
          <a:p>
            <a:r>
              <a:rPr lang="en-CA" sz="1200" dirty="0">
                <a:solidFill>
                  <a:srgbClr val="FFFF00"/>
                </a:solidFill>
              </a:rPr>
              <a:t>L	                       R</a:t>
            </a:r>
          </a:p>
        </p:txBody>
      </p:sp>
      <p:sp>
        <p:nvSpPr>
          <p:cNvPr id="4" name="TextBox 3"/>
          <p:cNvSpPr txBox="1"/>
          <p:nvPr/>
        </p:nvSpPr>
        <p:spPr>
          <a:xfrm>
            <a:off x="1238514" y="1087967"/>
            <a:ext cx="1998133" cy="276999"/>
          </a:xfrm>
          <a:prstGeom prst="rect">
            <a:avLst/>
          </a:prstGeom>
          <a:noFill/>
        </p:spPr>
        <p:txBody>
          <a:bodyPr wrap="square" rtlCol="0">
            <a:spAutoFit/>
          </a:bodyPr>
          <a:lstStyle/>
          <a:p>
            <a:r>
              <a:rPr lang="en-CA" sz="1200" dirty="0">
                <a:solidFill>
                  <a:srgbClr val="FFFF00"/>
                </a:solidFill>
              </a:rPr>
              <a:t>L	                       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6258" name="Picture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63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2051" descr="C:\Users\wennberg\Pictures\Figures for KC\Pt 4 fig sw redo bad electrode.TIF"/>
          <p:cNvPicPr>
            <a:picLocks noChangeAspect="1" noChangeArrowheads="1"/>
          </p:cNvPicPr>
          <p:nvPr/>
        </p:nvPicPr>
        <p:blipFill>
          <a:blip r:embed="rId3">
            <a:extLst>
              <a:ext uri="{28A0092B-C50C-407E-A947-70E740481C1C}">
                <a14:useLocalDpi xmlns:a14="http://schemas.microsoft.com/office/drawing/2010/main" val="0"/>
              </a:ext>
            </a:extLst>
          </a:blip>
          <a:srcRect t="71111" r="47562"/>
          <a:stretch>
            <a:fillRect/>
          </a:stretch>
        </p:blipFill>
        <p:spPr bwMode="auto">
          <a:xfrm>
            <a:off x="0" y="4873625"/>
            <a:ext cx="3124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6260" name="Oval 2052"/>
          <p:cNvSpPr>
            <a:spLocks noChangeArrowheads="1"/>
          </p:cNvSpPr>
          <p:nvPr/>
        </p:nvSpPr>
        <p:spPr bwMode="auto">
          <a:xfrm>
            <a:off x="152400" y="6324600"/>
            <a:ext cx="152400" cy="2286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6261" name="Oval 2053"/>
          <p:cNvSpPr>
            <a:spLocks noChangeArrowheads="1"/>
          </p:cNvSpPr>
          <p:nvPr/>
        </p:nvSpPr>
        <p:spPr bwMode="auto">
          <a:xfrm>
            <a:off x="1752600" y="5943600"/>
            <a:ext cx="152400" cy="152400"/>
          </a:xfrm>
          <a:prstGeom prst="ellipse">
            <a:avLst/>
          </a:prstGeom>
          <a:noFill/>
          <a:ln w="19050">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sysClr val="windowText" lastClr="000000"/>
              </a:solidFill>
              <a:effectLst/>
              <a:uLnTx/>
              <a:uFillTx/>
            </a:endParaRPr>
          </a:p>
        </p:txBody>
      </p:sp>
      <p:sp>
        <p:nvSpPr>
          <p:cNvPr id="96262" name="Text Box 2054"/>
          <p:cNvSpPr txBox="1">
            <a:spLocks noChangeArrowheads="1"/>
          </p:cNvSpPr>
          <p:nvPr/>
        </p:nvSpPr>
        <p:spPr bwMode="auto">
          <a:xfrm>
            <a:off x="4495800" y="46497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1887391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7522"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3" name="Text Box 1027"/>
          <p:cNvSpPr txBox="1">
            <a:spLocks noChangeArrowheads="1"/>
          </p:cNvSpPr>
          <p:nvPr/>
        </p:nvSpPr>
        <p:spPr bwMode="auto">
          <a:xfrm>
            <a:off x="4495800" y="5335588"/>
            <a:ext cx="29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altLang="en-US" sz="1800" b="0" i="0" u="none" strike="noStrike" kern="0" cap="none" spc="0" normalizeH="0" baseline="0" noProof="0">
                <a:ln>
                  <a:noFill/>
                </a:ln>
                <a:solidFill>
                  <a:srgbClr val="FF0000"/>
                </a:solidFill>
                <a:effectLst/>
                <a:uLnTx/>
                <a:uFillTx/>
              </a:rPr>
              <a:t>*</a:t>
            </a:r>
          </a:p>
        </p:txBody>
      </p:sp>
    </p:spTree>
    <p:extLst>
      <p:ext uri="{BB962C8B-B14F-4D97-AF65-F5344CB8AC3E}">
        <p14:creationId xmlns:p14="http://schemas.microsoft.com/office/powerpoint/2010/main" val="1833916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3429000"/>
            <a:ext cx="3162300" cy="133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70450"/>
            <a:ext cx="57054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My Documents\april 2007 pac\fle ecog placement.jpg"/>
          <p:cNvPicPr>
            <a:picLocks noChangeAspect="1" noChangeArrowheads="1"/>
          </p:cNvPicPr>
          <p:nvPr/>
        </p:nvPicPr>
        <p:blipFill>
          <a:blip r:embed="rId5" cstate="print">
            <a:extLst>
              <a:ext uri="{28A0092B-C50C-407E-A947-70E740481C1C}">
                <a14:useLocalDpi xmlns:a14="http://schemas.microsoft.com/office/drawing/2010/main" val="0"/>
              </a:ext>
            </a:extLst>
          </a:blip>
          <a:srcRect l="7018" t="7654" r="7018" b="23465"/>
          <a:stretch>
            <a:fillRect/>
          </a:stretch>
        </p:blipFill>
        <p:spPr bwMode="auto">
          <a:xfrm>
            <a:off x="6019800" y="0"/>
            <a:ext cx="283527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5975" y="4867275"/>
            <a:ext cx="32480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41431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80963"/>
            <a:ext cx="6486525"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842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513" y="71438"/>
            <a:ext cx="6276975"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509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ardiology_Design 1 (2)">
  <a:themeElements>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rdiology_Design 1 (2)">
      <a:majorFont>
        <a:latin typeface="Centaur MT"/>
        <a:ea typeface="ヒラギノ角ゴ Pro W3"/>
        <a:cs typeface=""/>
      </a:majorFont>
      <a:minorFont>
        <a:latin typeface="Centaur MT"/>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lnDef>
  </a:objectDefaults>
  <a:extraClrSchemeLst>
    <a:extraClrScheme>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rdiology_Design 1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rdiology_Design 1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rdiology_Design 1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rdiology_Design 1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rdiology_Design 1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rdiology_Design 1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rdiology_Design 1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rdiology_Design 1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rdiology_Design 1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rdiology_Design 1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rdiology_Design 1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Cardiology_Design 1 (2)">
  <a:themeElements>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rdiology_Design 1 (2)">
      <a:majorFont>
        <a:latin typeface="Centaur MT"/>
        <a:ea typeface="ヒラギノ角ゴ Pro W3"/>
        <a:cs typeface=""/>
      </a:majorFont>
      <a:minorFont>
        <a:latin typeface="Centaur MT"/>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lnDef>
  </a:objectDefaults>
  <a:extraClrSchemeLst>
    <a:extraClrScheme>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rdiology_Design 1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rdiology_Design 1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rdiology_Design 1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rdiology_Design 1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rdiology_Design 1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rdiology_Design 1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rdiology_Design 1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rdiology_Design 1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rdiology_Design 1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rdiology_Design 1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rdiology_Design 1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895</TotalTime>
  <Words>888</Words>
  <Application>Microsoft Office PowerPoint</Application>
  <PresentationFormat>On-screen Show (4:3)</PresentationFormat>
  <Paragraphs>151</Paragraphs>
  <Slides>68</Slides>
  <Notes>0</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68</vt:i4>
      </vt:variant>
    </vt:vector>
  </HeadingPairs>
  <TitlesOfParts>
    <vt:vector size="77" baseType="lpstr">
      <vt:lpstr>1_Cardiology_Design 1 (2)</vt:lpstr>
      <vt:lpstr>2_Office Theme</vt:lpstr>
      <vt:lpstr>Default Design</vt:lpstr>
      <vt:lpstr>1_Default Design</vt:lpstr>
      <vt:lpstr>2_Cardiology_Design 1 (2)</vt:lpstr>
      <vt:lpstr>Office Theme</vt:lpstr>
      <vt:lpstr>Pulse</vt:lpstr>
      <vt:lpstr>Bitmap Image</vt:lpstr>
      <vt:lpstr>Photo Editor Photo</vt:lpstr>
      <vt:lpstr>PowerPoint Presentation</vt:lpstr>
      <vt:lpstr>PowerPoint Presentation</vt:lpstr>
      <vt:lpstr>Rasmussen’s levels of localization</vt:lpstr>
      <vt:lpstr>PowerPoint Presentation</vt:lpstr>
      <vt:lpstr>The interictal spike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UHN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Mitchell Goldhar MEG Unit</dc:title>
  <dc:creator>Gilmer, Charles</dc:creator>
  <cp:lastModifiedBy>Wennberg, Dr. Richard</cp:lastModifiedBy>
  <cp:revision>98</cp:revision>
  <dcterms:created xsi:type="dcterms:W3CDTF">2015-06-18T17:09:13Z</dcterms:created>
  <dcterms:modified xsi:type="dcterms:W3CDTF">2016-10-12T15:39:31Z</dcterms:modified>
</cp:coreProperties>
</file>