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2D258-4916-F54A-8F5A-7CD47347E6C0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DC333-3260-1142-A886-E06B15154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9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51BF1A-4AF0-4944-9172-82912D48B1B6}" type="slidenum">
              <a:rPr lang="en-US">
                <a:solidFill>
                  <a:schemeClr val="tx1"/>
                </a:solidFill>
              </a:rPr>
              <a:pPr eaLnBrk="1" hangingPunct="1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Fig 2 in K &amp; M 1980 (CJPP): all data from same run – time of responses (evoked by fimbrial stim) is indicated in E and F:  big drop in [Ca] corresponds to time when slow negative wave appears in D!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7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9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E013-70C9-6243-87D3-502357D6E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552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4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0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6F41-8E65-5540-821E-F8A81A714B53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A3022-7738-544D-BEFA-D7625C441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8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DSCF0994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2130426"/>
            <a:ext cx="9144000" cy="4912238"/>
            <a:chOff x="0" y="2130426"/>
            <a:chExt cx="9144000" cy="4912238"/>
          </a:xfrm>
        </p:grpSpPr>
        <p:sp>
          <p:nvSpPr>
            <p:cNvPr id="5" name="Rectangle 4"/>
            <p:cNvSpPr/>
            <p:nvPr/>
          </p:nvSpPr>
          <p:spPr>
            <a:xfrm>
              <a:off x="204478" y="2130426"/>
              <a:ext cx="726180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/>
                <a:t>Neuronal and Ionic Dynamics in Relation to Seizure Onset and Termination </a:t>
              </a:r>
              <a:r>
                <a:rPr lang="en-US" sz="3200" dirty="0" smtClean="0"/>
                <a:t>	</a:t>
              </a:r>
              <a:endParaRPr lang="en-US" sz="3200" dirty="0"/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6804390" y="4382238"/>
              <a:ext cx="2339610" cy="2475761"/>
            </a:xfrm>
            <a:prstGeom prst="bentArrow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fr-CA" sz="2000" b="1" dirty="0" smtClean="0">
                  <a:solidFill>
                    <a:schemeClr val="tx1"/>
                  </a:solidFill>
                  <a:latin typeface="Calibri" charset="0"/>
                </a:rPr>
                <a:t>Timofeev Igor </a:t>
              </a:r>
            </a:p>
            <a:p>
              <a:pPr algn="l">
                <a:spcBef>
                  <a:spcPct val="0"/>
                </a:spcBef>
              </a:pPr>
              <a:r>
                <a:rPr lang="fr-CA" sz="2000" dirty="0" smtClean="0">
                  <a:solidFill>
                    <a:schemeClr val="tx1"/>
                  </a:solidFill>
                </a:rPr>
                <a:t>Centre de recherche de l'Institut universitaire en santé mentale de Québec (CRIUSMQ)</a:t>
              </a:r>
            </a:p>
            <a:p>
              <a:pPr algn="l">
                <a:spcBef>
                  <a:spcPct val="0"/>
                </a:spcBef>
              </a:pPr>
              <a:r>
                <a:rPr lang="fr-CA" sz="2000" i="1" dirty="0" smtClean="0">
                  <a:solidFill>
                    <a:schemeClr val="tx1"/>
                  </a:solidFill>
                  <a:latin typeface="Calibri" charset="0"/>
                </a:rPr>
                <a:t>Québec, Canada G1J 2G3</a:t>
              </a:r>
              <a:endParaRPr lang="fr-CA" sz="2000" i="1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5103672"/>
              <a:ext cx="383538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/>
            </a:p>
            <a:p>
              <a:r>
                <a:rPr lang="en-US" sz="2000" dirty="0"/>
                <a:t> </a:t>
              </a:r>
              <a:r>
                <a:rPr lang="en-US" sz="2000" b="1" dirty="0"/>
                <a:t>Canadian League Against Epilepsy </a:t>
              </a:r>
              <a:endParaRPr lang="en-US" sz="2000" dirty="0"/>
            </a:p>
            <a:p>
              <a:r>
                <a:rPr lang="en-US" sz="2000" b="1" dirty="0"/>
                <a:t>Scientific Meeting </a:t>
              </a:r>
              <a:endParaRPr lang="en-US" sz="2000" dirty="0"/>
            </a:p>
            <a:p>
              <a:r>
                <a:rPr lang="en-US" sz="2000" b="1" dirty="0"/>
                <a:t>October 14 – 16, 2016 </a:t>
              </a:r>
              <a:endParaRPr lang="en-US" sz="2000" dirty="0"/>
            </a:p>
            <a:p>
              <a:r>
                <a:rPr lang="en-US" sz="2000" b="1" dirty="0"/>
                <a:t>Hotel PUR Quebec, Quebec City </a:t>
              </a:r>
              <a:r>
                <a:rPr lang="en-US" sz="2000" dirty="0"/>
                <a:t>	</a:t>
              </a:r>
            </a:p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75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085975"/>
            <a:ext cx="71151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0" y="640080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latin typeface="Tahoma" charset="0"/>
              </a:rPr>
              <a:t>Seigneur J, Timofeev I,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9" y="5486400"/>
            <a:ext cx="95491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8" descr="DSCF06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0" y="2438400"/>
            <a:ext cx="5562600" cy="4171950"/>
          </a:xfrm>
          <a:noFill/>
        </p:spPr>
      </p:pic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Depression of cortically evoked EPSPs after seizures</a:t>
            </a:r>
          </a:p>
        </p:txBody>
      </p:sp>
      <p:sp>
        <p:nvSpPr>
          <p:cNvPr id="79875" name="Rectangle 7"/>
          <p:cNvSpPr>
            <a:spLocks noChangeArrowheads="1"/>
          </p:cNvSpPr>
          <p:nvPr/>
        </p:nvSpPr>
        <p:spPr bwMode="auto">
          <a:xfrm>
            <a:off x="914400" y="6553200"/>
            <a:ext cx="1927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Nita </a:t>
            </a:r>
            <a:r>
              <a:rPr lang="en-US" b="0" dirty="0" smtClean="0">
                <a:solidFill>
                  <a:schemeClr val="tx1"/>
                </a:solidFill>
              </a:rPr>
              <a:t>D et el., </a:t>
            </a:r>
            <a:r>
              <a:rPr lang="en-US" b="0" dirty="0">
                <a:solidFill>
                  <a:schemeClr val="tx1"/>
                </a:solidFill>
              </a:rPr>
              <a:t>2007. </a:t>
            </a:r>
          </a:p>
        </p:txBody>
      </p:sp>
      <p:pic>
        <p:nvPicPr>
          <p:cNvPr id="79876" name="Picture 4" descr="TimofeevFig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2050" y="1295400"/>
            <a:ext cx="5289550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75216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810000" cy="44323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Selective enhancement of neocortical ripples during seizures.</a:t>
            </a:r>
            <a:br>
              <a:rPr lang="en-US" sz="4000">
                <a:latin typeface="Arial" charset="0"/>
                <a:cs typeface="Arial" charset="0"/>
              </a:rPr>
            </a:br>
            <a:endParaRPr lang="en-US" sz="4000">
              <a:latin typeface="Arial" charset="0"/>
              <a:cs typeface="Arial" charset="0"/>
            </a:endParaRP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0"/>
            <a:ext cx="5105400" cy="6896100"/>
          </a:xfrm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62200" y="66135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tx1"/>
                </a:solidFill>
                <a:latin typeface="Tahoma" charset="0"/>
              </a:rPr>
              <a:t>(Grenier et al., 2003)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118100"/>
            <a:ext cx="575975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The ultrastructure and size distribution of connexon pores in buffers containing different divalent cations.</a:t>
            </a:r>
            <a:r>
              <a:rPr lang="en-US" sz="2800">
                <a:latin typeface="Arial" charset="0"/>
                <a:cs typeface="Arial" charset="0"/>
              </a:rPr>
              <a:t/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Thimm, J. et al., </a:t>
            </a:r>
            <a:r>
              <a:rPr lang="en-US" sz="1800" i="1">
                <a:latin typeface="Arial" charset="0"/>
                <a:cs typeface="Arial" charset="0"/>
              </a:rPr>
              <a:t>J Biol Chem</a:t>
            </a:r>
            <a:r>
              <a:rPr lang="en-US" sz="1800">
                <a:latin typeface="Arial" charset="0"/>
                <a:cs typeface="Arial" charset="0"/>
              </a:rPr>
              <a:t> </a:t>
            </a:r>
            <a:r>
              <a:rPr lang="en-US" sz="1800" b="1">
                <a:latin typeface="Arial" charset="0"/>
                <a:cs typeface="Arial" charset="0"/>
              </a:rPr>
              <a:t>280</a:t>
            </a:r>
            <a:r>
              <a:rPr lang="en-US" sz="1800">
                <a:latin typeface="Arial" charset="0"/>
                <a:cs typeface="Arial" charset="0"/>
              </a:rPr>
              <a:t>, 10646-10654 (2005).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9800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77424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0480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Halothane diminishes ripples and stops seizures.</a:t>
            </a:r>
            <a:br>
              <a:rPr lang="en-US" sz="3200" dirty="0">
                <a:latin typeface="Arial" charset="0"/>
                <a:cs typeface="Arial" charset="0"/>
              </a:rPr>
            </a:b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0"/>
            <a:ext cx="5791200" cy="6858000"/>
          </a:xfrm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447800" y="6613525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tx1"/>
                </a:solidFill>
                <a:latin typeface="Tahoma" charset="0"/>
              </a:rPr>
              <a:t>(Grenier et al., 2003)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648200"/>
            <a:ext cx="575975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3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stops seizures?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6500"/>
            <a:ext cx="8813800" cy="565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6477000"/>
            <a:ext cx="174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Timofeev, 2010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56300"/>
            <a:ext cx="575975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5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87"/>
            <a:ext cx="8229600" cy="93001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 seizure induced by partial </a:t>
            </a:r>
            <a:r>
              <a:rPr lang="en-US" sz="2800" dirty="0" err="1" smtClean="0"/>
              <a:t>deafferentation</a:t>
            </a:r>
            <a:r>
              <a:rPr lang="en-US" sz="2800" dirty="0" smtClean="0"/>
              <a:t> of left </a:t>
            </a:r>
            <a:r>
              <a:rPr lang="en-US" sz="2800" dirty="0" err="1" smtClean="0"/>
              <a:t>suprasylvian</a:t>
            </a:r>
            <a:r>
              <a:rPr lang="en-US" sz="2800" dirty="0" smtClean="0"/>
              <a:t> </a:t>
            </a:r>
            <a:r>
              <a:rPr lang="en-US" sz="2800" dirty="0" err="1" smtClean="0"/>
              <a:t>gyrus</a:t>
            </a:r>
            <a:r>
              <a:rPr lang="en-US" sz="2800" dirty="0" smtClean="0"/>
              <a:t> of cat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70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2451" y="6292334"/>
            <a:ext cx="215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Timofeev et al., 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737" y="60587"/>
            <a:ext cx="79212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2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-152400"/>
            <a:ext cx="8229600" cy="990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General conclusion</a:t>
            </a:r>
          </a:p>
        </p:txBody>
      </p:sp>
      <p:pic>
        <p:nvPicPr>
          <p:cNvPr id="5017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926263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7239000" y="6477000"/>
            <a:ext cx="1203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tx1"/>
                </a:solidFill>
                <a:latin typeface="Tahoma" charset="0"/>
              </a:rPr>
              <a:t>(Timofeev, 2010)</a:t>
            </a:r>
          </a:p>
        </p:txBody>
      </p:sp>
    </p:spTree>
    <p:extLst>
      <p:ext uri="{BB962C8B-B14F-4D97-AF65-F5344CB8AC3E}">
        <p14:creationId xmlns:p14="http://schemas.microsoft.com/office/powerpoint/2010/main" val="65796128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02" y="33921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2545" y="4959624"/>
            <a:ext cx="43751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dirty="0">
                <a:latin typeface="Times New Roman" charset="0"/>
                <a:cs typeface="Times New Roman" charset="0"/>
              </a:rPr>
              <a:t>Supported by:</a:t>
            </a:r>
          </a:p>
          <a:p>
            <a:pPr eaLnBrk="1" hangingPunct="1"/>
            <a:r>
              <a:rPr lang="en-US" sz="1600" b="0" dirty="0">
                <a:latin typeface="Times New Roman" charset="0"/>
                <a:cs typeface="Times New Roman" charset="0"/>
              </a:rPr>
              <a:t>Canadian Institutes of Health Research, </a:t>
            </a:r>
          </a:p>
          <a:p>
            <a:pPr eaLnBrk="1" hangingPunct="1"/>
            <a:r>
              <a:rPr lang="en-US" sz="1600" b="0" dirty="0">
                <a:latin typeface="Times New Roman" charset="0"/>
                <a:cs typeface="Times New Roman" charset="0"/>
              </a:rPr>
              <a:t>Canada Foundation for Innovation,</a:t>
            </a:r>
          </a:p>
          <a:p>
            <a:pPr eaLnBrk="1" hangingPunct="1"/>
            <a:r>
              <a:rPr lang="en-US" sz="1600" b="0" dirty="0">
                <a:latin typeface="Times New Roman" charset="0"/>
                <a:cs typeface="Times New Roman" charset="0"/>
              </a:rPr>
              <a:t>Natural sciences and engineering Research Council</a:t>
            </a:r>
          </a:p>
          <a:p>
            <a:pPr eaLnBrk="1" hangingPunct="1"/>
            <a:r>
              <a:rPr lang="en-US" sz="1600" b="0" dirty="0">
                <a:latin typeface="Times New Roman" charset="0"/>
                <a:cs typeface="Times New Roman" charset="0"/>
              </a:rPr>
              <a:t>National Institute of Health,</a:t>
            </a:r>
          </a:p>
          <a:p>
            <a:pPr eaLnBrk="1" hangingPunct="1"/>
            <a:r>
              <a:rPr lang="fr-CA" sz="1600" b="0" dirty="0">
                <a:latin typeface="Times New Roman" charset="0"/>
                <a:cs typeface="Times New Roman" charset="0"/>
              </a:rPr>
              <a:t>Fonds de la Recherche en Santé du Québec</a:t>
            </a:r>
          </a:p>
          <a:p>
            <a:pPr eaLnBrk="1" hangingPunct="1"/>
            <a:r>
              <a:rPr lang="fr-CA" sz="1600" b="0" dirty="0" err="1">
                <a:latin typeface="Times New Roman" charset="0"/>
                <a:cs typeface="Times New Roman" charset="0"/>
              </a:rPr>
              <a:t>My</a:t>
            </a:r>
            <a:r>
              <a:rPr lang="fr-CA" sz="1600" b="0" dirty="0">
                <a:latin typeface="Times New Roman" charset="0"/>
                <a:cs typeface="Times New Roman" charset="0"/>
              </a:rPr>
              <a:t> </a:t>
            </a:r>
            <a:r>
              <a:rPr lang="fr-CA" sz="1600" b="0" dirty="0" err="1">
                <a:latin typeface="Times New Roman" charset="0"/>
                <a:cs typeface="Times New Roman" charset="0"/>
              </a:rPr>
              <a:t>family</a:t>
            </a:r>
            <a:r>
              <a:rPr lang="en-US" sz="1600" b="0" dirty="0">
                <a:latin typeface="Times New Roman" charset="0"/>
                <a:cs typeface="Times New Roman" charset="0"/>
              </a:rPr>
              <a:t>.</a:t>
            </a:r>
            <a:endParaRPr lang="en-CA" sz="16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02" y="1495900"/>
            <a:ext cx="1424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Bosses:</a:t>
            </a:r>
          </a:p>
          <a:p>
            <a:r>
              <a:rPr lang="en-US" dirty="0" smtClean="0"/>
              <a:t>V. </a:t>
            </a:r>
            <a:r>
              <a:rPr lang="en-US" dirty="0" err="1" smtClean="0"/>
              <a:t>Taranenko</a:t>
            </a:r>
            <a:endParaRPr lang="en-US" dirty="0" smtClean="0"/>
          </a:p>
          <a:p>
            <a:r>
              <a:rPr lang="en-US" b="1" dirty="0" err="1" smtClean="0"/>
              <a:t>M.Steriade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1894" y="1482210"/>
            <a:ext cx="151161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Collaborators:</a:t>
            </a:r>
          </a:p>
          <a:p>
            <a:r>
              <a:rPr lang="en-US" b="1" dirty="0" smtClean="0"/>
              <a:t>M. </a:t>
            </a:r>
            <a:r>
              <a:rPr lang="en-US" b="1" dirty="0" err="1" smtClean="0"/>
              <a:t>Bazhenov</a:t>
            </a:r>
            <a:endParaRPr lang="en-US" b="1" dirty="0" smtClean="0"/>
          </a:p>
          <a:p>
            <a:r>
              <a:rPr lang="en-US" b="1" dirty="0" smtClean="0"/>
              <a:t>T. </a:t>
            </a:r>
            <a:r>
              <a:rPr lang="en-US" b="1" dirty="0" err="1" smtClean="0"/>
              <a:t>Sejnowski</a:t>
            </a:r>
            <a:endParaRPr lang="en-US" b="1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Destexhe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Volgushev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/>
              <a:t>Beaulieu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0829" y="1482210"/>
            <a:ext cx="1592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Post-Docs:</a:t>
            </a:r>
          </a:p>
          <a:p>
            <a:r>
              <a:rPr lang="en-US" b="1" dirty="0" err="1" smtClean="0">
                <a:solidFill>
                  <a:srgbClr val="000000"/>
                </a:solidFill>
              </a:rPr>
              <a:t>Cissé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Y.</a:t>
            </a:r>
          </a:p>
          <a:p>
            <a:r>
              <a:rPr lang="en-US" dirty="0" err="1" smtClean="0"/>
              <a:t>Toplonik</a:t>
            </a:r>
            <a:r>
              <a:rPr lang="en-US" dirty="0" smtClean="0"/>
              <a:t> </a:t>
            </a:r>
            <a:r>
              <a:rPr lang="en-US" dirty="0"/>
              <a:t>L.</a:t>
            </a:r>
          </a:p>
          <a:p>
            <a:r>
              <a:rPr lang="en-US" dirty="0"/>
              <a:t>Crochet S.</a:t>
            </a:r>
          </a:p>
          <a:p>
            <a:r>
              <a:rPr lang="en-US" dirty="0" err="1"/>
              <a:t>Akhmetova</a:t>
            </a:r>
            <a:r>
              <a:rPr lang="en-US" dirty="0"/>
              <a:t> E</a:t>
            </a:r>
            <a:r>
              <a:rPr lang="en-US" dirty="0" smtClean="0"/>
              <a:t>.</a:t>
            </a:r>
          </a:p>
          <a:p>
            <a:r>
              <a:rPr lang="en-US" dirty="0" err="1"/>
              <a:t>Feresko</a:t>
            </a:r>
            <a:r>
              <a:rPr lang="en-US" dirty="0"/>
              <a:t> A.</a:t>
            </a:r>
          </a:p>
          <a:p>
            <a:r>
              <a:rPr lang="en-US" dirty="0"/>
              <a:t>Kovacs K.</a:t>
            </a:r>
          </a:p>
          <a:p>
            <a:r>
              <a:rPr lang="en-US" dirty="0" err="1" smtClean="0"/>
              <a:t>Pinard</a:t>
            </a:r>
            <a:r>
              <a:rPr lang="en-US" dirty="0" smtClean="0"/>
              <a:t> C. </a:t>
            </a:r>
            <a:r>
              <a:rPr lang="en-US" b="1" dirty="0" smtClean="0"/>
              <a:t>Grand L.</a:t>
            </a:r>
            <a:endParaRPr lang="en-US" b="1" dirty="0"/>
          </a:p>
          <a:p>
            <a:r>
              <a:rPr lang="en-US" dirty="0" err="1" smtClean="0"/>
              <a:t>Sherozia</a:t>
            </a:r>
            <a:r>
              <a:rPr lang="en-US" dirty="0"/>
              <a:t> </a:t>
            </a:r>
            <a:r>
              <a:rPr lang="en-US" dirty="0" smtClean="0"/>
              <a:t>M.</a:t>
            </a:r>
          </a:p>
          <a:p>
            <a:r>
              <a:rPr lang="en-US" dirty="0" err="1" smtClean="0"/>
              <a:t>Kusmierczak</a:t>
            </a:r>
            <a:r>
              <a:rPr lang="en-US" dirty="0" smtClean="0"/>
              <a:t> M.</a:t>
            </a:r>
            <a:endParaRPr lang="en-US" dirty="0"/>
          </a:p>
          <a:p>
            <a:r>
              <a:rPr lang="en-US" dirty="0" err="1" smtClean="0"/>
              <a:t>Bukhtiyarova</a:t>
            </a:r>
            <a:r>
              <a:rPr lang="en-US" dirty="0" smtClean="0"/>
              <a:t> O.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33662" y="1463281"/>
            <a:ext cx="1851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PhDs:</a:t>
            </a:r>
          </a:p>
          <a:p>
            <a:r>
              <a:rPr lang="en-US" dirty="0" err="1" smtClean="0"/>
              <a:t>Grenier</a:t>
            </a:r>
            <a:r>
              <a:rPr lang="en-US" dirty="0" smtClean="0"/>
              <a:t> </a:t>
            </a:r>
            <a:r>
              <a:rPr lang="en-US" dirty="0"/>
              <a:t>F.</a:t>
            </a:r>
          </a:p>
          <a:p>
            <a:r>
              <a:rPr lang="en-US" dirty="0" err="1" smtClean="0"/>
              <a:t>Fuenteallba</a:t>
            </a:r>
            <a:r>
              <a:rPr lang="en-US" dirty="0" smtClean="0"/>
              <a:t> </a:t>
            </a:r>
            <a:r>
              <a:rPr lang="en-US" dirty="0"/>
              <a:t>P.</a:t>
            </a:r>
          </a:p>
          <a:p>
            <a:r>
              <a:rPr lang="en-US" dirty="0" err="1" smtClean="0"/>
              <a:t>Rosanova</a:t>
            </a:r>
            <a:r>
              <a:rPr lang="en-US" dirty="0" smtClean="0"/>
              <a:t> </a:t>
            </a:r>
            <a:r>
              <a:rPr lang="en-US" dirty="0"/>
              <a:t>M.</a:t>
            </a:r>
          </a:p>
          <a:p>
            <a:r>
              <a:rPr lang="en-US" b="1" dirty="0" err="1" smtClean="0"/>
              <a:t>Chauvette</a:t>
            </a:r>
            <a:r>
              <a:rPr lang="en-US" b="1" dirty="0" smtClean="0"/>
              <a:t> </a:t>
            </a:r>
            <a:r>
              <a:rPr lang="en-US" b="1" dirty="0"/>
              <a:t>S.</a:t>
            </a:r>
          </a:p>
          <a:p>
            <a:r>
              <a:rPr lang="en-US" b="1" dirty="0"/>
              <a:t>Nita D.</a:t>
            </a:r>
          </a:p>
          <a:p>
            <a:r>
              <a:rPr lang="en-US" b="1" dirty="0" smtClean="0"/>
              <a:t>Seigneur </a:t>
            </a:r>
            <a:r>
              <a:rPr lang="en-US" b="1" dirty="0"/>
              <a:t>J.</a:t>
            </a:r>
          </a:p>
          <a:p>
            <a:r>
              <a:rPr lang="en-US" dirty="0" err="1"/>
              <a:t>Avramescu</a:t>
            </a:r>
            <a:r>
              <a:rPr lang="en-US" dirty="0"/>
              <a:t> S.</a:t>
            </a:r>
          </a:p>
          <a:p>
            <a:r>
              <a:rPr lang="en-US" dirty="0" err="1" smtClean="0"/>
              <a:t>Zomorrodi</a:t>
            </a:r>
            <a:r>
              <a:rPr lang="en-US" dirty="0" smtClean="0"/>
              <a:t> </a:t>
            </a:r>
            <a:r>
              <a:rPr lang="en-US" dirty="0"/>
              <a:t>R.</a:t>
            </a:r>
          </a:p>
          <a:p>
            <a:r>
              <a:rPr lang="en-US" dirty="0" smtClean="0"/>
              <a:t>Lemieux M.</a:t>
            </a:r>
          </a:p>
          <a:p>
            <a:r>
              <a:rPr lang="en-US" dirty="0" smtClean="0"/>
              <a:t>Lobo </a:t>
            </a:r>
            <a:r>
              <a:rPr lang="en-US" dirty="0"/>
              <a:t>de </a:t>
            </a:r>
            <a:r>
              <a:rPr lang="en-US" dirty="0" err="1" smtClean="0"/>
              <a:t>França</a:t>
            </a:r>
            <a:r>
              <a:rPr lang="en-US" dirty="0" smtClean="0"/>
              <a:t> B.</a:t>
            </a:r>
          </a:p>
          <a:p>
            <a:r>
              <a:rPr lang="en-US" dirty="0" err="1" smtClean="0"/>
              <a:t>Soltani</a:t>
            </a:r>
            <a:r>
              <a:rPr lang="en-US" dirty="0" smtClean="0"/>
              <a:t> 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84794" y="1460353"/>
            <a:ext cx="160944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Master’s:.</a:t>
            </a:r>
            <a:endParaRPr lang="en-US" dirty="0"/>
          </a:p>
          <a:p>
            <a:r>
              <a:rPr lang="en-US" b="1" dirty="0" err="1"/>
              <a:t>Boucetta</a:t>
            </a:r>
            <a:r>
              <a:rPr lang="en-US" b="1" dirty="0"/>
              <a:t> S.</a:t>
            </a:r>
          </a:p>
          <a:p>
            <a:r>
              <a:rPr lang="en-US" dirty="0" err="1" smtClean="0"/>
              <a:t>Pokidchenko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Boucher </a:t>
            </a:r>
            <a:r>
              <a:rPr lang="en-US" dirty="0" smtClean="0"/>
              <a:t>J.-F.</a:t>
            </a:r>
            <a:endParaRPr lang="en-US" dirty="0"/>
          </a:p>
          <a:p>
            <a:r>
              <a:rPr lang="en-US" dirty="0" err="1"/>
              <a:t>Lajeunesse</a:t>
            </a:r>
            <a:r>
              <a:rPr lang="en-US" dirty="0"/>
              <a:t> </a:t>
            </a:r>
            <a:r>
              <a:rPr lang="en-US" dirty="0" smtClean="0"/>
              <a:t>F.</a:t>
            </a:r>
          </a:p>
          <a:p>
            <a:r>
              <a:rPr lang="en-US" dirty="0" err="1" smtClean="0"/>
              <a:t>Ozur</a:t>
            </a:r>
            <a:r>
              <a:rPr lang="en-US" dirty="0" smtClean="0"/>
              <a:t> 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8214" y="4911887"/>
            <a:ext cx="2003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Technicians: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Giguere</a:t>
            </a:r>
            <a:endParaRPr lang="en-US" dirty="0" smtClean="0"/>
          </a:p>
          <a:p>
            <a:r>
              <a:rPr lang="en-US" dirty="0" smtClean="0"/>
              <a:t>S. </a:t>
            </a:r>
            <a:r>
              <a:rPr lang="en-US" dirty="0" err="1" smtClean="0"/>
              <a:t>Ftomov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93750" y="5985883"/>
            <a:ext cx="352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summer students and trainees of collaborators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296" y="0"/>
            <a:ext cx="10205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9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791228"/>
            <a:ext cx="4572000" cy="3524150"/>
            <a:chOff x="0" y="791228"/>
            <a:chExt cx="4572000" cy="3524150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3100325"/>
                </p:ext>
              </p:extLst>
            </p:nvPr>
          </p:nvGraphicFramePr>
          <p:xfrm>
            <a:off x="658187" y="3838216"/>
            <a:ext cx="1516003" cy="47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Drawing" r:id="rId4" imgW="6804837" imgH="2153852" progId="Canvas.Drawing.7">
                    <p:embed/>
                  </p:oleObj>
                </mc:Choice>
                <mc:Fallback>
                  <p:oleObj name="Drawing" r:id="rId4" imgW="6804837" imgH="2153852" progId="Canvas.Drawing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187" y="3838216"/>
                          <a:ext cx="1516003" cy="47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0" y="791228"/>
              <a:ext cx="4572000" cy="30469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Relationships </a:t>
              </a:r>
              <a:r>
                <a:rPr lang="en-US" sz="2400" b="1" dirty="0">
                  <a:solidFill>
                    <a:srgbClr val="FFFF00"/>
                  </a:solidFill>
                </a:rPr>
                <a:t>with commercial interests: </a:t>
              </a:r>
              <a:endParaRPr lang="en-US" sz="2400" b="1" dirty="0" smtClean="0">
                <a:solidFill>
                  <a:srgbClr val="FFFF00"/>
                </a:solidFill>
              </a:endParaRPr>
            </a:p>
            <a:p>
              <a:r>
                <a:rPr lang="en-US" b="1" dirty="0" smtClean="0">
                  <a:solidFill>
                    <a:srgbClr val="FFFF00"/>
                  </a:solidFill>
                </a:rPr>
                <a:t>Grants</a:t>
              </a:r>
              <a:r>
                <a:rPr lang="en-US" b="1" dirty="0">
                  <a:solidFill>
                    <a:srgbClr val="FFFF00"/>
                  </a:solidFill>
                </a:rPr>
                <a:t>/Research Support</a:t>
              </a:r>
              <a:r>
                <a:rPr lang="en-US" b="1" dirty="0" smtClean="0">
                  <a:solidFill>
                    <a:srgbClr val="FFFF00"/>
                  </a:solidFill>
                </a:rPr>
                <a:t>:</a:t>
              </a:r>
            </a:p>
            <a:p>
              <a:endParaRPr lang="en-US" b="1" dirty="0">
                <a:solidFill>
                  <a:srgbClr val="FFFF00"/>
                </a:solidFill>
              </a:endParaRPr>
            </a:p>
            <a:p>
              <a:endParaRPr lang="en-US" b="1" dirty="0" smtClean="0">
                <a:solidFill>
                  <a:srgbClr val="FFFF00"/>
                </a:solidFill>
              </a:endParaRPr>
            </a:p>
            <a:p>
              <a:endParaRPr lang="en-US" dirty="0">
                <a:solidFill>
                  <a:srgbClr val="FFFF00"/>
                </a:solidFill>
              </a:endParaRPr>
            </a:p>
            <a:p>
              <a:r>
                <a:rPr lang="en-US" b="1" dirty="0">
                  <a:solidFill>
                    <a:srgbClr val="FFFF00"/>
                  </a:solidFill>
                </a:rPr>
                <a:t>Speakers Bureau/Honoraria: </a:t>
              </a:r>
              <a:r>
                <a:rPr lang="en-US" u="sng" dirty="0" smtClean="0">
                  <a:solidFill>
                    <a:srgbClr val="FFFF00"/>
                  </a:solidFill>
                </a:rPr>
                <a:t>Unfortunately none</a:t>
              </a:r>
              <a:endParaRPr lang="en-US" u="sng" dirty="0">
                <a:solidFill>
                  <a:srgbClr val="FFFF00"/>
                </a:solidFill>
              </a:endParaRPr>
            </a:p>
            <a:p>
              <a:r>
                <a:rPr lang="en-US" b="1" dirty="0">
                  <a:solidFill>
                    <a:srgbClr val="FFFF00"/>
                  </a:solidFill>
                </a:rPr>
                <a:t>Consulting Fees: </a:t>
              </a:r>
              <a:r>
                <a:rPr lang="en-US" u="sng" dirty="0" smtClean="0">
                  <a:solidFill>
                    <a:srgbClr val="FFFF00"/>
                  </a:solidFill>
                </a:rPr>
                <a:t>Unfortunately none</a:t>
              </a:r>
            </a:p>
            <a:p>
              <a:r>
                <a:rPr lang="en-US" b="1" dirty="0" smtClean="0">
                  <a:solidFill>
                    <a:srgbClr val="FFFF00"/>
                  </a:solidFill>
                </a:rPr>
                <a:t>Other: Salary paid by 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879" y="1926874"/>
              <a:ext cx="1359737" cy="602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53109"/>
                </p:ext>
              </p:extLst>
            </p:nvPr>
          </p:nvGraphicFramePr>
          <p:xfrm>
            <a:off x="0" y="1926874"/>
            <a:ext cx="1135648" cy="707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Drawing" r:id="rId7" imgW="3290040" imgH="2048040" progId="Canvas.Drawing.7">
                    <p:embed/>
                  </p:oleObj>
                </mc:Choice>
                <mc:Fallback>
                  <p:oleObj name="Drawing" r:id="rId7" imgW="3290040" imgH="2048040" progId="Canvas.Drawing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926874"/>
                          <a:ext cx="1135648" cy="707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10"/>
          <p:cNvSpPr/>
          <p:nvPr/>
        </p:nvSpPr>
        <p:spPr>
          <a:xfrm>
            <a:off x="1801549" y="-7988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Faculty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/Presenter Disclosure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94256" y="916016"/>
            <a:ext cx="2449744" cy="1752372"/>
            <a:chOff x="6694256" y="916016"/>
            <a:chExt cx="2449744" cy="1752372"/>
          </a:xfrm>
        </p:grpSpPr>
        <p:sp>
          <p:nvSpPr>
            <p:cNvPr id="9" name="Rectangle 8"/>
            <p:cNvSpPr/>
            <p:nvPr/>
          </p:nvSpPr>
          <p:spPr>
            <a:xfrm>
              <a:off x="6694256" y="916016"/>
              <a:ext cx="24497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err="1" smtClean="0"/>
                <a:t>Faculty</a:t>
              </a:r>
              <a:r>
                <a:rPr lang="fr-FR" sz="2400" b="1" dirty="0" smtClean="0"/>
                <a:t>: Igor Timofeev</a:t>
              </a:r>
              <a:endParaRPr lang="fr-FR" sz="2400" dirty="0"/>
            </a:p>
          </p:txBody>
        </p:sp>
        <p:sp>
          <p:nvSpPr>
            <p:cNvPr id="12" name="Bent Arrow 11"/>
            <p:cNvSpPr/>
            <p:nvPr/>
          </p:nvSpPr>
          <p:spPr>
            <a:xfrm flipH="1" flipV="1">
              <a:off x="6694256" y="1789372"/>
              <a:ext cx="1069470" cy="879016"/>
            </a:xfrm>
            <a:prstGeom prst="bentArrow">
              <a:avLst>
                <a:gd name="adj1" fmla="val 19060"/>
                <a:gd name="adj2" fmla="val 25000"/>
                <a:gd name="adj3" fmla="val 47857"/>
                <a:gd name="adj4" fmla="val 4375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17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200400" cy="37338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Transition from sleep oscillations to  a seizure</a:t>
            </a:r>
            <a:br>
              <a:rPr lang="en-US" sz="3600">
                <a:latin typeface="Arial" charset="0"/>
              </a:rPr>
            </a:br>
            <a:r>
              <a:rPr lang="en-US" sz="2400">
                <a:latin typeface="Arial" charset="0"/>
              </a:rPr>
              <a:t>Most of neorcortical seizures are nocturnal</a:t>
            </a:r>
            <a:endParaRPr lang="en-US" sz="3600">
              <a:latin typeface="Arial" charset="0"/>
            </a:endParaRPr>
          </a:p>
        </p:txBody>
      </p:sp>
      <p:pic>
        <p:nvPicPr>
          <p:cNvPr id="2457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52400"/>
            <a:ext cx="5194300" cy="6126163"/>
          </a:xfrm>
          <a:noFill/>
        </p:spPr>
      </p:pic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609600" y="6324600"/>
            <a:ext cx="1900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tx1"/>
                </a:solidFill>
                <a:latin typeface="Tahoma" charset="0"/>
              </a:rPr>
              <a:t>(Timofeev and Steriade, 2003)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657600"/>
            <a:ext cx="2663193" cy="2590800"/>
            <a:chOff x="609600" y="3398520"/>
            <a:chExt cx="2663193" cy="2590800"/>
          </a:xfrm>
        </p:grpSpPr>
        <p:sp>
          <p:nvSpPr>
            <p:cNvPr id="6" name="TextBox 5"/>
            <p:cNvSpPr txBox="1"/>
            <p:nvPr/>
          </p:nvSpPr>
          <p:spPr>
            <a:xfrm>
              <a:off x="1754429" y="4389120"/>
              <a:ext cx="133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chemeClr val="tx1"/>
                  </a:solidFill>
                </a:rPr>
                <a:t>Anesthesia</a:t>
              </a:r>
              <a:endParaRPr lang="en-US" u="sng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3398520"/>
              <a:ext cx="792126" cy="685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629" y="5227320"/>
              <a:ext cx="954911" cy="762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4389120"/>
              <a:ext cx="575975" cy="6731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54429" y="347472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chemeClr val="tx1"/>
                  </a:solidFill>
                </a:rPr>
                <a:t>Natural States</a:t>
              </a:r>
              <a:endParaRPr lang="en-US" u="sng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4429" y="5227320"/>
              <a:ext cx="6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chemeClr val="tx1"/>
                  </a:solidFill>
                </a:rPr>
                <a:t>Slice</a:t>
              </a:r>
              <a:endParaRPr lang="en-US" u="sng" dirty="0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25" y="2895600"/>
            <a:ext cx="575975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35" y="52039"/>
            <a:ext cx="2460580" cy="3025058"/>
          </a:xfrm>
        </p:spPr>
        <p:txBody>
          <a:bodyPr>
            <a:normAutofit/>
          </a:bodyPr>
          <a:lstStyle/>
          <a:p>
            <a:r>
              <a:rPr lang="en-US" sz="2000" dirty="0"/>
              <a:t>Progressive development of paroxysmal activity during spontaneously occurring electrical seizure.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80" y="471385"/>
            <a:ext cx="6226220" cy="6386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303" y="4311650"/>
            <a:ext cx="575975" cy="673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8910" y="6098834"/>
            <a:ext cx="252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Timofeev, </a:t>
            </a:r>
            <a:r>
              <a:rPr lang="en-US" dirty="0" err="1" smtClean="0"/>
              <a:t>Steriade</a:t>
            </a:r>
            <a:r>
              <a:rPr lang="en-US" dirty="0" smtClean="0"/>
              <a:t>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6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581400" cy="3733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cs typeface="Arial" charset="0"/>
              </a:rPr>
              <a:t>Progressively increased neuronal firing at the onset of seizures and decreased firing toward the end of seizures.</a:t>
            </a:r>
            <a:br>
              <a:rPr lang="en-US" sz="2800">
                <a:latin typeface="Arial" charset="0"/>
                <a:cs typeface="Arial" charset="0"/>
              </a:rPr>
            </a:br>
            <a:endParaRPr lang="en-US" sz="2800">
              <a:latin typeface="Arial" charset="0"/>
              <a:cs typeface="Arial" charset="0"/>
            </a:endParaRP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4438" y="0"/>
            <a:ext cx="5389562" cy="6858000"/>
          </a:xfrm>
          <a:noFill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86000" y="6477000"/>
            <a:ext cx="1501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tx1"/>
                </a:solidFill>
                <a:latin typeface="Tahoma" charset="0"/>
              </a:rPr>
              <a:t>(Bazhenov et al., 2004)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2895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ahoma" charset="0"/>
              </a:rPr>
              <a:t>Some consequences of intense neuronal firing: 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Increased K+, Decreased Ca2+, Synaptic depression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38600"/>
            <a:ext cx="575975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7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  <a:cs typeface="Arial" charset="0"/>
              </a:rPr>
              <a:t>Frequency-dependent increase in [K]</a:t>
            </a:r>
            <a:r>
              <a:rPr lang="en-US" sz="2400" b="1" baseline="-25000">
                <a:latin typeface="Arial" charset="0"/>
                <a:cs typeface="Arial" charset="0"/>
              </a:rPr>
              <a:t>o</a:t>
            </a:r>
            <a:r>
              <a:rPr lang="en-US" sz="2400" b="1">
                <a:latin typeface="Arial" charset="0"/>
                <a:cs typeface="Arial" charset="0"/>
              </a:rPr>
              <a:t> and drop in </a:t>
            </a:r>
            <a:br>
              <a:rPr lang="en-US" sz="2400" b="1">
                <a:latin typeface="Arial" charset="0"/>
                <a:cs typeface="Arial" charset="0"/>
              </a:rPr>
            </a:br>
            <a:r>
              <a:rPr lang="en-US" sz="2400" b="1">
                <a:latin typeface="Arial" charset="0"/>
                <a:cs typeface="Arial" charset="0"/>
              </a:rPr>
              <a:t>[Ca]</a:t>
            </a:r>
            <a:r>
              <a:rPr lang="en-US" sz="2400" b="1" baseline="-25000">
                <a:latin typeface="Arial" charset="0"/>
                <a:cs typeface="Arial" charset="0"/>
              </a:rPr>
              <a:t>o </a:t>
            </a:r>
            <a:r>
              <a:rPr lang="en-US" sz="2400" b="1">
                <a:latin typeface="Arial" charset="0"/>
                <a:cs typeface="Arial" charset="0"/>
              </a:rPr>
              <a:t>in CA3, in hippocampus </a:t>
            </a:r>
            <a:r>
              <a:rPr lang="en-US" sz="2400" b="1" i="1">
                <a:latin typeface="Arial" charset="0"/>
                <a:cs typeface="Arial" charset="0"/>
              </a:rPr>
              <a:t>in situ </a:t>
            </a:r>
            <a:br>
              <a:rPr lang="en-US" sz="2400" b="1" i="1">
                <a:latin typeface="Arial" charset="0"/>
                <a:cs typeface="Arial" charset="0"/>
              </a:rPr>
            </a:br>
            <a:r>
              <a:rPr lang="en-US" sz="2000" b="1" i="1">
                <a:latin typeface="Arial" charset="0"/>
                <a:cs typeface="Arial" charset="0"/>
              </a:rPr>
              <a:t>(Krnjević &amp; Morris, 1980)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43000"/>
            <a:ext cx="830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651500"/>
            <a:ext cx="575975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8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2100"/>
            <a:ext cx="3733800" cy="30607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Synaptic responsiveness during seizure</a:t>
            </a:r>
          </a:p>
        </p:txBody>
      </p:sp>
      <p:pic>
        <p:nvPicPr>
          <p:cNvPr id="757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2225" y="0"/>
            <a:ext cx="5311775" cy="6858000"/>
          </a:xfrm>
          <a:noFill/>
        </p:spPr>
      </p:pic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0" y="640080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latin typeface="Tahoma" charset="0"/>
              </a:rPr>
              <a:t>Seigneur J, Timofeev I, 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648200"/>
            <a:ext cx="575975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9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2971800" cy="43561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Different ionic conditions modulate efficiency of synaptic responses. </a:t>
            </a:r>
          </a:p>
        </p:txBody>
      </p:sp>
      <p:pic>
        <p:nvPicPr>
          <p:cNvPr id="76802" name="Picture 1" descr="Fig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-11113"/>
            <a:ext cx="449262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0" y="640080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latin typeface="Tahoma" charset="0"/>
              </a:rPr>
              <a:t>Seigneur J, Timofeev I, 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9" y="5486400"/>
            <a:ext cx="95491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1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843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Action potential propagation into proximal axon in 12 mM K</a:t>
            </a:r>
            <a:r>
              <a:rPr lang="en-US" sz="3200" baseline="30000">
                <a:latin typeface="Arial" charset="0"/>
              </a:rPr>
              <a:t>+</a:t>
            </a:r>
            <a:r>
              <a:rPr lang="en-US" sz="3200">
                <a:latin typeface="Arial" charset="0"/>
              </a:rPr>
              <a:t> conditions</a:t>
            </a:r>
          </a:p>
        </p:txBody>
      </p:sp>
      <p:pic>
        <p:nvPicPr>
          <p:cNvPr id="7782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600200"/>
            <a:ext cx="6019800" cy="4437063"/>
          </a:xfrm>
          <a:noFill/>
        </p:spPr>
      </p:pic>
      <p:pic>
        <p:nvPicPr>
          <p:cNvPr id="7782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447800"/>
            <a:ext cx="5257800" cy="5410200"/>
          </a:xfrm>
          <a:noFill/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6400800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>
                <a:latin typeface="Tahoma" charset="0"/>
              </a:rPr>
              <a:t>Seigneur J, Timofeev I, 2011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81600"/>
            <a:ext cx="95491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4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542</Words>
  <Application>Microsoft Macintosh PowerPoint</Application>
  <PresentationFormat>On-screen Show (4:3)</PresentationFormat>
  <Paragraphs>103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Drawing</vt:lpstr>
      <vt:lpstr>PowerPoint Presentation</vt:lpstr>
      <vt:lpstr>PowerPoint Presentation</vt:lpstr>
      <vt:lpstr>Transition from sleep oscillations to  a seizure Most of neorcortical seizures are nocturnal</vt:lpstr>
      <vt:lpstr>Progressive development of paroxysmal activity during spontaneously occurring electrical seizure.</vt:lpstr>
      <vt:lpstr>Progressively increased neuronal firing at the onset of seizures and decreased firing toward the end of seizures. </vt:lpstr>
      <vt:lpstr>Frequency-dependent increase in [K]o and drop in  [Ca]o in CA3, in hippocampus in situ  (Krnjević &amp; Morris, 1980)</vt:lpstr>
      <vt:lpstr>Synaptic responsiveness during seizure</vt:lpstr>
      <vt:lpstr>Different ionic conditions modulate efficiency of synaptic responses. </vt:lpstr>
      <vt:lpstr>Action potential propagation into proximal axon in 12 mM K+ conditions</vt:lpstr>
      <vt:lpstr>PowerPoint Presentation</vt:lpstr>
      <vt:lpstr>Depression of cortically evoked EPSPs after seizures</vt:lpstr>
      <vt:lpstr>Selective enhancement of neocortical ripples during seizures. </vt:lpstr>
      <vt:lpstr>The ultrastructure and size distribution of connexon pores in buffers containing different divalent cations. Thimm, J. et al., J Biol Chem 280, 10646-10654 (2005).</vt:lpstr>
      <vt:lpstr>Halothane diminishes ripples and stops seizures. </vt:lpstr>
      <vt:lpstr>What stops seizures?</vt:lpstr>
      <vt:lpstr>A seizure induced by partial deafferentation of left suprasylvian gyrus of cat</vt:lpstr>
      <vt:lpstr>General conclusion</vt:lpstr>
      <vt:lpstr>Acknowledgements</vt:lpstr>
    </vt:vector>
  </TitlesOfParts>
  <Company>CRIUSMQ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Timofeev</dc:creator>
  <cp:lastModifiedBy>Igor Timofeev</cp:lastModifiedBy>
  <cp:revision>11</cp:revision>
  <dcterms:created xsi:type="dcterms:W3CDTF">2016-10-12T19:38:32Z</dcterms:created>
  <dcterms:modified xsi:type="dcterms:W3CDTF">2016-10-16T12:56:14Z</dcterms:modified>
</cp:coreProperties>
</file>